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32" r:id="rId1"/>
  </p:sldMasterIdLst>
  <p:notesMasterIdLst>
    <p:notesMasterId r:id="rId6"/>
  </p:notesMasterIdLst>
  <p:sldIdLst>
    <p:sldId id="261" r:id="rId2"/>
    <p:sldId id="284" r:id="rId3"/>
    <p:sldId id="282" r:id="rId4"/>
    <p:sldId id="285" r:id="rId5"/>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159" autoAdjust="0"/>
    <p:restoredTop sz="94660"/>
  </p:normalViewPr>
  <p:slideViewPr>
    <p:cSldViewPr snapToGrid="0">
      <p:cViewPr varScale="1">
        <p:scale>
          <a:sx n="76" d="100"/>
          <a:sy n="76" d="100"/>
        </p:scale>
        <p:origin x="1056"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6654D750-47ED-4ABB-833D-9FD740C7D647}" type="datetimeFigureOut">
              <a:rPr kumimoji="1" lang="ja-JP" altLang="en-US" smtClean="0"/>
              <a:t>2025/7/7</a:t>
            </a:fld>
            <a:endParaRPr kumimoji="1" lang="ja-JP" altLang="en-US"/>
          </a:p>
        </p:txBody>
      </p:sp>
      <p:sp>
        <p:nvSpPr>
          <p:cNvPr id="4" name="スライド イメージ プレースホルダー 3"/>
          <p:cNvSpPr>
            <a:spLocks noGrp="1" noRot="1" noChangeAspect="1"/>
          </p:cNvSpPr>
          <p:nvPr>
            <p:ph type="sldImg" idx="2"/>
          </p:nvPr>
        </p:nvSpPr>
        <p:spPr>
          <a:xfrm>
            <a:off x="1166813" y="1243013"/>
            <a:ext cx="4473575"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3BF8EA64-7F8B-4674-8A4D-0FF94055C656}" type="slidenum">
              <a:rPr kumimoji="1" lang="ja-JP" altLang="en-US" smtClean="0"/>
              <a:t>‹#›</a:t>
            </a:fld>
            <a:endParaRPr kumimoji="1" lang="ja-JP" altLang="en-US"/>
          </a:p>
        </p:txBody>
      </p:sp>
    </p:spTree>
    <p:extLst>
      <p:ext uri="{BB962C8B-B14F-4D97-AF65-F5344CB8AC3E}">
        <p14:creationId xmlns:p14="http://schemas.microsoft.com/office/powerpoint/2010/main" val="28413330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latin typeface="Meiryo UI" panose="020B0604030504040204" pitchFamily="50" charset="-128"/>
              <a:ea typeface="Meiryo UI" panose="020B0604030504040204" pitchFamily="50" charset="-128"/>
            </a:endParaRPr>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2869989-EB00-4EE7-BCB5-25BDC5BB29F8}" type="slidenum">
              <a:rPr kumimoji="0" lang="en-US" altLang="ja-JP" sz="1200" b="0" i="0" u="none" strike="noStrike" kern="1200" cap="none" spc="0" normalizeH="0" baseline="0" noProof="0" smtClean="0">
                <a:ln>
                  <a:noFill/>
                </a:ln>
                <a:solidFill>
                  <a:srgbClr val="2D2E2D"/>
                </a:solidFill>
                <a:effectLst/>
                <a:uLnTx/>
                <a:uFillTx/>
                <a:latin typeface="Meiryo UI" panose="020B0604030504040204" pitchFamily="50" charset="-128"/>
                <a:ea typeface="Meiryo UI" panose="020B060403050404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ja-JP" altLang="en-US" sz="1200" b="0" i="0" u="none" strike="noStrike" kern="1200" cap="none" spc="0" normalizeH="0" baseline="0" noProof="0" dirty="0">
              <a:ln>
                <a:noFill/>
              </a:ln>
              <a:solidFill>
                <a:srgbClr val="2D2E2D"/>
              </a:solidFill>
              <a:effectLst/>
              <a:uLnTx/>
              <a:uFillTx/>
              <a:latin typeface="Meiryo UI" panose="020B0604030504040204" pitchFamily="50" charset="-128"/>
              <a:ea typeface="Meiryo UI" panose="020B0604030504040204" pitchFamily="50" charset="-128"/>
              <a:cs typeface="+mn-cs"/>
            </a:endParaRPr>
          </a:p>
        </p:txBody>
      </p:sp>
    </p:spTree>
    <p:extLst>
      <p:ext uri="{BB962C8B-B14F-4D97-AF65-F5344CB8AC3E}">
        <p14:creationId xmlns:p14="http://schemas.microsoft.com/office/powerpoint/2010/main" val="41140844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7CF17B9E-0451-4C39-8A64-19C2B4070918}" type="datetimeFigureOut">
              <a:rPr kumimoji="1" lang="ja-JP" altLang="en-US" smtClean="0"/>
              <a:t>2025/7/7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72889C-A1EF-428B-AC1C-5C887050A3F5}" type="slidenum">
              <a:rPr kumimoji="1" lang="ja-JP" altLang="en-US" smtClean="0"/>
              <a:t>‹#›</a:t>
            </a:fld>
            <a:endParaRPr kumimoji="1" lang="ja-JP" altLang="en-US"/>
          </a:p>
        </p:txBody>
      </p:sp>
    </p:spTree>
    <p:extLst>
      <p:ext uri="{BB962C8B-B14F-4D97-AF65-F5344CB8AC3E}">
        <p14:creationId xmlns:p14="http://schemas.microsoft.com/office/powerpoint/2010/main" val="25672190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F17B9E-0451-4C39-8A64-19C2B4070918}" type="datetimeFigureOut">
              <a:rPr kumimoji="1" lang="ja-JP" altLang="en-US" smtClean="0"/>
              <a:t>2025/7/7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72889C-A1EF-428B-AC1C-5C887050A3F5}" type="slidenum">
              <a:rPr kumimoji="1" lang="ja-JP" altLang="en-US" smtClean="0"/>
              <a:t>‹#›</a:t>
            </a:fld>
            <a:endParaRPr kumimoji="1" lang="ja-JP" altLang="en-US"/>
          </a:p>
        </p:txBody>
      </p:sp>
    </p:spTree>
    <p:extLst>
      <p:ext uri="{BB962C8B-B14F-4D97-AF65-F5344CB8AC3E}">
        <p14:creationId xmlns:p14="http://schemas.microsoft.com/office/powerpoint/2010/main" val="644934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 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F17B9E-0451-4C39-8A64-19C2B4070918}" type="datetimeFigureOut">
              <a:rPr kumimoji="1" lang="ja-JP" altLang="en-US" smtClean="0"/>
              <a:t>2025/7/7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72889C-A1EF-428B-AC1C-5C887050A3F5}" type="slidenum">
              <a:rPr kumimoji="1" lang="ja-JP" altLang="en-US" smtClean="0"/>
              <a:t>‹#›</a:t>
            </a:fld>
            <a:endParaRPr kumimoji="1" lang="ja-JP" altLang="en-US"/>
          </a:p>
        </p:txBody>
      </p:sp>
    </p:spTree>
    <p:extLst>
      <p:ext uri="{BB962C8B-B14F-4D97-AF65-F5344CB8AC3E}">
        <p14:creationId xmlns:p14="http://schemas.microsoft.com/office/powerpoint/2010/main" val="33385520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CF17B9E-0451-4C39-8A64-19C2B4070918}" type="datetimeFigureOut">
              <a:rPr kumimoji="1" lang="ja-JP" altLang="en-US" smtClean="0"/>
              <a:t>2025/7/7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72889C-A1EF-428B-AC1C-5C887050A3F5}" type="slidenum">
              <a:rPr kumimoji="1" lang="ja-JP" altLang="en-US" smtClean="0"/>
              <a:t>‹#›</a:t>
            </a:fld>
            <a:endParaRPr kumimoji="1" lang="ja-JP" altLang="en-US"/>
          </a:p>
        </p:txBody>
      </p:sp>
    </p:spTree>
    <p:extLst>
      <p:ext uri="{BB962C8B-B14F-4D97-AF65-F5344CB8AC3E}">
        <p14:creationId xmlns:p14="http://schemas.microsoft.com/office/powerpoint/2010/main" val="38534187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7CF17B9E-0451-4C39-8A64-19C2B4070918}" type="datetimeFigureOut">
              <a:rPr kumimoji="1" lang="ja-JP" altLang="en-US" smtClean="0"/>
              <a:t>2025/7/7</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272889C-A1EF-428B-AC1C-5C887050A3F5}" type="slidenum">
              <a:rPr kumimoji="1" lang="ja-JP" altLang="en-US" smtClean="0"/>
              <a:t>‹#›</a:t>
            </a:fld>
            <a:endParaRPr kumimoji="1" lang="ja-JP" altLang="en-US"/>
          </a:p>
        </p:txBody>
      </p:sp>
    </p:spTree>
    <p:extLst>
      <p:ext uri="{BB962C8B-B14F-4D97-AF65-F5344CB8AC3E}">
        <p14:creationId xmlns:p14="http://schemas.microsoft.com/office/powerpoint/2010/main" val="19822097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7CF17B9E-0451-4C39-8A64-19C2B4070918}" type="datetimeFigureOut">
              <a:rPr kumimoji="1" lang="ja-JP" altLang="en-US" smtClean="0"/>
              <a:t>2025/7/7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72889C-A1EF-428B-AC1C-5C887050A3F5}" type="slidenum">
              <a:rPr kumimoji="1" lang="ja-JP" altLang="en-US" smtClean="0"/>
              <a:t>‹#›</a:t>
            </a:fld>
            <a:endParaRPr kumimoji="1" lang="ja-JP" altLang="en-US"/>
          </a:p>
        </p:txBody>
      </p:sp>
    </p:spTree>
    <p:extLst>
      <p:ext uri="{BB962C8B-B14F-4D97-AF65-F5344CB8AC3E}">
        <p14:creationId xmlns:p14="http://schemas.microsoft.com/office/powerpoint/2010/main" val="21703600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7CF17B9E-0451-4C39-8A64-19C2B4070918}" type="datetimeFigureOut">
              <a:rPr kumimoji="1" lang="ja-JP" altLang="en-US" smtClean="0"/>
              <a:t>2025/7/7</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272889C-A1EF-428B-AC1C-5C887050A3F5}" type="slidenum">
              <a:rPr kumimoji="1" lang="ja-JP" altLang="en-US" smtClean="0"/>
              <a:t>‹#›</a:t>
            </a:fld>
            <a:endParaRPr kumimoji="1" lang="ja-JP" altLang="en-US"/>
          </a:p>
        </p:txBody>
      </p:sp>
    </p:spTree>
    <p:extLst>
      <p:ext uri="{BB962C8B-B14F-4D97-AF65-F5344CB8AC3E}">
        <p14:creationId xmlns:p14="http://schemas.microsoft.com/office/powerpoint/2010/main" val="18367679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7CF17B9E-0451-4C39-8A64-19C2B4070918}" type="datetimeFigureOut">
              <a:rPr kumimoji="1" lang="ja-JP" altLang="en-US" smtClean="0"/>
              <a:t>2025/7/7</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272889C-A1EF-428B-AC1C-5C887050A3F5}" type="slidenum">
              <a:rPr kumimoji="1" lang="ja-JP" altLang="en-US" smtClean="0"/>
              <a:t>‹#›</a:t>
            </a:fld>
            <a:endParaRPr kumimoji="1" lang="ja-JP" altLang="en-US"/>
          </a:p>
        </p:txBody>
      </p:sp>
    </p:spTree>
    <p:extLst>
      <p:ext uri="{BB962C8B-B14F-4D97-AF65-F5344CB8AC3E}">
        <p14:creationId xmlns:p14="http://schemas.microsoft.com/office/powerpoint/2010/main" val="597190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F17B9E-0451-4C39-8A64-19C2B4070918}" type="datetimeFigureOut">
              <a:rPr kumimoji="1" lang="ja-JP" altLang="en-US" smtClean="0"/>
              <a:t>2025/7/7</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272889C-A1EF-428B-AC1C-5C887050A3F5}" type="slidenum">
              <a:rPr kumimoji="1" lang="ja-JP" altLang="en-US" smtClean="0"/>
              <a:t>‹#›</a:t>
            </a:fld>
            <a:endParaRPr kumimoji="1" lang="ja-JP" altLang="en-US"/>
          </a:p>
        </p:txBody>
      </p:sp>
    </p:spTree>
    <p:extLst>
      <p:ext uri="{BB962C8B-B14F-4D97-AF65-F5344CB8AC3E}">
        <p14:creationId xmlns:p14="http://schemas.microsoft.com/office/powerpoint/2010/main" val="19116296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F17B9E-0451-4C39-8A64-19C2B4070918}" type="datetimeFigureOut">
              <a:rPr kumimoji="1" lang="ja-JP" altLang="en-US" smtClean="0"/>
              <a:t>2025/7/7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72889C-A1EF-428B-AC1C-5C887050A3F5}" type="slidenum">
              <a:rPr kumimoji="1" lang="ja-JP" altLang="en-US" smtClean="0"/>
              <a:t>‹#›</a:t>
            </a:fld>
            <a:endParaRPr kumimoji="1" lang="ja-JP" altLang="en-US"/>
          </a:p>
        </p:txBody>
      </p:sp>
    </p:spTree>
    <p:extLst>
      <p:ext uri="{BB962C8B-B14F-4D97-AF65-F5344CB8AC3E}">
        <p14:creationId xmlns:p14="http://schemas.microsoft.com/office/powerpoint/2010/main" val="625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CF17B9E-0451-4C39-8A64-19C2B4070918}" type="datetimeFigureOut">
              <a:rPr kumimoji="1" lang="ja-JP" altLang="en-US" smtClean="0"/>
              <a:t>2025/7/7</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272889C-A1EF-428B-AC1C-5C887050A3F5}" type="slidenum">
              <a:rPr kumimoji="1" lang="ja-JP" altLang="en-US" smtClean="0"/>
              <a:t>‹#›</a:t>
            </a:fld>
            <a:endParaRPr kumimoji="1" lang="ja-JP" altLang="en-US"/>
          </a:p>
        </p:txBody>
      </p:sp>
    </p:spTree>
    <p:extLst>
      <p:ext uri="{BB962C8B-B14F-4D97-AF65-F5344CB8AC3E}">
        <p14:creationId xmlns:p14="http://schemas.microsoft.com/office/powerpoint/2010/main" val="3631413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CF17B9E-0451-4C39-8A64-19C2B4070918}" type="datetimeFigureOut">
              <a:rPr kumimoji="1" lang="ja-JP" altLang="en-US" smtClean="0"/>
              <a:t>2025/7/7</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72889C-A1EF-428B-AC1C-5C887050A3F5}" type="slidenum">
              <a:rPr kumimoji="1" lang="ja-JP" altLang="en-US" smtClean="0"/>
              <a:t>‹#›</a:t>
            </a:fld>
            <a:endParaRPr kumimoji="1" lang="ja-JP" altLang="en-US"/>
          </a:p>
        </p:txBody>
      </p:sp>
    </p:spTree>
    <p:extLst>
      <p:ext uri="{BB962C8B-B14F-4D97-AF65-F5344CB8AC3E}">
        <p14:creationId xmlns:p14="http://schemas.microsoft.com/office/powerpoint/2010/main" val="1765569975"/>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37955" y="1932907"/>
            <a:ext cx="6545166" cy="1496093"/>
          </a:xfrm>
        </p:spPr>
        <p:txBody>
          <a:bodyPr rtlCol="0">
            <a:noAutofit/>
          </a:bodyPr>
          <a:lstStyle/>
          <a:p>
            <a:pPr algn="l" rtl="0"/>
            <a:r>
              <a:rPr lang="ja-JP" altLang="en-US" sz="3600" dirty="0">
                <a:latin typeface="Meiryo UI" panose="020B0604030504040204" pitchFamily="50" charset="-128"/>
                <a:ea typeface="Meiryo UI" panose="020B0604030504040204" pitchFamily="50" charset="-128"/>
              </a:rPr>
              <a:t>デジタル技術（</a:t>
            </a:r>
            <a:r>
              <a:rPr lang="en-US" altLang="ja-JP" sz="3600" dirty="0">
                <a:latin typeface="Meiryo UI" panose="020B0604030504040204" pitchFamily="50" charset="-128"/>
                <a:ea typeface="Meiryo UI" panose="020B0604030504040204" pitchFamily="50" charset="-128"/>
              </a:rPr>
              <a:t>AI</a:t>
            </a:r>
            <a:r>
              <a:rPr lang="ja-JP" altLang="en-US" sz="3600" dirty="0">
                <a:latin typeface="Meiryo UI" panose="020B0604030504040204" pitchFamily="50" charset="-128"/>
                <a:ea typeface="Meiryo UI" panose="020B0604030504040204" pitchFamily="50" charset="-128"/>
              </a:rPr>
              <a:t>）を活用した</a:t>
            </a:r>
            <a:br>
              <a:rPr lang="en-US" altLang="ja-JP" sz="3600" dirty="0">
                <a:latin typeface="Meiryo UI" panose="020B0604030504040204" pitchFamily="50" charset="-128"/>
                <a:ea typeface="Meiryo UI" panose="020B0604030504040204" pitchFamily="50" charset="-128"/>
              </a:rPr>
            </a:br>
            <a:r>
              <a:rPr lang="ja-JP" altLang="en-US" sz="3600" dirty="0">
                <a:latin typeface="Meiryo UI" panose="020B0604030504040204" pitchFamily="50" charset="-128"/>
                <a:ea typeface="Meiryo UI" panose="020B0604030504040204" pitchFamily="50" charset="-128"/>
              </a:rPr>
              <a:t>エネルギーマネジメント推進事業</a:t>
            </a:r>
          </a:p>
        </p:txBody>
      </p:sp>
      <p:pic>
        <p:nvPicPr>
          <p:cNvPr id="4" name="図 3" descr="黒い背景に白い文字がある  中程度の精度で自動的に生成された説明">
            <a:extLst>
              <a:ext uri="{FF2B5EF4-FFF2-40B4-BE49-F238E27FC236}">
                <a16:creationId xmlns:a16="http://schemas.microsoft.com/office/drawing/2014/main" id="{A2775E95-74D9-1DA9-01C6-2E418BD65232}"/>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64286" y="312874"/>
            <a:ext cx="1529059" cy="590429"/>
          </a:xfrm>
          <a:prstGeom prst="rect">
            <a:avLst/>
          </a:prstGeom>
        </p:spPr>
      </p:pic>
      <p:sp>
        <p:nvSpPr>
          <p:cNvPr id="5" name="タイトル 1">
            <a:extLst>
              <a:ext uri="{FF2B5EF4-FFF2-40B4-BE49-F238E27FC236}">
                <a16:creationId xmlns:a16="http://schemas.microsoft.com/office/drawing/2014/main" id="{50ACD224-E4EC-0C6F-EF6E-FE883E0B54C3}"/>
              </a:ext>
            </a:extLst>
          </p:cNvPr>
          <p:cNvSpPr txBox="1">
            <a:spLocks/>
          </p:cNvSpPr>
          <p:nvPr/>
        </p:nvSpPr>
        <p:spPr>
          <a:xfrm>
            <a:off x="2007704" y="4317845"/>
            <a:ext cx="5605669" cy="727694"/>
          </a:xfrm>
          <a:prstGeom prst="rect">
            <a:avLst/>
          </a:prstGeom>
        </p:spPr>
        <p:txBody>
          <a:bodyPr vert="horz" lIns="68580" tIns="34290" rIns="68580" bIns="34290" rtlCol="0" anchor="b">
            <a:noAutofit/>
          </a:bodyPr>
          <a:lstStyle>
            <a:lvl1pPr algn="l" defTabSz="914400" rtl="0" eaLnBrk="1" latinLnBrk="0" hangingPunct="1">
              <a:lnSpc>
                <a:spcPct val="100000"/>
              </a:lnSpc>
              <a:spcBef>
                <a:spcPct val="0"/>
              </a:spcBef>
              <a:buNone/>
              <a:defRPr kumimoji="1" sz="8000" b="1" kern="1200" cap="none" baseline="0">
                <a:solidFill>
                  <a:schemeClr val="tx1"/>
                </a:solidFill>
                <a:latin typeface="Meiryo UI" panose="020B0604030504040204" pitchFamily="50" charset="-128"/>
                <a:ea typeface="Meiryo UI" panose="020B0604030504040204" pitchFamily="50" charset="-128"/>
                <a:cs typeface="+mj-cs"/>
              </a:defRPr>
            </a:lvl1pPr>
          </a:lstStyle>
          <a:p>
            <a:r>
              <a:rPr lang="ja-JP" altLang="en-US" sz="2400" dirty="0"/>
              <a:t>大阪市環境局環境施策部環境施策課</a:t>
            </a:r>
            <a:endParaRPr lang="en-US" altLang="ja-JP" sz="2400" dirty="0"/>
          </a:p>
          <a:p>
            <a:r>
              <a:rPr lang="ja-JP" altLang="en-US" sz="2400" dirty="0"/>
              <a:t>エネルギー政策担当</a:t>
            </a:r>
          </a:p>
        </p:txBody>
      </p:sp>
    </p:spTree>
    <p:extLst>
      <p:ext uri="{BB962C8B-B14F-4D97-AF65-F5344CB8AC3E}">
        <p14:creationId xmlns:p14="http://schemas.microsoft.com/office/powerpoint/2010/main" val="1069049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表 6">
            <a:extLst>
              <a:ext uri="{FF2B5EF4-FFF2-40B4-BE49-F238E27FC236}">
                <a16:creationId xmlns:a16="http://schemas.microsoft.com/office/drawing/2014/main" id="{F853BEA8-5AC9-D539-DED9-A2817C103F62}"/>
              </a:ext>
            </a:extLst>
          </p:cNvPr>
          <p:cNvGraphicFramePr>
            <a:graphicFrameLocks noGrp="1"/>
          </p:cNvGraphicFramePr>
          <p:nvPr>
            <p:extLst>
              <p:ext uri="{D42A27DB-BD31-4B8C-83A1-F6EECF244321}">
                <p14:modId xmlns:p14="http://schemas.microsoft.com/office/powerpoint/2010/main" val="3637371088"/>
              </p:ext>
            </p:extLst>
          </p:nvPr>
        </p:nvGraphicFramePr>
        <p:xfrm>
          <a:off x="5684675" y="838891"/>
          <a:ext cx="3312009" cy="2583180"/>
        </p:xfrm>
        <a:graphic>
          <a:graphicData uri="http://schemas.openxmlformats.org/drawingml/2006/table">
            <a:tbl>
              <a:tblPr firstRow="1" bandRow="1">
                <a:tableStyleId>{7DF18680-E054-41AD-8BC1-D1AEF772440D}</a:tableStyleId>
              </a:tblPr>
              <a:tblGrid>
                <a:gridCol w="208280">
                  <a:extLst>
                    <a:ext uri="{9D8B030D-6E8A-4147-A177-3AD203B41FA5}">
                      <a16:colId xmlns:a16="http://schemas.microsoft.com/office/drawing/2014/main" val="1660782907"/>
                    </a:ext>
                  </a:extLst>
                </a:gridCol>
                <a:gridCol w="1203822">
                  <a:extLst>
                    <a:ext uri="{9D8B030D-6E8A-4147-A177-3AD203B41FA5}">
                      <a16:colId xmlns:a16="http://schemas.microsoft.com/office/drawing/2014/main" val="735586847"/>
                    </a:ext>
                  </a:extLst>
                </a:gridCol>
                <a:gridCol w="617220">
                  <a:extLst>
                    <a:ext uri="{9D8B030D-6E8A-4147-A177-3AD203B41FA5}">
                      <a16:colId xmlns:a16="http://schemas.microsoft.com/office/drawing/2014/main" val="347994379"/>
                    </a:ext>
                  </a:extLst>
                </a:gridCol>
                <a:gridCol w="617220">
                  <a:extLst>
                    <a:ext uri="{9D8B030D-6E8A-4147-A177-3AD203B41FA5}">
                      <a16:colId xmlns:a16="http://schemas.microsoft.com/office/drawing/2014/main" val="2901695674"/>
                    </a:ext>
                  </a:extLst>
                </a:gridCol>
                <a:gridCol w="665467">
                  <a:extLst>
                    <a:ext uri="{9D8B030D-6E8A-4147-A177-3AD203B41FA5}">
                      <a16:colId xmlns:a16="http://schemas.microsoft.com/office/drawing/2014/main" val="3413292293"/>
                    </a:ext>
                  </a:extLst>
                </a:gridCol>
              </a:tblGrid>
              <a:tr h="550920">
                <a:tc gridSpan="2">
                  <a:txBody>
                    <a:bodyPr/>
                    <a:lstStyle/>
                    <a:p>
                      <a:pPr algn="ctr"/>
                      <a:r>
                        <a:rPr kumimoji="1" lang="ja-JP" altLang="en-US" sz="1050" dirty="0"/>
                        <a:t>温室効果ガス排出量</a:t>
                      </a:r>
                      <a:endParaRPr kumimoji="1" lang="en-US" altLang="ja-JP" sz="1050" dirty="0"/>
                    </a:p>
                    <a:p>
                      <a:pPr algn="ctr"/>
                      <a:r>
                        <a:rPr kumimoji="1" lang="ja-JP" altLang="en-US" sz="1050" dirty="0"/>
                        <a:t>（万</a:t>
                      </a:r>
                      <a:r>
                        <a:rPr kumimoji="1" lang="en-US" altLang="ja-JP" sz="1050" dirty="0"/>
                        <a:t>t-co</a:t>
                      </a:r>
                      <a:r>
                        <a:rPr kumimoji="1" lang="en-US" altLang="ja-JP" sz="1050" baseline="-25000" dirty="0"/>
                        <a:t>2</a:t>
                      </a:r>
                      <a:r>
                        <a:rPr kumimoji="1" lang="ja-JP" altLang="en-US" sz="1050" dirty="0"/>
                        <a:t>）</a:t>
                      </a:r>
                    </a:p>
                  </a:txBody>
                  <a:tcPr/>
                </a:tc>
                <a:tc hMerge="1">
                  <a:txBody>
                    <a:bodyPr/>
                    <a:lstStyle/>
                    <a:p>
                      <a:endParaRPr kumimoji="1" lang="ja-JP" altLang="en-US" dirty="0"/>
                    </a:p>
                  </a:txBody>
                  <a:tcPr/>
                </a:tc>
                <a:tc>
                  <a:txBody>
                    <a:bodyPr/>
                    <a:lstStyle/>
                    <a:p>
                      <a:pPr algn="ctr"/>
                      <a:r>
                        <a:rPr kumimoji="1" lang="en-US" altLang="ja-JP" sz="1050" dirty="0"/>
                        <a:t>2013</a:t>
                      </a:r>
                      <a:r>
                        <a:rPr kumimoji="1" lang="ja-JP" altLang="en-US" sz="1050" dirty="0"/>
                        <a:t>年度</a:t>
                      </a:r>
                      <a:endParaRPr kumimoji="1" lang="en-US" altLang="ja-JP" sz="1050" dirty="0"/>
                    </a:p>
                    <a:p>
                      <a:pPr algn="ctr"/>
                      <a:r>
                        <a:rPr kumimoji="1" lang="en-US" altLang="ja-JP" sz="1050" dirty="0"/>
                        <a:t>(</a:t>
                      </a:r>
                      <a:r>
                        <a:rPr kumimoji="1" lang="ja-JP" altLang="en-US" sz="1050" dirty="0"/>
                        <a:t>基準</a:t>
                      </a:r>
                      <a:r>
                        <a:rPr kumimoji="1" lang="en-US" altLang="ja-JP" sz="1050" dirty="0"/>
                        <a:t>)</a:t>
                      </a:r>
                      <a:endParaRPr kumimoji="1" lang="ja-JP" altLang="en-US" sz="1050" dirty="0"/>
                    </a:p>
                  </a:txBody>
                  <a:tcPr/>
                </a:tc>
                <a:tc>
                  <a:txBody>
                    <a:bodyPr/>
                    <a:lstStyle/>
                    <a:p>
                      <a:pPr algn="ctr"/>
                      <a:r>
                        <a:rPr kumimoji="1" lang="en-US" altLang="ja-JP" sz="1050" dirty="0"/>
                        <a:t>2030</a:t>
                      </a:r>
                      <a:r>
                        <a:rPr kumimoji="1" lang="ja-JP" altLang="en-US" sz="1050" dirty="0"/>
                        <a:t>年度</a:t>
                      </a:r>
                      <a:endParaRPr kumimoji="1" lang="en-US" altLang="ja-JP" sz="1050" dirty="0"/>
                    </a:p>
                    <a:p>
                      <a:pPr algn="ctr"/>
                      <a:r>
                        <a:rPr kumimoji="1" lang="en-US" altLang="ja-JP" sz="1050" dirty="0"/>
                        <a:t>(</a:t>
                      </a:r>
                      <a:r>
                        <a:rPr kumimoji="1" lang="ja-JP" altLang="en-US" sz="1050" dirty="0"/>
                        <a:t>目標</a:t>
                      </a:r>
                      <a:r>
                        <a:rPr kumimoji="1" lang="en-US" altLang="ja-JP" sz="1050" dirty="0"/>
                        <a:t>)</a:t>
                      </a:r>
                      <a:endParaRPr kumimoji="1" lang="ja-JP" altLang="en-US" sz="1050" dirty="0"/>
                    </a:p>
                  </a:txBody>
                  <a:tcPr/>
                </a:tc>
                <a:tc>
                  <a:txBody>
                    <a:bodyPr/>
                    <a:lstStyle/>
                    <a:p>
                      <a:pPr algn="ctr"/>
                      <a:r>
                        <a:rPr kumimoji="1" lang="ja-JP" altLang="en-US" sz="1050" dirty="0"/>
                        <a:t>削減率</a:t>
                      </a:r>
                    </a:p>
                  </a:txBody>
                  <a:tcPr/>
                </a:tc>
                <a:extLst>
                  <a:ext uri="{0D108BD9-81ED-4DB2-BD59-A6C34878D82A}">
                    <a16:rowId xmlns:a16="http://schemas.microsoft.com/office/drawing/2014/main" val="4112061338"/>
                  </a:ext>
                </a:extLst>
              </a:tr>
              <a:tr h="242405">
                <a:tc gridSpan="2">
                  <a:txBody>
                    <a:bodyPr/>
                    <a:lstStyle/>
                    <a:p>
                      <a:pPr algn="ctr"/>
                      <a:r>
                        <a:rPr kumimoji="1" lang="ja-JP" altLang="en-US" sz="1050" dirty="0"/>
                        <a:t>二酸化炭素</a:t>
                      </a:r>
                      <a:endParaRPr kumimoji="1" lang="en-US" altLang="ja-JP" sz="1050" dirty="0"/>
                    </a:p>
                  </a:txBody>
                  <a:tcPr/>
                </a:tc>
                <a:tc hMerge="1">
                  <a:txBody>
                    <a:bodyPr/>
                    <a:lstStyle/>
                    <a:p>
                      <a:endParaRPr kumimoji="1" lang="en-US" altLang="ja-JP" dirty="0"/>
                    </a:p>
                  </a:txBody>
                  <a:tcPr/>
                </a:tc>
                <a:tc>
                  <a:txBody>
                    <a:bodyPr/>
                    <a:lstStyle/>
                    <a:p>
                      <a:pPr algn="r"/>
                      <a:r>
                        <a:rPr kumimoji="1" lang="en-US" altLang="ja-JP" sz="1050" dirty="0"/>
                        <a:t>1,975</a:t>
                      </a:r>
                      <a:endParaRPr kumimoji="1" lang="ja-JP" altLang="en-US" sz="1050" dirty="0"/>
                    </a:p>
                  </a:txBody>
                  <a:tcPr/>
                </a:tc>
                <a:tc>
                  <a:txBody>
                    <a:bodyPr/>
                    <a:lstStyle/>
                    <a:p>
                      <a:pPr algn="r"/>
                      <a:r>
                        <a:rPr kumimoji="1" lang="en-US" altLang="ja-JP" sz="1050" dirty="0"/>
                        <a:t>972</a:t>
                      </a:r>
                      <a:endParaRPr kumimoji="1" lang="ja-JP" altLang="en-US" sz="1050" dirty="0"/>
                    </a:p>
                  </a:txBody>
                  <a:tcPr/>
                </a:tc>
                <a:tc>
                  <a:txBody>
                    <a:bodyPr/>
                    <a:lstStyle/>
                    <a:p>
                      <a:pPr algn="ctr"/>
                      <a:r>
                        <a:rPr kumimoji="1" lang="ja-JP" altLang="en-US" sz="1050" dirty="0"/>
                        <a:t>▲</a:t>
                      </a:r>
                      <a:r>
                        <a:rPr kumimoji="1" lang="en-US" altLang="ja-JP" sz="1050" dirty="0"/>
                        <a:t>51</a:t>
                      </a:r>
                      <a:r>
                        <a:rPr kumimoji="1" lang="ja-JP" altLang="en-US" sz="1050" dirty="0"/>
                        <a:t>％</a:t>
                      </a:r>
                    </a:p>
                  </a:txBody>
                  <a:tcPr/>
                </a:tc>
                <a:extLst>
                  <a:ext uri="{0D108BD9-81ED-4DB2-BD59-A6C34878D82A}">
                    <a16:rowId xmlns:a16="http://schemas.microsoft.com/office/drawing/2014/main" val="4049649760"/>
                  </a:ext>
                </a:extLst>
              </a:tr>
              <a:tr h="242405">
                <a:tc rowSpan="5">
                  <a:txBody>
                    <a:bodyPr/>
                    <a:lstStyle/>
                    <a:p>
                      <a:pPr algn="ctr"/>
                      <a:endParaRPr kumimoji="1" lang="ja-JP" altLang="en-US" sz="1200" dirty="0"/>
                    </a:p>
                  </a:txBody>
                  <a:tcPr/>
                </a:tc>
                <a:tc>
                  <a:txBody>
                    <a:bodyPr/>
                    <a:lstStyle/>
                    <a:p>
                      <a:pPr algn="ctr"/>
                      <a:r>
                        <a:rPr kumimoji="1" lang="ja-JP" altLang="en-US" sz="1050" dirty="0"/>
                        <a:t>産業部門</a:t>
                      </a:r>
                      <a:endParaRPr kumimoji="1" lang="en-US" altLang="ja-JP" sz="1050" dirty="0"/>
                    </a:p>
                  </a:txBody>
                  <a:tcPr/>
                </a:tc>
                <a:tc>
                  <a:txBody>
                    <a:bodyPr/>
                    <a:lstStyle/>
                    <a:p>
                      <a:pPr algn="r"/>
                      <a:r>
                        <a:rPr kumimoji="1" lang="en-US" altLang="ja-JP" sz="1050" dirty="0"/>
                        <a:t>594</a:t>
                      </a:r>
                      <a:endParaRPr kumimoji="1" lang="ja-JP" altLang="en-US" sz="1050" dirty="0"/>
                    </a:p>
                  </a:txBody>
                  <a:tcPr/>
                </a:tc>
                <a:tc>
                  <a:txBody>
                    <a:bodyPr/>
                    <a:lstStyle/>
                    <a:p>
                      <a:pPr algn="r"/>
                      <a:r>
                        <a:rPr kumimoji="1" lang="en-US" altLang="ja-JP" sz="1050" dirty="0"/>
                        <a:t>374</a:t>
                      </a:r>
                      <a:endParaRPr kumimoji="1" lang="ja-JP" altLang="en-US" sz="1050" dirty="0"/>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a:t>▲</a:t>
                      </a:r>
                      <a:r>
                        <a:rPr kumimoji="1" lang="en-US" altLang="ja-JP" sz="1050" dirty="0"/>
                        <a:t>37</a:t>
                      </a:r>
                      <a:r>
                        <a:rPr kumimoji="1" lang="ja-JP" altLang="en-US" sz="1050" dirty="0"/>
                        <a:t>％</a:t>
                      </a:r>
                    </a:p>
                  </a:txBody>
                  <a:tcPr/>
                </a:tc>
                <a:extLst>
                  <a:ext uri="{0D108BD9-81ED-4DB2-BD59-A6C34878D82A}">
                    <a16:rowId xmlns:a16="http://schemas.microsoft.com/office/drawing/2014/main" val="2409966132"/>
                  </a:ext>
                </a:extLst>
              </a:tr>
              <a:tr h="242405">
                <a:tc vMerge="1">
                  <a:txBody>
                    <a:bodyPr/>
                    <a:lstStyle/>
                    <a:p>
                      <a:endParaRPr kumimoji="1" lang="ja-JP" altLang="en-US" dirty="0"/>
                    </a:p>
                  </a:txBody>
                  <a:tcPr/>
                </a:tc>
                <a:tc>
                  <a:txBody>
                    <a:bodyPr/>
                    <a:lstStyle/>
                    <a:p>
                      <a:pPr algn="ctr"/>
                      <a:r>
                        <a:rPr kumimoji="1" lang="ja-JP" altLang="en-US" sz="1050" dirty="0"/>
                        <a:t>業務部門</a:t>
                      </a:r>
                    </a:p>
                  </a:txBody>
                  <a:tcPr/>
                </a:tc>
                <a:tc>
                  <a:txBody>
                    <a:bodyPr/>
                    <a:lstStyle/>
                    <a:p>
                      <a:pPr algn="r"/>
                      <a:r>
                        <a:rPr kumimoji="1" lang="en-US" altLang="ja-JP" sz="1050" dirty="0"/>
                        <a:t>624</a:t>
                      </a:r>
                      <a:endParaRPr kumimoji="1" lang="ja-JP" altLang="en-US" sz="1050" dirty="0"/>
                    </a:p>
                  </a:txBody>
                  <a:tcPr/>
                </a:tc>
                <a:tc>
                  <a:txBody>
                    <a:bodyPr/>
                    <a:lstStyle/>
                    <a:p>
                      <a:pPr algn="r"/>
                      <a:r>
                        <a:rPr kumimoji="1" lang="en-US" altLang="ja-JP" sz="1050" dirty="0"/>
                        <a:t>242</a:t>
                      </a:r>
                      <a:endParaRPr kumimoji="1" lang="ja-JP" altLang="en-US" sz="1050" dirty="0"/>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a:t>▲</a:t>
                      </a:r>
                      <a:r>
                        <a:rPr kumimoji="1" lang="en-US" altLang="ja-JP" sz="1050" dirty="0"/>
                        <a:t>61</a:t>
                      </a:r>
                      <a:r>
                        <a:rPr kumimoji="1" lang="ja-JP" altLang="en-US" sz="1050" dirty="0"/>
                        <a:t>％</a:t>
                      </a:r>
                    </a:p>
                  </a:txBody>
                  <a:tcPr/>
                </a:tc>
                <a:extLst>
                  <a:ext uri="{0D108BD9-81ED-4DB2-BD59-A6C34878D82A}">
                    <a16:rowId xmlns:a16="http://schemas.microsoft.com/office/drawing/2014/main" val="3872187894"/>
                  </a:ext>
                </a:extLst>
              </a:tr>
              <a:tr h="242405">
                <a:tc vMerge="1">
                  <a:txBody>
                    <a:bodyPr/>
                    <a:lstStyle/>
                    <a:p>
                      <a:endParaRPr kumimoji="1" lang="ja-JP" altLang="en-US" dirty="0"/>
                    </a:p>
                  </a:txBody>
                  <a:tcPr/>
                </a:tc>
                <a:tc>
                  <a:txBody>
                    <a:bodyPr/>
                    <a:lstStyle/>
                    <a:p>
                      <a:pPr algn="ctr"/>
                      <a:r>
                        <a:rPr kumimoji="1" lang="ja-JP" altLang="en-US" sz="1050" dirty="0"/>
                        <a:t>家庭部門</a:t>
                      </a:r>
                    </a:p>
                  </a:txBody>
                  <a:tcPr/>
                </a:tc>
                <a:tc>
                  <a:txBody>
                    <a:bodyPr/>
                    <a:lstStyle/>
                    <a:p>
                      <a:pPr algn="r"/>
                      <a:r>
                        <a:rPr kumimoji="1" lang="en-US" altLang="ja-JP" sz="1050" dirty="0"/>
                        <a:t>438</a:t>
                      </a:r>
                      <a:endParaRPr kumimoji="1" lang="ja-JP" altLang="en-US" sz="1050" dirty="0"/>
                    </a:p>
                  </a:txBody>
                  <a:tcPr/>
                </a:tc>
                <a:tc>
                  <a:txBody>
                    <a:bodyPr/>
                    <a:lstStyle/>
                    <a:p>
                      <a:pPr algn="r"/>
                      <a:r>
                        <a:rPr kumimoji="1" lang="en-US" altLang="ja-JP" sz="1050" dirty="0"/>
                        <a:t>139</a:t>
                      </a:r>
                      <a:endParaRPr kumimoji="1" lang="ja-JP" altLang="en-US" sz="1050" dirty="0"/>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a:t>▲</a:t>
                      </a:r>
                      <a:r>
                        <a:rPr kumimoji="1" lang="en-US" altLang="ja-JP" sz="1050" dirty="0"/>
                        <a:t>68</a:t>
                      </a:r>
                      <a:r>
                        <a:rPr kumimoji="1" lang="ja-JP" altLang="en-US" sz="1050" dirty="0"/>
                        <a:t>％</a:t>
                      </a:r>
                    </a:p>
                  </a:txBody>
                  <a:tcPr/>
                </a:tc>
                <a:extLst>
                  <a:ext uri="{0D108BD9-81ED-4DB2-BD59-A6C34878D82A}">
                    <a16:rowId xmlns:a16="http://schemas.microsoft.com/office/drawing/2014/main" val="2121604673"/>
                  </a:ext>
                </a:extLst>
              </a:tr>
              <a:tr h="242405">
                <a:tc vMerge="1">
                  <a:txBody>
                    <a:bodyPr/>
                    <a:lstStyle/>
                    <a:p>
                      <a:endParaRPr kumimoji="1" lang="ja-JP" altLang="en-US" dirty="0"/>
                    </a:p>
                  </a:txBody>
                  <a:tcPr/>
                </a:tc>
                <a:tc>
                  <a:txBody>
                    <a:bodyPr/>
                    <a:lstStyle/>
                    <a:p>
                      <a:pPr algn="ctr"/>
                      <a:r>
                        <a:rPr kumimoji="1" lang="ja-JP" altLang="en-US" sz="1050" dirty="0"/>
                        <a:t>運輸部門</a:t>
                      </a:r>
                    </a:p>
                  </a:txBody>
                  <a:tcPr/>
                </a:tc>
                <a:tc>
                  <a:txBody>
                    <a:bodyPr/>
                    <a:lstStyle/>
                    <a:p>
                      <a:pPr algn="r"/>
                      <a:r>
                        <a:rPr kumimoji="1" lang="en-US" altLang="ja-JP" sz="1050" dirty="0"/>
                        <a:t>269</a:t>
                      </a:r>
                      <a:endParaRPr kumimoji="1" lang="ja-JP" altLang="en-US" sz="1050" dirty="0"/>
                    </a:p>
                  </a:txBody>
                  <a:tcPr/>
                </a:tc>
                <a:tc>
                  <a:txBody>
                    <a:bodyPr/>
                    <a:lstStyle/>
                    <a:p>
                      <a:pPr algn="r"/>
                      <a:r>
                        <a:rPr kumimoji="1" lang="en-US" altLang="ja-JP" sz="1050" dirty="0"/>
                        <a:t>175</a:t>
                      </a:r>
                      <a:endParaRPr kumimoji="1" lang="ja-JP" altLang="en-US" sz="1050" dirty="0"/>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a:t>▲</a:t>
                      </a:r>
                      <a:r>
                        <a:rPr kumimoji="1" lang="en-US" altLang="ja-JP" sz="1050" dirty="0"/>
                        <a:t>35</a:t>
                      </a:r>
                      <a:r>
                        <a:rPr kumimoji="1" lang="ja-JP" altLang="en-US" sz="1050" dirty="0"/>
                        <a:t>％</a:t>
                      </a:r>
                    </a:p>
                  </a:txBody>
                  <a:tcPr/>
                </a:tc>
                <a:extLst>
                  <a:ext uri="{0D108BD9-81ED-4DB2-BD59-A6C34878D82A}">
                    <a16:rowId xmlns:a16="http://schemas.microsoft.com/office/drawing/2014/main" val="2363208928"/>
                  </a:ext>
                </a:extLst>
              </a:tr>
              <a:tr h="242405">
                <a:tc vMerge="1">
                  <a:txBody>
                    <a:bodyPr/>
                    <a:lstStyle/>
                    <a:p>
                      <a:endParaRPr kumimoji="1" lang="ja-JP" altLang="en-US" dirty="0"/>
                    </a:p>
                  </a:txBody>
                  <a:tcPr/>
                </a:tc>
                <a:tc>
                  <a:txBody>
                    <a:bodyPr/>
                    <a:lstStyle/>
                    <a:p>
                      <a:pPr algn="ctr"/>
                      <a:r>
                        <a:rPr kumimoji="1" lang="ja-JP" altLang="en-US" sz="1050" dirty="0"/>
                        <a:t>廃棄物部門</a:t>
                      </a:r>
                    </a:p>
                  </a:txBody>
                  <a:tcPr/>
                </a:tc>
                <a:tc>
                  <a:txBody>
                    <a:bodyPr/>
                    <a:lstStyle/>
                    <a:p>
                      <a:pPr algn="r"/>
                      <a:r>
                        <a:rPr kumimoji="1" lang="en-US" altLang="ja-JP" sz="1050" dirty="0"/>
                        <a:t>50</a:t>
                      </a:r>
                      <a:endParaRPr kumimoji="1" lang="ja-JP" altLang="en-US" sz="1050" dirty="0"/>
                    </a:p>
                  </a:txBody>
                  <a:tcPr/>
                </a:tc>
                <a:tc>
                  <a:txBody>
                    <a:bodyPr/>
                    <a:lstStyle/>
                    <a:p>
                      <a:pPr algn="r"/>
                      <a:r>
                        <a:rPr kumimoji="1" lang="en-US" altLang="ja-JP" sz="1050" dirty="0"/>
                        <a:t>42</a:t>
                      </a:r>
                      <a:endParaRPr kumimoji="1" lang="ja-JP" altLang="en-US" sz="1050" dirty="0"/>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a:t>▲</a:t>
                      </a:r>
                      <a:r>
                        <a:rPr kumimoji="1" lang="en-US" altLang="ja-JP" sz="1050" dirty="0"/>
                        <a:t>17</a:t>
                      </a:r>
                      <a:r>
                        <a:rPr kumimoji="1" lang="ja-JP" altLang="en-US" sz="1050" dirty="0"/>
                        <a:t>％</a:t>
                      </a:r>
                    </a:p>
                  </a:txBody>
                  <a:tcPr/>
                </a:tc>
                <a:extLst>
                  <a:ext uri="{0D108BD9-81ED-4DB2-BD59-A6C34878D82A}">
                    <a16:rowId xmlns:a16="http://schemas.microsoft.com/office/drawing/2014/main" val="675925641"/>
                  </a:ext>
                </a:extLst>
              </a:tr>
              <a:tr h="242405">
                <a:tc gridSpan="2">
                  <a:txBody>
                    <a:bodyPr/>
                    <a:lstStyle/>
                    <a:p>
                      <a:pPr algn="ctr"/>
                      <a:r>
                        <a:rPr kumimoji="1" lang="ja-JP" altLang="en-US" sz="1050" dirty="0"/>
                        <a:t>その他温室効果ガス</a:t>
                      </a:r>
                    </a:p>
                  </a:txBody>
                  <a:tcPr/>
                </a:tc>
                <a:tc hMerge="1">
                  <a:txBody>
                    <a:bodyPr/>
                    <a:lstStyle/>
                    <a:p>
                      <a:endParaRPr kumimoji="1" lang="ja-JP" altLang="en-US" dirty="0"/>
                    </a:p>
                  </a:txBody>
                  <a:tcPr/>
                </a:tc>
                <a:tc>
                  <a:txBody>
                    <a:bodyPr/>
                    <a:lstStyle/>
                    <a:p>
                      <a:pPr algn="r"/>
                      <a:r>
                        <a:rPr kumimoji="1" lang="en-US" altLang="ja-JP" sz="1050" dirty="0"/>
                        <a:t>101</a:t>
                      </a:r>
                      <a:endParaRPr kumimoji="1" lang="ja-JP" altLang="en-US" sz="1050" dirty="0"/>
                    </a:p>
                  </a:txBody>
                  <a:tcPr/>
                </a:tc>
                <a:tc>
                  <a:txBody>
                    <a:bodyPr/>
                    <a:lstStyle/>
                    <a:p>
                      <a:pPr algn="r"/>
                      <a:r>
                        <a:rPr kumimoji="1" lang="en-US" altLang="ja-JP" sz="1050" dirty="0"/>
                        <a:t>62</a:t>
                      </a:r>
                      <a:endParaRPr kumimoji="1" lang="ja-JP" altLang="en-US" sz="1050" dirty="0"/>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a:t>▲</a:t>
                      </a:r>
                      <a:r>
                        <a:rPr kumimoji="1" lang="en-US" altLang="ja-JP" sz="1050" dirty="0"/>
                        <a:t>38</a:t>
                      </a:r>
                      <a:r>
                        <a:rPr kumimoji="1" lang="ja-JP" altLang="en-US" sz="1050" dirty="0"/>
                        <a:t>％</a:t>
                      </a:r>
                    </a:p>
                  </a:txBody>
                  <a:tcPr/>
                </a:tc>
                <a:extLst>
                  <a:ext uri="{0D108BD9-81ED-4DB2-BD59-A6C34878D82A}">
                    <a16:rowId xmlns:a16="http://schemas.microsoft.com/office/drawing/2014/main" val="928829304"/>
                  </a:ext>
                </a:extLst>
              </a:tr>
              <a:tr h="242405">
                <a:tc gridSpan="2">
                  <a:txBody>
                    <a:bodyPr/>
                    <a:lstStyle/>
                    <a:p>
                      <a:pPr algn="ctr"/>
                      <a:r>
                        <a:rPr kumimoji="1" lang="ja-JP" altLang="en-US" sz="1050" dirty="0"/>
                        <a:t>合計</a:t>
                      </a:r>
                    </a:p>
                  </a:txBody>
                  <a:tcPr/>
                </a:tc>
                <a:tc hMerge="1">
                  <a:txBody>
                    <a:bodyPr/>
                    <a:lstStyle/>
                    <a:p>
                      <a:endParaRPr kumimoji="1" lang="ja-JP" altLang="en-US"/>
                    </a:p>
                  </a:txBody>
                  <a:tcPr/>
                </a:tc>
                <a:tc>
                  <a:txBody>
                    <a:bodyPr/>
                    <a:lstStyle/>
                    <a:p>
                      <a:pPr algn="r"/>
                      <a:r>
                        <a:rPr kumimoji="1" lang="en-US" altLang="ja-JP" sz="1050" dirty="0"/>
                        <a:t>2,076</a:t>
                      </a:r>
                      <a:endParaRPr kumimoji="1" lang="ja-JP" altLang="en-US" sz="1050" dirty="0"/>
                    </a:p>
                  </a:txBody>
                  <a:tcPr/>
                </a:tc>
                <a:tc>
                  <a:txBody>
                    <a:bodyPr/>
                    <a:lstStyle/>
                    <a:p>
                      <a:pPr algn="r"/>
                      <a:r>
                        <a:rPr kumimoji="1" lang="en-US" altLang="ja-JP" sz="1050" dirty="0"/>
                        <a:t>1,034</a:t>
                      </a:r>
                      <a:endParaRPr kumimoji="1" lang="ja-JP" altLang="en-US" sz="1050" dirty="0"/>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kumimoji="1" lang="ja-JP" altLang="en-US" sz="1050" dirty="0"/>
                        <a:t>▲</a:t>
                      </a:r>
                      <a:r>
                        <a:rPr kumimoji="1" lang="en-US" altLang="ja-JP" sz="1050" dirty="0"/>
                        <a:t>50</a:t>
                      </a:r>
                      <a:r>
                        <a:rPr kumimoji="1" lang="ja-JP" altLang="en-US" sz="1050" dirty="0"/>
                        <a:t>％</a:t>
                      </a:r>
                    </a:p>
                  </a:txBody>
                  <a:tcPr/>
                </a:tc>
                <a:extLst>
                  <a:ext uri="{0D108BD9-81ED-4DB2-BD59-A6C34878D82A}">
                    <a16:rowId xmlns:a16="http://schemas.microsoft.com/office/drawing/2014/main" val="3926511467"/>
                  </a:ext>
                </a:extLst>
              </a:tr>
            </a:tbl>
          </a:graphicData>
        </a:graphic>
      </p:graphicFrame>
      <p:sp>
        <p:nvSpPr>
          <p:cNvPr id="15" name="正方形/長方形 14"/>
          <p:cNvSpPr/>
          <p:nvPr/>
        </p:nvSpPr>
        <p:spPr>
          <a:xfrm>
            <a:off x="93305" y="758605"/>
            <a:ext cx="5560735" cy="2862322"/>
          </a:xfrm>
          <a:prstGeom prst="rect">
            <a:avLst/>
          </a:prstGeom>
        </p:spPr>
        <p:txBody>
          <a:bodyPr wrap="square">
            <a:spAutoFit/>
          </a:bodyPr>
          <a:lstStyle/>
          <a:p>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国の動向</a:t>
            </a:r>
            <a:r>
              <a:rPr lang="en-US" altLang="ja-JP" sz="1200" kern="100" dirty="0">
                <a:latin typeface="Meiryo UI" panose="020B0604030504040204" pitchFamily="50" charset="-128"/>
                <a:ea typeface="Meiryo UI" panose="020B0604030504040204" pitchFamily="50" charset="-128"/>
                <a:cs typeface="Times New Roman" panose="02020603050405020304" pitchFamily="18" charset="0"/>
              </a:rPr>
              <a:t>】</a:t>
            </a:r>
          </a:p>
          <a:p>
            <a:pPr marL="285750" indent="-285750">
              <a:buFont typeface="Arial" panose="020B0604020202020204" pitchFamily="34" charset="0"/>
              <a:buChar char="•"/>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カーボンニュートラルに向けて、太陽光発電等の再エネの最大限の活用と合わせて、</a:t>
            </a:r>
            <a:r>
              <a:rPr lang="ja-JP" altLang="en-US" sz="1200" b="1" u="sng" kern="100" dirty="0">
                <a:latin typeface="Meiryo UI" panose="020B0604030504040204" pitchFamily="50" charset="-128"/>
                <a:ea typeface="Meiryo UI" panose="020B0604030504040204" pitchFamily="50" charset="-128"/>
                <a:cs typeface="Times New Roman" panose="02020603050405020304" pitchFamily="18" charset="0"/>
              </a:rPr>
              <a:t>省エネの深堀が重要</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であり、本年２月に改定された第７次エネルギー基本計画においても、デジタル技術の活用によるエネルギーの効率化が示されている。</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大阪市の状況</a:t>
            </a:r>
            <a:r>
              <a:rPr lang="en-US" altLang="ja-JP" sz="1200" dirty="0">
                <a:latin typeface="Meiryo UI" panose="020B0604030504040204" pitchFamily="50" charset="-128"/>
                <a:ea typeface="Meiryo UI" panose="020B0604030504040204" pitchFamily="50" charset="-128"/>
              </a:rPr>
              <a:t>】</a:t>
            </a:r>
          </a:p>
          <a:p>
            <a:pPr marL="285750" indent="-28575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大阪市温暖化対策実行計画</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区域施策編</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 において、</a:t>
            </a:r>
            <a:r>
              <a:rPr lang="en-US" altLang="ja-JP" sz="1200" dirty="0">
                <a:latin typeface="Meiryo UI" panose="020B0604030504040204" pitchFamily="50" charset="-128"/>
                <a:ea typeface="Meiryo UI" panose="020B0604030504040204" pitchFamily="50" charset="-128"/>
              </a:rPr>
              <a:t>2050</a:t>
            </a:r>
            <a:r>
              <a:rPr lang="ja-JP" altLang="en-US" sz="1200" dirty="0">
                <a:latin typeface="Meiryo UI" panose="020B0604030504040204" pitchFamily="50" charset="-128"/>
                <a:ea typeface="Meiryo UI" panose="020B0604030504040204" pitchFamily="50" charset="-128"/>
              </a:rPr>
              <a:t>年の</a:t>
            </a:r>
            <a:r>
              <a:rPr lang="ja-JP" altLang="en-US" sz="1200" b="1" u="sng" dirty="0">
                <a:latin typeface="Meiryo UI" panose="020B0604030504040204" pitchFamily="50" charset="-128"/>
                <a:ea typeface="Meiryo UI" panose="020B0604030504040204" pitchFamily="50" charset="-128"/>
              </a:rPr>
              <a:t>「ゼロカーボン　おおさか」の実現</a:t>
            </a:r>
            <a:r>
              <a:rPr lang="ja-JP" altLang="en-US" sz="1200" dirty="0">
                <a:latin typeface="Meiryo UI" panose="020B0604030504040204" pitchFamily="50" charset="-128"/>
                <a:ea typeface="Meiryo UI" panose="020B0604030504040204" pitchFamily="50" charset="-128"/>
              </a:rPr>
              <a:t>を長期目標に掲げ、再エネの導入拡大や省エネ機器の導入促進等、各種の地球温暖化対策を推進している。</a:t>
            </a:r>
            <a:endParaRPr lang="en-US" altLang="ja-JP" sz="12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市域の温室効果ガス排出量は、右記のとおり、オフィスビル等の</a:t>
            </a:r>
            <a:r>
              <a:rPr lang="ja-JP" altLang="en-US" sz="1200" b="1" u="sng" dirty="0">
                <a:latin typeface="Meiryo UI" panose="020B0604030504040204" pitchFamily="50" charset="-128"/>
                <a:ea typeface="Meiryo UI" panose="020B0604030504040204" pitchFamily="50" charset="-128"/>
              </a:rPr>
              <a:t>業務部門</a:t>
            </a:r>
            <a:r>
              <a:rPr lang="ja-JP" altLang="en-US" sz="1200" dirty="0">
                <a:latin typeface="Meiryo UI" panose="020B0604030504040204" pitchFamily="50" charset="-128"/>
                <a:ea typeface="Meiryo UI" panose="020B0604030504040204" pitchFamily="50" charset="-128"/>
              </a:rPr>
              <a:t>の割合が大きく、</a:t>
            </a:r>
            <a:r>
              <a:rPr lang="en-US" altLang="ja-JP" sz="1200" dirty="0">
                <a:latin typeface="Meiryo UI" panose="020B0604030504040204" pitchFamily="50" charset="-128"/>
                <a:ea typeface="Meiryo UI" panose="020B0604030504040204" pitchFamily="50" charset="-128"/>
              </a:rPr>
              <a:t>2030</a:t>
            </a:r>
            <a:r>
              <a:rPr lang="ja-JP" altLang="en-US" sz="1200" dirty="0">
                <a:latin typeface="Meiryo UI" panose="020B0604030504040204" pitchFamily="50" charset="-128"/>
                <a:ea typeface="Meiryo UI" panose="020B0604030504040204" pitchFamily="50" charset="-128"/>
              </a:rPr>
              <a:t>年度における業務部門の削減目標を</a:t>
            </a:r>
            <a:r>
              <a:rPr lang="en-US" altLang="ja-JP" sz="1200" dirty="0">
                <a:latin typeface="Meiryo UI" panose="020B0604030504040204" pitchFamily="50" charset="-128"/>
                <a:ea typeface="Meiryo UI" panose="020B0604030504040204" pitchFamily="50" charset="-128"/>
              </a:rPr>
              <a:t>61%</a:t>
            </a:r>
            <a:r>
              <a:rPr lang="ja-JP" altLang="en-US" sz="1200" dirty="0">
                <a:latin typeface="Meiryo UI" panose="020B0604030504040204" pitchFamily="50" charset="-128"/>
                <a:ea typeface="Meiryo UI" panose="020B0604030504040204" pitchFamily="50" charset="-128"/>
              </a:rPr>
              <a:t>削減と設定しており、次期計画の検討においては、当該部門の新たな視点として</a:t>
            </a:r>
            <a:r>
              <a:rPr lang="ja-JP" altLang="en-US" sz="1200" b="1" u="sng" dirty="0">
                <a:latin typeface="Meiryo UI" panose="020B0604030504040204" pitchFamily="50" charset="-128"/>
                <a:ea typeface="Meiryo UI" panose="020B0604030504040204" pitchFamily="50" charset="-128"/>
              </a:rPr>
              <a:t>デジタル技術の活用による省エネの深堀等の対策強化が必要不可欠</a:t>
            </a:r>
            <a:r>
              <a:rPr lang="ja-JP" altLang="en-US" sz="1200" dirty="0">
                <a:latin typeface="Meiryo UI" panose="020B0604030504040204" pitchFamily="50" charset="-128"/>
                <a:ea typeface="Meiryo UI" panose="020B0604030504040204" pitchFamily="50" charset="-128"/>
              </a:rPr>
              <a:t>である。</a:t>
            </a:r>
            <a:endParaRPr lang="en-US" altLang="ja-JP" sz="1200" dirty="0">
              <a:latin typeface="Meiryo UI" panose="020B0604030504040204" pitchFamily="50" charset="-128"/>
              <a:ea typeface="Meiryo UI" panose="020B0604030504040204" pitchFamily="50" charset="-128"/>
            </a:endParaRPr>
          </a:p>
          <a:p>
            <a:pPr marL="285750" indent="-285750">
              <a:buFont typeface="Arial" panose="020B0604020202020204" pitchFamily="34" charset="0"/>
              <a:buChar char="•"/>
            </a:pPr>
            <a:r>
              <a:rPr lang="ja-JP" altLang="en-US" sz="1200" dirty="0">
                <a:latin typeface="Meiryo UI" panose="020B0604030504040204" pitchFamily="50" charset="-128"/>
                <a:ea typeface="Meiryo UI" panose="020B0604030504040204" pitchFamily="50" charset="-128"/>
              </a:rPr>
              <a:t>また、大阪市地球温暖化対策実行計画</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事務事業編</a:t>
            </a:r>
            <a:r>
              <a:rPr lang="en-US" altLang="ja-JP" sz="1200" dirty="0">
                <a:latin typeface="Meiryo UI" panose="020B0604030504040204" pitchFamily="50" charset="-128"/>
                <a:ea typeface="Meiryo UI" panose="020B0604030504040204" pitchFamily="50" charset="-128"/>
              </a:rPr>
              <a:t>〕</a:t>
            </a:r>
            <a:r>
              <a:rPr lang="ja-JP" altLang="en-US" sz="1200" dirty="0">
                <a:latin typeface="Meiryo UI" panose="020B0604030504040204" pitchFamily="50" charset="-128"/>
                <a:ea typeface="Meiryo UI" panose="020B0604030504040204" pitchFamily="50" charset="-128"/>
              </a:rPr>
              <a:t>の改定においても、業務部門のうち</a:t>
            </a:r>
            <a:r>
              <a:rPr lang="ja-JP" altLang="en-US" sz="1200" b="1" u="sng" dirty="0">
                <a:latin typeface="Meiryo UI" panose="020B0604030504040204" pitchFamily="50" charset="-128"/>
                <a:ea typeface="Meiryo UI" panose="020B0604030504040204" pitchFamily="50" charset="-128"/>
              </a:rPr>
              <a:t>大規模な温室効果ガス排出事業者である大阪市として</a:t>
            </a:r>
            <a:r>
              <a:rPr lang="ja-JP" altLang="en-US" sz="1200" dirty="0">
                <a:latin typeface="Meiryo UI" panose="020B0604030504040204" pitchFamily="50" charset="-128"/>
                <a:ea typeface="Meiryo UI" panose="020B0604030504040204" pitchFamily="50" charset="-128"/>
              </a:rPr>
              <a:t>、</a:t>
            </a:r>
            <a:r>
              <a:rPr lang="ja-JP" altLang="en-US" sz="1200" b="1" u="sng" dirty="0">
                <a:latin typeface="Meiryo UI" panose="020B0604030504040204" pitchFamily="50" charset="-128"/>
                <a:ea typeface="Meiryo UI" panose="020B0604030504040204" pitchFamily="50" charset="-128"/>
              </a:rPr>
              <a:t>同様の視点による対策強化が必要不可欠</a:t>
            </a:r>
            <a:r>
              <a:rPr lang="ja-JP" altLang="en-US" sz="1200" dirty="0">
                <a:latin typeface="Meiryo UI" panose="020B0604030504040204" pitchFamily="50" charset="-128"/>
                <a:ea typeface="Meiryo UI" panose="020B0604030504040204" pitchFamily="50" charset="-128"/>
              </a:rPr>
              <a:t>である。</a:t>
            </a:r>
            <a:endParaRPr lang="en-US" altLang="ja-JP" sz="120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5C3D0E68-1A36-2D12-3D48-640F375BBC7B}"/>
              </a:ext>
            </a:extLst>
          </p:cNvPr>
          <p:cNvSpPr txBox="1"/>
          <p:nvPr/>
        </p:nvSpPr>
        <p:spPr>
          <a:xfrm>
            <a:off x="0" y="0"/>
            <a:ext cx="9144000" cy="369332"/>
          </a:xfrm>
          <a:prstGeom prst="rect">
            <a:avLst/>
          </a:prstGeom>
          <a:noFill/>
        </p:spPr>
        <p:txBody>
          <a:bodyPr wrap="square" rtlCol="0">
            <a:spAutoFit/>
          </a:bodyPr>
          <a:lstStyle/>
          <a:p>
            <a:r>
              <a:rPr kumimoji="1" lang="ja-JP" altLang="en-US" dirty="0">
                <a:latin typeface="Meiryo UI" panose="020B0604030504040204" pitchFamily="50" charset="-128"/>
                <a:ea typeface="Meiryo UI" panose="020B0604030504040204" pitchFamily="50" charset="-128"/>
              </a:rPr>
              <a:t>２　デジタル技術（</a:t>
            </a:r>
            <a:r>
              <a:rPr kumimoji="1" lang="en-US" altLang="ja-JP" dirty="0">
                <a:latin typeface="Meiryo UI" panose="020B0604030504040204" pitchFamily="50" charset="-128"/>
                <a:ea typeface="Meiryo UI" panose="020B0604030504040204" pitchFamily="50" charset="-128"/>
              </a:rPr>
              <a:t>AI</a:t>
            </a:r>
            <a:r>
              <a:rPr kumimoji="1" lang="ja-JP" altLang="en-US" dirty="0">
                <a:latin typeface="Meiryo UI" panose="020B0604030504040204" pitchFamily="50" charset="-128"/>
                <a:ea typeface="Meiryo UI" panose="020B0604030504040204" pitchFamily="50" charset="-128"/>
              </a:rPr>
              <a:t>）を活用したエネルギーマネジメント推進事業</a:t>
            </a:r>
          </a:p>
        </p:txBody>
      </p:sp>
      <p:sp>
        <p:nvSpPr>
          <p:cNvPr id="5" name="テキスト ボックス 4">
            <a:extLst>
              <a:ext uri="{FF2B5EF4-FFF2-40B4-BE49-F238E27FC236}">
                <a16:creationId xmlns:a16="http://schemas.microsoft.com/office/drawing/2014/main" id="{8D90200B-E2D9-A1AD-65BE-5764BA16B2BE}"/>
              </a:ext>
            </a:extLst>
          </p:cNvPr>
          <p:cNvSpPr txBox="1"/>
          <p:nvPr/>
        </p:nvSpPr>
        <p:spPr>
          <a:xfrm>
            <a:off x="48687" y="429454"/>
            <a:ext cx="1063689" cy="307777"/>
          </a:xfrm>
          <a:prstGeom prst="rect">
            <a:avLst/>
          </a:prstGeom>
          <a:solidFill>
            <a:schemeClr val="bg1">
              <a:lumMod val="85000"/>
            </a:schemeClr>
          </a:solidFill>
        </p:spPr>
        <p:txBody>
          <a:bodyPr wrap="square" rtlCol="0">
            <a:spAutoFit/>
          </a:bodyPr>
          <a:lstStyle/>
          <a:p>
            <a:pPr algn="ctr">
              <a:spcAft>
                <a:spcPts val="300"/>
              </a:spcAft>
            </a:pPr>
            <a:r>
              <a:rPr kumimoji="1" lang="ja-JP" altLang="en-US" sz="1400" dirty="0">
                <a:latin typeface="Meiryo UI" panose="020B0604030504040204" pitchFamily="50" charset="-128"/>
                <a:ea typeface="Meiryo UI" panose="020B0604030504040204" pitchFamily="50" charset="-128"/>
              </a:rPr>
              <a:t>背景・経過</a:t>
            </a:r>
          </a:p>
        </p:txBody>
      </p:sp>
      <p:sp>
        <p:nvSpPr>
          <p:cNvPr id="27" name="正方形/長方形 26">
            <a:extLst>
              <a:ext uri="{FF2B5EF4-FFF2-40B4-BE49-F238E27FC236}">
                <a16:creationId xmlns:a16="http://schemas.microsoft.com/office/drawing/2014/main" id="{CE67B54C-2923-FCD8-E0B4-145B372B974E}"/>
              </a:ext>
            </a:extLst>
          </p:cNvPr>
          <p:cNvSpPr/>
          <p:nvPr/>
        </p:nvSpPr>
        <p:spPr>
          <a:xfrm>
            <a:off x="48688" y="4053926"/>
            <a:ext cx="8916146" cy="856645"/>
          </a:xfrm>
          <a:prstGeom prst="rect">
            <a:avLst/>
          </a:prstGeom>
        </p:spPr>
        <p:txBody>
          <a:bodyPr wrap="square">
            <a:spAutoFit/>
          </a:bodyPr>
          <a:lstStyle/>
          <a:p>
            <a:pPr marL="285750" indent="-285750" algn="just">
              <a:spcAft>
                <a:spcPts val="200"/>
              </a:spcAft>
              <a:buFont typeface="Arial" panose="020B0604020202020204" pitchFamily="34" charset="0"/>
              <a:buChar char="•"/>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建物の新築時には最新機器の導入等により一定の省エネ化が図られるが、</a:t>
            </a:r>
            <a:r>
              <a:rPr lang="ja-JP" altLang="en-US" sz="1200" b="1" u="sng" kern="100" dirty="0">
                <a:latin typeface="Meiryo UI" panose="020B0604030504040204" pitchFamily="50" charset="-128"/>
                <a:ea typeface="Meiryo UI" panose="020B0604030504040204" pitchFamily="50" charset="-128"/>
                <a:cs typeface="Times New Roman" panose="02020603050405020304" pitchFamily="18" charset="0"/>
              </a:rPr>
              <a:t>既設ビルにおいて</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最新の省エネ</a:t>
            </a:r>
            <a:r>
              <a:rPr lang="ja-JP" altLang="ja-JP" sz="1200" kern="100" dirty="0">
                <a:latin typeface="Meiryo UI" panose="020B0604030504040204" pitchFamily="50" charset="-128"/>
                <a:ea typeface="Meiryo UI" panose="020B0604030504040204" pitchFamily="50" charset="-128"/>
                <a:cs typeface="Times New Roman" panose="02020603050405020304" pitchFamily="18" charset="0"/>
              </a:rPr>
              <a:t>機器への更新</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は高コストであり、</a:t>
            </a:r>
            <a:r>
              <a:rPr lang="ja-JP" altLang="en-US" sz="1200" b="1" u="sng" kern="100" dirty="0">
                <a:latin typeface="Meiryo UI" panose="020B0604030504040204" pitchFamily="50" charset="-128"/>
                <a:ea typeface="Meiryo UI" panose="020B0604030504040204" pitchFamily="50" charset="-128"/>
                <a:cs typeface="Times New Roman" panose="02020603050405020304" pitchFamily="18" charset="0"/>
              </a:rPr>
              <a:t>ハード面の</a:t>
            </a:r>
            <a:r>
              <a:rPr lang="ja-JP" altLang="ja-JP" sz="1200" b="1" u="sng" kern="100" dirty="0">
                <a:latin typeface="Meiryo UI" panose="020B0604030504040204" pitchFamily="50" charset="-128"/>
                <a:ea typeface="Meiryo UI" panose="020B0604030504040204" pitchFamily="50" charset="-128"/>
                <a:cs typeface="Times New Roman" panose="02020603050405020304" pitchFamily="18" charset="0"/>
              </a:rPr>
              <a:t>対策</a:t>
            </a:r>
            <a:r>
              <a:rPr lang="ja-JP" altLang="en-US" sz="1200" b="1" u="sng" kern="100" dirty="0">
                <a:latin typeface="Meiryo UI" panose="020B0604030504040204" pitchFamily="50" charset="-128"/>
                <a:ea typeface="Meiryo UI" panose="020B0604030504040204" pitchFamily="50" charset="-128"/>
                <a:cs typeface="Times New Roman" panose="02020603050405020304" pitchFamily="18" charset="0"/>
              </a:rPr>
              <a:t>は進みにくい</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a:t>
            </a:r>
            <a:endParaRPr lang="en-US" altLang="ja-JP" sz="1200" kern="100" dirty="0">
              <a:latin typeface="Meiryo UI" panose="020B0604030504040204" pitchFamily="50" charset="-128"/>
              <a:ea typeface="Meiryo UI" panose="020B0604030504040204" pitchFamily="50" charset="-128"/>
              <a:cs typeface="Times New Roman" panose="02020603050405020304" pitchFamily="18" charset="0"/>
            </a:endParaRPr>
          </a:p>
          <a:p>
            <a:pPr marL="285750" indent="-285750" algn="just">
              <a:spcAft>
                <a:spcPts val="200"/>
              </a:spcAft>
              <a:buFont typeface="Arial" panose="020B0604020202020204" pitchFamily="34" charset="0"/>
              <a:buChar char="•"/>
            </a:pP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また、既設ビルにおける対策として、空調機器の適正な温度設定などのソフト面の対策により、低コストで一定の省エネ化が図られるが、</a:t>
            </a:r>
            <a:r>
              <a:rPr lang="ja-JP" altLang="en-US" sz="1200" b="1" u="sng" kern="100" dirty="0">
                <a:latin typeface="Meiryo UI" panose="020B0604030504040204" pitchFamily="50" charset="-128"/>
                <a:ea typeface="Meiryo UI" panose="020B0604030504040204" pitchFamily="50" charset="-128"/>
                <a:cs typeface="Times New Roman" panose="02020603050405020304" pitchFamily="18" charset="0"/>
              </a:rPr>
              <a:t>手動での運転管理は手間がかかる上に、温度変化の予測等を活用しないため、その効果は限定的</a:t>
            </a:r>
            <a:r>
              <a:rPr lang="ja-JP" altLang="en-US" sz="1200" kern="100" dirty="0">
                <a:latin typeface="Meiryo UI" panose="020B0604030504040204" pitchFamily="50" charset="-128"/>
                <a:ea typeface="Meiryo UI" panose="020B0604030504040204" pitchFamily="50" charset="-128"/>
                <a:cs typeface="Times New Roman" panose="02020603050405020304" pitchFamily="18" charset="0"/>
              </a:rPr>
              <a:t>である。</a:t>
            </a:r>
          </a:p>
        </p:txBody>
      </p:sp>
      <p:sp>
        <p:nvSpPr>
          <p:cNvPr id="2" name="テキスト ボックス 1">
            <a:extLst>
              <a:ext uri="{FF2B5EF4-FFF2-40B4-BE49-F238E27FC236}">
                <a16:creationId xmlns:a16="http://schemas.microsoft.com/office/drawing/2014/main" id="{19F64904-A4D6-5D18-BBF5-750E3B59CF9C}"/>
              </a:ext>
            </a:extLst>
          </p:cNvPr>
          <p:cNvSpPr txBox="1"/>
          <p:nvPr/>
        </p:nvSpPr>
        <p:spPr>
          <a:xfrm>
            <a:off x="48687" y="3714018"/>
            <a:ext cx="1861393" cy="307778"/>
          </a:xfrm>
          <a:prstGeom prst="rect">
            <a:avLst/>
          </a:prstGeom>
          <a:solidFill>
            <a:schemeClr val="bg1">
              <a:lumMod val="85000"/>
            </a:schemeClr>
          </a:solidFill>
        </p:spPr>
        <p:txBody>
          <a:bodyPr wrap="square" rtlCol="0">
            <a:spAutoFit/>
          </a:bodyPr>
          <a:lstStyle/>
          <a:p>
            <a:pPr>
              <a:spcAft>
                <a:spcPts val="300"/>
              </a:spcAft>
            </a:pPr>
            <a:r>
              <a:rPr kumimoji="1" lang="ja-JP" altLang="en-US" sz="1400" dirty="0">
                <a:latin typeface="Meiryo UI" panose="020B0604030504040204" pitchFamily="50" charset="-128"/>
                <a:ea typeface="Meiryo UI" panose="020B0604030504040204" pitchFamily="50" charset="-128"/>
              </a:rPr>
              <a:t>業務部門における課題</a:t>
            </a:r>
          </a:p>
        </p:txBody>
      </p:sp>
      <p:sp>
        <p:nvSpPr>
          <p:cNvPr id="33" name="テキスト ボックス 32">
            <a:extLst>
              <a:ext uri="{FF2B5EF4-FFF2-40B4-BE49-F238E27FC236}">
                <a16:creationId xmlns:a16="http://schemas.microsoft.com/office/drawing/2014/main" id="{3372DF1C-7750-B388-0313-605269A047E7}"/>
              </a:ext>
            </a:extLst>
          </p:cNvPr>
          <p:cNvSpPr txBox="1"/>
          <p:nvPr/>
        </p:nvSpPr>
        <p:spPr>
          <a:xfrm>
            <a:off x="48687" y="5079903"/>
            <a:ext cx="2580212" cy="307777"/>
          </a:xfrm>
          <a:prstGeom prst="rect">
            <a:avLst/>
          </a:prstGeom>
          <a:solidFill>
            <a:schemeClr val="bg1">
              <a:lumMod val="85000"/>
            </a:schemeClr>
          </a:solidFill>
        </p:spPr>
        <p:txBody>
          <a:bodyPr wrap="square" rtlCol="0">
            <a:spAutoFit/>
          </a:bodyPr>
          <a:lstStyle/>
          <a:p>
            <a:pPr algn="ctr">
              <a:spcAft>
                <a:spcPts val="300"/>
              </a:spcAft>
            </a:pPr>
            <a:r>
              <a:rPr kumimoji="1" lang="ja-JP" altLang="en-US" sz="1400" dirty="0">
                <a:latin typeface="Meiryo UI" panose="020B0604030504040204" pitchFamily="50" charset="-128"/>
                <a:ea typeface="Meiryo UI" panose="020B0604030504040204" pitchFamily="50" charset="-128"/>
              </a:rPr>
              <a:t>デジタル技術を活用した課題解決</a:t>
            </a:r>
          </a:p>
        </p:txBody>
      </p:sp>
      <p:sp>
        <p:nvSpPr>
          <p:cNvPr id="35" name="テキスト ボックス 34">
            <a:extLst>
              <a:ext uri="{FF2B5EF4-FFF2-40B4-BE49-F238E27FC236}">
                <a16:creationId xmlns:a16="http://schemas.microsoft.com/office/drawing/2014/main" id="{4C6B3E67-7FD1-1CD0-1EF8-FA55E9BF6FF0}"/>
              </a:ext>
            </a:extLst>
          </p:cNvPr>
          <p:cNvSpPr txBox="1"/>
          <p:nvPr/>
        </p:nvSpPr>
        <p:spPr>
          <a:xfrm>
            <a:off x="77127" y="5413637"/>
            <a:ext cx="8887707" cy="1238801"/>
          </a:xfrm>
          <a:prstGeom prst="rect">
            <a:avLst/>
          </a:prstGeom>
          <a:noFill/>
        </p:spPr>
        <p:txBody>
          <a:bodyPr wrap="square" rtlCol="0">
            <a:spAutoFit/>
          </a:bodyPr>
          <a:lstStyle/>
          <a:p>
            <a:pPr marL="285750" indent="-285750">
              <a:spcAft>
                <a:spcPts val="300"/>
              </a:spcAft>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一般的なオフィスビル全体のエネルギー消費量の約</a:t>
            </a:r>
            <a:r>
              <a:rPr kumimoji="1" lang="en-US" altLang="ja-JP" sz="1200" dirty="0">
                <a:latin typeface="Meiryo UI" panose="020B0604030504040204" pitchFamily="50" charset="-128"/>
                <a:ea typeface="Meiryo UI" panose="020B0604030504040204" pitchFamily="50" charset="-128"/>
              </a:rPr>
              <a:t>50</a:t>
            </a:r>
            <a:r>
              <a:rPr kumimoji="1" lang="ja-JP" altLang="en-US" sz="1200" dirty="0">
                <a:latin typeface="Meiryo UI" panose="020B0604030504040204" pitchFamily="50" charset="-128"/>
                <a:ea typeface="Meiryo UI" panose="020B0604030504040204" pitchFamily="50" charset="-128"/>
              </a:rPr>
              <a:t>％程度を占める空調設備を対象として、</a:t>
            </a:r>
            <a:r>
              <a:rPr kumimoji="1" lang="ja-JP" altLang="en-US" sz="1200" b="1" u="sng" dirty="0">
                <a:latin typeface="Meiryo UI" panose="020B0604030504040204" pitchFamily="50" charset="-128"/>
                <a:ea typeface="Meiryo UI" panose="020B0604030504040204" pitchFamily="50" charset="-128"/>
              </a:rPr>
              <a:t>デジタル技術（</a:t>
            </a:r>
            <a:r>
              <a:rPr kumimoji="1" lang="en-US" altLang="ja-JP" sz="1200" b="1" u="sng" dirty="0">
                <a:latin typeface="Meiryo UI" panose="020B0604030504040204" pitchFamily="50" charset="-128"/>
                <a:ea typeface="Meiryo UI" panose="020B0604030504040204" pitchFamily="50" charset="-128"/>
              </a:rPr>
              <a:t>AI</a:t>
            </a:r>
            <a:r>
              <a:rPr kumimoji="1" lang="ja-JP" altLang="en-US" sz="1200" b="1" u="sng" dirty="0">
                <a:latin typeface="Meiryo UI" panose="020B0604030504040204" pitchFamily="50" charset="-128"/>
                <a:ea typeface="Meiryo UI" panose="020B0604030504040204" pitchFamily="50" charset="-128"/>
              </a:rPr>
              <a:t>）を活用した自動制御システムを導入</a:t>
            </a:r>
            <a:r>
              <a:rPr kumimoji="1" lang="ja-JP" altLang="en-US" sz="1200" dirty="0">
                <a:latin typeface="Meiryo UI" panose="020B0604030504040204" pitchFamily="50" charset="-128"/>
                <a:ea typeface="Meiryo UI" panose="020B0604030504040204" pitchFamily="50" charset="-128"/>
              </a:rPr>
              <a:t>することにより、ビルの構造や利用状況等</a:t>
            </a:r>
            <a:r>
              <a:rPr lang="ja-JP" altLang="en-US" sz="1200" dirty="0">
                <a:latin typeface="Meiryo UI" panose="020B0604030504040204" pitchFamily="50" charset="-128"/>
                <a:ea typeface="Meiryo UI" panose="020B0604030504040204" pitchFamily="50" charset="-128"/>
              </a:rPr>
              <a:t>に応じた</a:t>
            </a:r>
            <a:r>
              <a:rPr lang="ja-JP" altLang="en-US" sz="1200" b="1" u="sng" dirty="0">
                <a:latin typeface="Meiryo UI" panose="020B0604030504040204" pitchFamily="50" charset="-128"/>
                <a:ea typeface="Meiryo UI" panose="020B0604030504040204" pitchFamily="50" charset="-128"/>
              </a:rPr>
              <a:t>きめ細やかな運転管理による省エネ化</a:t>
            </a:r>
            <a:r>
              <a:rPr lang="ja-JP" altLang="en-US" sz="1200" dirty="0">
                <a:latin typeface="Meiryo UI" panose="020B0604030504040204" pitchFamily="50" charset="-128"/>
                <a:ea typeface="Meiryo UI" panose="020B0604030504040204" pitchFamily="50" charset="-128"/>
              </a:rPr>
              <a:t>を図り、</a:t>
            </a:r>
            <a:r>
              <a:rPr kumimoji="1" lang="ja-JP" altLang="en-US" sz="1200" b="1" u="sng" dirty="0">
                <a:latin typeface="Meiryo UI" panose="020B0604030504040204" pitchFamily="50" charset="-128"/>
                <a:ea typeface="Meiryo UI" panose="020B0604030504040204" pitchFamily="50" charset="-128"/>
              </a:rPr>
              <a:t>利用者の快適性の</a:t>
            </a:r>
            <a:r>
              <a:rPr lang="ja-JP" altLang="en-US" sz="1200" b="1" u="sng" dirty="0">
                <a:latin typeface="Meiryo UI" panose="020B0604030504040204" pitchFamily="50" charset="-128"/>
                <a:ea typeface="Meiryo UI" panose="020B0604030504040204" pitchFamily="50" charset="-128"/>
              </a:rPr>
              <a:t>向上</a:t>
            </a:r>
            <a:r>
              <a:rPr lang="ja-JP" altLang="en-US" sz="1200" dirty="0">
                <a:latin typeface="Meiryo UI" panose="020B0604030504040204" pitchFamily="50" charset="-128"/>
                <a:ea typeface="Meiryo UI" panose="020B0604030504040204" pitchFamily="50" charset="-128"/>
              </a:rPr>
              <a:t>、</a:t>
            </a:r>
            <a:r>
              <a:rPr kumimoji="1" lang="ja-JP" altLang="en-US" sz="1200" b="1" u="sng" dirty="0">
                <a:latin typeface="Meiryo UI" panose="020B0604030504040204" pitchFamily="50" charset="-128"/>
                <a:ea typeface="Meiryo UI" panose="020B0604030504040204" pitchFamily="50" charset="-128"/>
              </a:rPr>
              <a:t>施設管理者の負担軽減</a:t>
            </a:r>
            <a:r>
              <a:rPr kumimoji="1" lang="ja-JP" altLang="en-US" sz="1200" dirty="0">
                <a:latin typeface="Meiryo UI" panose="020B0604030504040204" pitchFamily="50" charset="-128"/>
                <a:ea typeface="Meiryo UI" panose="020B0604030504040204" pitchFamily="50" charset="-128"/>
              </a:rPr>
              <a:t>にもつなげる。</a:t>
            </a:r>
            <a:endParaRPr kumimoji="1" lang="en-US" altLang="ja-JP" sz="1200" dirty="0">
              <a:latin typeface="Meiryo UI" panose="020B0604030504040204" pitchFamily="50" charset="-128"/>
              <a:ea typeface="Meiryo UI" panose="020B0604030504040204" pitchFamily="50" charset="-128"/>
            </a:endParaRPr>
          </a:p>
          <a:p>
            <a:pPr marL="285750" indent="-285750">
              <a:spcAft>
                <a:spcPts val="300"/>
              </a:spcAft>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空調設備への</a:t>
            </a:r>
            <a:r>
              <a:rPr kumimoji="1" lang="en-US" altLang="ja-JP" sz="1200" dirty="0">
                <a:latin typeface="Meiryo UI" panose="020B0604030504040204" pitchFamily="50" charset="-128"/>
                <a:ea typeface="Meiryo UI" panose="020B0604030504040204" pitchFamily="50" charset="-128"/>
              </a:rPr>
              <a:t>AI</a:t>
            </a:r>
            <a:r>
              <a:rPr kumimoji="1" lang="ja-JP" altLang="en-US" sz="1200" dirty="0">
                <a:latin typeface="Meiryo UI" panose="020B0604030504040204" pitchFamily="50" charset="-128"/>
                <a:ea typeface="Meiryo UI" panose="020B0604030504040204" pitchFamily="50" charset="-128"/>
              </a:rPr>
              <a:t>制御システムの導入は新しい技術であり、民間施設での</a:t>
            </a:r>
            <a:r>
              <a:rPr kumimoji="1" lang="en-US" altLang="ja-JP" sz="1200" dirty="0">
                <a:latin typeface="Meiryo UI" panose="020B0604030504040204" pitchFamily="50" charset="-128"/>
                <a:ea typeface="Meiryo UI" panose="020B0604030504040204" pitchFamily="50" charset="-128"/>
              </a:rPr>
              <a:t>AI</a:t>
            </a:r>
            <a:r>
              <a:rPr kumimoji="1" lang="ja-JP" altLang="en-US" sz="1200" dirty="0">
                <a:latin typeface="Meiryo UI" panose="020B0604030504040204" pitchFamily="50" charset="-128"/>
                <a:ea typeface="Meiryo UI" panose="020B0604030504040204" pitchFamily="50" charset="-128"/>
              </a:rPr>
              <a:t>による空調自動制御システムの導入実績が乏しい中、温室効果ガスの大規模排出事業者である本市が、市有施設での効果・検証を実施し、その結果を活かして他の</a:t>
            </a:r>
            <a:r>
              <a:rPr kumimoji="1" lang="ja-JP" altLang="en-US" sz="1200" b="1" u="sng" dirty="0">
                <a:latin typeface="Meiryo UI" panose="020B0604030504040204" pitchFamily="50" charset="-128"/>
                <a:ea typeface="Meiryo UI" panose="020B0604030504040204" pitchFamily="50" charset="-128"/>
              </a:rPr>
              <a:t>市有施設に展開</a:t>
            </a:r>
            <a:r>
              <a:rPr kumimoji="1" lang="ja-JP" altLang="en-US" sz="1200" dirty="0">
                <a:latin typeface="Meiryo UI" panose="020B0604030504040204" pitchFamily="50" charset="-128"/>
                <a:ea typeface="Meiryo UI" panose="020B0604030504040204" pitchFamily="50" charset="-128"/>
              </a:rPr>
              <a:t>させるとともに、</a:t>
            </a:r>
            <a:r>
              <a:rPr lang="ja-JP" altLang="en-US" sz="1200" dirty="0">
                <a:latin typeface="Meiryo UI" panose="020B0604030504040204" pitchFamily="50" charset="-128"/>
                <a:ea typeface="Meiryo UI" panose="020B0604030504040204" pitchFamily="50" charset="-128"/>
              </a:rPr>
              <a:t>その</a:t>
            </a:r>
            <a:r>
              <a:rPr kumimoji="1" lang="ja-JP" altLang="en-US" sz="1200" dirty="0">
                <a:latin typeface="Meiryo UI" panose="020B0604030504040204" pitchFamily="50" charset="-128"/>
                <a:ea typeface="Meiryo UI" panose="020B0604030504040204" pitchFamily="50" charset="-128"/>
              </a:rPr>
              <a:t>効果等について</a:t>
            </a:r>
            <a:r>
              <a:rPr lang="ja-JP" altLang="en-US" sz="1200" dirty="0">
                <a:latin typeface="Meiryo UI" panose="020B0604030504040204" pitchFamily="50" charset="-128"/>
                <a:ea typeface="Meiryo UI" panose="020B0604030504040204" pitchFamily="50" charset="-128"/>
              </a:rPr>
              <a:t>事業者等に</a:t>
            </a:r>
            <a:r>
              <a:rPr kumimoji="1" lang="en-US" altLang="ja-JP" sz="1200" dirty="0">
                <a:latin typeface="Meiryo UI" panose="020B0604030504040204" pitchFamily="50" charset="-128"/>
                <a:ea typeface="Meiryo UI" panose="020B0604030504040204" pitchFamily="50" charset="-128"/>
              </a:rPr>
              <a:t>PR</a:t>
            </a:r>
            <a:r>
              <a:rPr kumimoji="1" lang="ja-JP" altLang="en-US" sz="1200" dirty="0">
                <a:latin typeface="Meiryo UI" panose="020B0604030504040204" pitchFamily="50" charset="-128"/>
                <a:ea typeface="Meiryo UI" panose="020B0604030504040204" pitchFamily="50" charset="-128"/>
              </a:rPr>
              <a:t>を行い、</a:t>
            </a:r>
            <a:r>
              <a:rPr kumimoji="1" lang="ja-JP" altLang="en-US" sz="1200" b="1" u="sng" dirty="0">
                <a:latin typeface="Meiryo UI" panose="020B0604030504040204" pitchFamily="50" charset="-128"/>
                <a:ea typeface="Meiryo UI" panose="020B0604030504040204" pitchFamily="50" charset="-128"/>
              </a:rPr>
              <a:t>民間施設を含めて導入拡大</a:t>
            </a:r>
            <a:r>
              <a:rPr kumimoji="1" lang="ja-JP" altLang="en-US" sz="1200" dirty="0">
                <a:latin typeface="Meiryo UI" panose="020B0604030504040204" pitchFamily="50" charset="-128"/>
                <a:ea typeface="Meiryo UI" panose="020B0604030504040204" pitchFamily="50" charset="-128"/>
              </a:rPr>
              <a:t>を図る。</a:t>
            </a:r>
          </a:p>
        </p:txBody>
      </p:sp>
      <p:sp>
        <p:nvSpPr>
          <p:cNvPr id="8" name="正方形/長方形 7">
            <a:extLst>
              <a:ext uri="{FF2B5EF4-FFF2-40B4-BE49-F238E27FC236}">
                <a16:creationId xmlns:a16="http://schemas.microsoft.com/office/drawing/2014/main" id="{AB898339-8B15-3692-0FA8-34AFBD3029C9}"/>
              </a:ext>
            </a:extLst>
          </p:cNvPr>
          <p:cNvSpPr/>
          <p:nvPr/>
        </p:nvSpPr>
        <p:spPr>
          <a:xfrm>
            <a:off x="5905921" y="1921627"/>
            <a:ext cx="3090763" cy="254442"/>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662"/>
          </a:p>
        </p:txBody>
      </p:sp>
      <p:sp>
        <p:nvSpPr>
          <p:cNvPr id="12" name="テキスト ボックス 11">
            <a:extLst>
              <a:ext uri="{FF2B5EF4-FFF2-40B4-BE49-F238E27FC236}">
                <a16:creationId xmlns:a16="http://schemas.microsoft.com/office/drawing/2014/main" id="{96A01F16-F261-EA3F-12E5-D0BC8265B005}"/>
              </a:ext>
            </a:extLst>
          </p:cNvPr>
          <p:cNvSpPr txBox="1"/>
          <p:nvPr/>
        </p:nvSpPr>
        <p:spPr>
          <a:xfrm>
            <a:off x="5666197" y="537060"/>
            <a:ext cx="3384498" cy="261610"/>
          </a:xfrm>
          <a:prstGeom prst="rect">
            <a:avLst/>
          </a:prstGeom>
          <a:noFill/>
        </p:spPr>
        <p:txBody>
          <a:bodyPr wrap="square" rtlCol="0">
            <a:spAutoFit/>
          </a:bodyPr>
          <a:lstStyle/>
          <a:p>
            <a:r>
              <a:rPr kumimoji="1" lang="en-US" altLang="ja-JP" sz="1100" dirty="0">
                <a:latin typeface="Meiryo UI" panose="020B0604030504040204" pitchFamily="50" charset="-128"/>
                <a:ea typeface="Meiryo UI" panose="020B0604030504040204" pitchFamily="50" charset="-128"/>
              </a:rPr>
              <a:t>2030</a:t>
            </a:r>
            <a:r>
              <a:rPr kumimoji="1" lang="ja-JP" altLang="en-US" sz="1100" dirty="0">
                <a:latin typeface="Meiryo UI" panose="020B0604030504040204" pitchFamily="50" charset="-128"/>
                <a:ea typeface="Meiryo UI" panose="020B0604030504040204" pitchFamily="50" charset="-128"/>
              </a:rPr>
              <a:t>年度の部門別の温室効果ガス削減目標</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大阪市</a:t>
            </a:r>
            <a:r>
              <a:rPr kumimoji="1" lang="en-US" altLang="ja-JP" sz="1100" dirty="0">
                <a:latin typeface="Meiryo UI" panose="020B0604030504040204" pitchFamily="50" charset="-128"/>
                <a:ea typeface="Meiryo UI" panose="020B0604030504040204" pitchFamily="50" charset="-128"/>
              </a:rPr>
              <a:t>)</a:t>
            </a:r>
          </a:p>
        </p:txBody>
      </p:sp>
      <p:cxnSp>
        <p:nvCxnSpPr>
          <p:cNvPr id="6" name="直線コネクタ 5">
            <a:extLst>
              <a:ext uri="{FF2B5EF4-FFF2-40B4-BE49-F238E27FC236}">
                <a16:creationId xmlns:a16="http://schemas.microsoft.com/office/drawing/2014/main" id="{66F6D8C0-2F46-F8F2-25E9-E74DF428E47F}"/>
              </a:ext>
            </a:extLst>
          </p:cNvPr>
          <p:cNvCxnSpPr>
            <a:cxnSpLocks/>
          </p:cNvCxnSpPr>
          <p:nvPr/>
        </p:nvCxnSpPr>
        <p:spPr>
          <a:xfrm>
            <a:off x="83366" y="359393"/>
            <a:ext cx="895739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688332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53A2000B-60D2-2243-F775-245758DCDCF5}"/>
              </a:ext>
            </a:extLst>
          </p:cNvPr>
          <p:cNvSpPr txBox="1"/>
          <p:nvPr/>
        </p:nvSpPr>
        <p:spPr>
          <a:xfrm>
            <a:off x="0" y="0"/>
            <a:ext cx="9144000" cy="369332"/>
          </a:xfrm>
          <a:prstGeom prst="rect">
            <a:avLst/>
          </a:prstGeom>
          <a:noFill/>
          <a:ln>
            <a:noFill/>
          </a:ln>
        </p:spPr>
        <p:txBody>
          <a:bodyPr wrap="square" rtlCol="0">
            <a:spAutoFit/>
          </a:bodyPr>
          <a:lstStyle/>
          <a:p>
            <a:r>
              <a:rPr kumimoji="1" lang="ja-JP" altLang="en-US" dirty="0">
                <a:latin typeface="Meiryo UI" panose="020B0604030504040204" pitchFamily="50" charset="-128"/>
                <a:ea typeface="Meiryo UI" panose="020B0604030504040204" pitchFamily="50" charset="-128"/>
              </a:rPr>
              <a:t>３　デジタル技術（</a:t>
            </a:r>
            <a:r>
              <a:rPr kumimoji="1" lang="en-US" altLang="ja-JP" dirty="0">
                <a:latin typeface="Meiryo UI" panose="020B0604030504040204" pitchFamily="50" charset="-128"/>
                <a:ea typeface="Meiryo UI" panose="020B0604030504040204" pitchFamily="50" charset="-128"/>
              </a:rPr>
              <a:t>AI</a:t>
            </a:r>
            <a:r>
              <a:rPr kumimoji="1" lang="ja-JP" altLang="en-US" dirty="0">
                <a:latin typeface="Meiryo UI" panose="020B0604030504040204" pitchFamily="50" charset="-128"/>
                <a:ea typeface="Meiryo UI" panose="020B0604030504040204" pitchFamily="50" charset="-128"/>
              </a:rPr>
              <a:t>）を活用したエネルギーマネジメント推進事業</a:t>
            </a:r>
          </a:p>
        </p:txBody>
      </p:sp>
      <p:sp>
        <p:nvSpPr>
          <p:cNvPr id="5" name="テキスト ボックス 4">
            <a:extLst>
              <a:ext uri="{FF2B5EF4-FFF2-40B4-BE49-F238E27FC236}">
                <a16:creationId xmlns:a16="http://schemas.microsoft.com/office/drawing/2014/main" id="{E99A1D22-3E2C-BCD6-B2C7-70093286961E}"/>
              </a:ext>
            </a:extLst>
          </p:cNvPr>
          <p:cNvSpPr txBox="1"/>
          <p:nvPr/>
        </p:nvSpPr>
        <p:spPr>
          <a:xfrm>
            <a:off x="317239" y="502736"/>
            <a:ext cx="8554974" cy="992579"/>
          </a:xfrm>
          <a:prstGeom prst="rect">
            <a:avLst/>
          </a:prstGeom>
          <a:solidFill>
            <a:schemeClr val="bg1"/>
          </a:solidFill>
          <a:ln>
            <a:solidFill>
              <a:schemeClr val="tx1"/>
            </a:solidFill>
          </a:ln>
        </p:spPr>
        <p:txBody>
          <a:bodyPr wrap="square" rtlCol="0">
            <a:spAutoFit/>
          </a:bodyPr>
          <a:lstStyle/>
          <a:p>
            <a:pPr>
              <a:spcAft>
                <a:spcPts val="300"/>
              </a:spcAft>
            </a:pPr>
            <a:endParaRPr kumimoji="1" lang="en-US" altLang="ja-JP" sz="1400" dirty="0">
              <a:latin typeface="Meiryo UI" panose="020B0604030504040204" pitchFamily="50" charset="-128"/>
              <a:ea typeface="Meiryo UI" panose="020B0604030504040204" pitchFamily="50" charset="-128"/>
            </a:endParaRPr>
          </a:p>
          <a:p>
            <a:pPr>
              <a:spcAft>
                <a:spcPts val="300"/>
              </a:spcAft>
            </a:pPr>
            <a:r>
              <a:rPr kumimoji="1" lang="ja-JP" altLang="en-US" sz="1400" dirty="0">
                <a:latin typeface="Meiryo UI" panose="020B0604030504040204" pitchFamily="50" charset="-128"/>
                <a:ea typeface="Meiryo UI" panose="020B0604030504040204" pitchFamily="50" charset="-128"/>
              </a:rPr>
              <a:t>市有施設において</a:t>
            </a:r>
            <a:r>
              <a:rPr lang="ja-JP" altLang="en-US" sz="1400" dirty="0">
                <a:latin typeface="Meiryo UI" panose="020B0604030504040204" pitchFamily="50" charset="-128"/>
                <a:ea typeface="Meiryo UI" panose="020B0604030504040204" pitchFamily="50" charset="-128"/>
              </a:rPr>
              <a:t>既設空調設備に対し、</a:t>
            </a:r>
            <a:r>
              <a:rPr kumimoji="1" lang="ja-JP" altLang="en-US" sz="1400" dirty="0">
                <a:latin typeface="Meiryo UI" panose="020B0604030504040204" pitchFamily="50" charset="-128"/>
                <a:ea typeface="Meiryo UI" panose="020B0604030504040204" pitchFamily="50" charset="-128"/>
              </a:rPr>
              <a:t>人感センサー等追加設備を設置し、把握した人の活動量と外気温度等の情報を基に、</a:t>
            </a:r>
            <a:r>
              <a:rPr kumimoji="1" lang="en-US" altLang="ja-JP" sz="1400" dirty="0">
                <a:latin typeface="Meiryo UI" panose="020B0604030504040204" pitchFamily="50" charset="-128"/>
                <a:ea typeface="Meiryo UI" panose="020B0604030504040204" pitchFamily="50" charset="-128"/>
              </a:rPr>
              <a:t>AI</a:t>
            </a:r>
            <a:r>
              <a:rPr kumimoji="1" lang="ja-JP" altLang="en-US" sz="1400" dirty="0">
                <a:latin typeface="Meiryo UI" panose="020B0604030504040204" pitchFamily="50" charset="-128"/>
                <a:ea typeface="Meiryo UI" panose="020B0604030504040204" pitchFamily="50" charset="-128"/>
              </a:rPr>
              <a:t>が空調運転の最適化及び自動制御を行うシステムを導入し、その効果検証及び</a:t>
            </a:r>
            <a:r>
              <a:rPr kumimoji="1" lang="en-US" altLang="ja-JP" sz="1400" dirty="0">
                <a:latin typeface="Meiryo UI" panose="020B0604030504040204" pitchFamily="50" charset="-128"/>
                <a:ea typeface="Meiryo UI" panose="020B0604030504040204" pitchFamily="50" charset="-128"/>
              </a:rPr>
              <a:t>PR</a:t>
            </a:r>
            <a:r>
              <a:rPr kumimoji="1" lang="ja-JP" altLang="en-US" sz="1400" dirty="0">
                <a:latin typeface="Meiryo UI" panose="020B0604030504040204" pitchFamily="50" charset="-128"/>
                <a:ea typeface="Meiryo UI" panose="020B0604030504040204" pitchFamily="50" charset="-128"/>
              </a:rPr>
              <a:t>を行うことにより、市有施設及び市域における導入拡大につなげる。</a:t>
            </a:r>
            <a:endParaRPr kumimoji="1" lang="en-US" altLang="ja-JP" sz="1400" dirty="0">
              <a:latin typeface="Meiryo UI" panose="020B0604030504040204" pitchFamily="50" charset="-128"/>
              <a:ea typeface="Meiryo UI" panose="020B0604030504040204" pitchFamily="50" charset="-128"/>
            </a:endParaRPr>
          </a:p>
        </p:txBody>
      </p:sp>
      <p:sp>
        <p:nvSpPr>
          <p:cNvPr id="4" name="テキスト ボックス 3">
            <a:extLst>
              <a:ext uri="{FF2B5EF4-FFF2-40B4-BE49-F238E27FC236}">
                <a16:creationId xmlns:a16="http://schemas.microsoft.com/office/drawing/2014/main" id="{BCE696E8-4F1B-B8A0-3A66-ED2276C5DB22}"/>
              </a:ext>
            </a:extLst>
          </p:cNvPr>
          <p:cNvSpPr txBox="1"/>
          <p:nvPr/>
        </p:nvSpPr>
        <p:spPr>
          <a:xfrm>
            <a:off x="235656" y="425755"/>
            <a:ext cx="962062" cy="307777"/>
          </a:xfrm>
          <a:prstGeom prst="rect">
            <a:avLst/>
          </a:prstGeom>
          <a:solidFill>
            <a:schemeClr val="bg1">
              <a:lumMod val="85000"/>
            </a:schemeClr>
          </a:solidFill>
        </p:spPr>
        <p:txBody>
          <a:bodyPr wrap="square" rtlCol="0">
            <a:spAutoFit/>
          </a:bodyPr>
          <a:lstStyle/>
          <a:p>
            <a:pPr algn="ctr">
              <a:spcAft>
                <a:spcPts val="300"/>
              </a:spcAft>
            </a:pPr>
            <a:r>
              <a:rPr kumimoji="1" lang="ja-JP" altLang="en-US" sz="1400" dirty="0">
                <a:latin typeface="Meiryo UI" panose="020B0604030504040204" pitchFamily="50" charset="-128"/>
                <a:ea typeface="Meiryo UI" panose="020B0604030504040204" pitchFamily="50" charset="-128"/>
              </a:rPr>
              <a:t>事業概要</a:t>
            </a:r>
          </a:p>
        </p:txBody>
      </p:sp>
      <p:sp>
        <p:nvSpPr>
          <p:cNvPr id="6" name="テキスト ボックス 5">
            <a:extLst>
              <a:ext uri="{FF2B5EF4-FFF2-40B4-BE49-F238E27FC236}">
                <a16:creationId xmlns:a16="http://schemas.microsoft.com/office/drawing/2014/main" id="{7BC5CA32-BB63-E61D-B52B-D5309DE02C8E}"/>
              </a:ext>
            </a:extLst>
          </p:cNvPr>
          <p:cNvSpPr txBox="1"/>
          <p:nvPr/>
        </p:nvSpPr>
        <p:spPr>
          <a:xfrm>
            <a:off x="327899" y="2836349"/>
            <a:ext cx="962062" cy="276999"/>
          </a:xfrm>
          <a:prstGeom prst="rect">
            <a:avLst/>
          </a:prstGeom>
          <a:solidFill>
            <a:schemeClr val="bg1">
              <a:lumMod val="85000"/>
            </a:schemeClr>
          </a:solidFill>
        </p:spPr>
        <p:txBody>
          <a:bodyPr wrap="square" rtlCol="0">
            <a:spAutoFit/>
          </a:bodyPr>
          <a:lstStyle/>
          <a:p>
            <a:pPr algn="ctr">
              <a:spcAft>
                <a:spcPts val="300"/>
              </a:spcAft>
            </a:pPr>
            <a:r>
              <a:rPr kumimoji="1" lang="ja-JP" altLang="en-US" sz="1200" dirty="0">
                <a:latin typeface="Meiryo UI" panose="020B0604030504040204" pitchFamily="50" charset="-128"/>
                <a:ea typeface="Meiryo UI" panose="020B0604030504040204" pitchFamily="50" charset="-128"/>
              </a:rPr>
              <a:t>技術イメージ</a:t>
            </a:r>
          </a:p>
        </p:txBody>
      </p:sp>
      <p:sp>
        <p:nvSpPr>
          <p:cNvPr id="50" name="テキスト ボックス 49">
            <a:extLst>
              <a:ext uri="{FF2B5EF4-FFF2-40B4-BE49-F238E27FC236}">
                <a16:creationId xmlns:a16="http://schemas.microsoft.com/office/drawing/2014/main" id="{CB275075-DFAA-AA07-659D-3DD03F49EDD5}"/>
              </a:ext>
            </a:extLst>
          </p:cNvPr>
          <p:cNvSpPr txBox="1"/>
          <p:nvPr/>
        </p:nvSpPr>
        <p:spPr>
          <a:xfrm>
            <a:off x="418776" y="2041985"/>
            <a:ext cx="5242358" cy="307777"/>
          </a:xfrm>
          <a:prstGeom prst="rect">
            <a:avLst/>
          </a:prstGeom>
          <a:noFill/>
        </p:spPr>
        <p:txBody>
          <a:bodyPr wrap="square">
            <a:spAutoFit/>
          </a:bodyPr>
          <a:lstStyle/>
          <a:p>
            <a:pPr>
              <a:spcAft>
                <a:spcPts val="300"/>
              </a:spcAft>
            </a:pPr>
            <a:r>
              <a:rPr kumimoji="1" lang="en-US" altLang="ja-JP" sz="1400" dirty="0">
                <a:latin typeface="Meiryo UI" panose="020B0604030504040204" pitchFamily="50" charset="-128"/>
                <a:ea typeface="Meiryo UI" panose="020B0604030504040204" pitchFamily="50" charset="-128"/>
              </a:rPr>
              <a:t>UNEP</a:t>
            </a:r>
            <a:r>
              <a:rPr kumimoji="1" lang="ja-JP" altLang="en-US" sz="1400" dirty="0">
                <a:latin typeface="Meiryo UI" panose="020B0604030504040204" pitchFamily="50" charset="-128"/>
                <a:ea typeface="Meiryo UI" panose="020B0604030504040204" pitchFamily="50" charset="-128"/>
              </a:rPr>
              <a:t>国際環境技術センター（大阪市鶴見区緑地公園</a:t>
            </a:r>
            <a:r>
              <a:rPr kumimoji="1" lang="en-US" altLang="ja-JP" sz="1400" dirty="0">
                <a:latin typeface="Meiryo UI" panose="020B0604030504040204" pitchFamily="50" charset="-128"/>
                <a:ea typeface="Meiryo UI" panose="020B0604030504040204" pitchFamily="50" charset="-128"/>
              </a:rPr>
              <a:t>2-110</a:t>
            </a:r>
            <a:r>
              <a:rPr kumimoji="1" lang="ja-JP" altLang="en-US" sz="1400" dirty="0">
                <a:latin typeface="Meiryo UI" panose="020B0604030504040204" pitchFamily="50" charset="-128"/>
                <a:ea typeface="Meiryo UI" panose="020B0604030504040204" pitchFamily="50" charset="-128"/>
              </a:rPr>
              <a:t>）</a:t>
            </a:r>
            <a:endParaRPr kumimoji="1" lang="en-US" altLang="ja-JP" sz="14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78A7848F-DDF4-DF2C-6807-704A19B511B6}"/>
              </a:ext>
            </a:extLst>
          </p:cNvPr>
          <p:cNvSpPr txBox="1"/>
          <p:nvPr/>
        </p:nvSpPr>
        <p:spPr>
          <a:xfrm>
            <a:off x="314705" y="1663587"/>
            <a:ext cx="883011" cy="276999"/>
          </a:xfrm>
          <a:prstGeom prst="rect">
            <a:avLst/>
          </a:prstGeom>
          <a:solidFill>
            <a:schemeClr val="bg1">
              <a:lumMod val="85000"/>
            </a:schemeClr>
          </a:solidFill>
        </p:spPr>
        <p:txBody>
          <a:bodyPr wrap="square" rtlCol="0">
            <a:spAutoFit/>
          </a:bodyPr>
          <a:lstStyle/>
          <a:p>
            <a:pPr algn="ctr">
              <a:spcAft>
                <a:spcPts val="300"/>
              </a:spcAft>
            </a:pPr>
            <a:r>
              <a:rPr kumimoji="1" lang="ja-JP" altLang="en-US" sz="1200" dirty="0">
                <a:latin typeface="Meiryo UI" panose="020B0604030504040204" pitchFamily="50" charset="-128"/>
                <a:ea typeface="Meiryo UI" panose="020B0604030504040204" pitchFamily="50" charset="-128"/>
              </a:rPr>
              <a:t>実施場所</a:t>
            </a:r>
          </a:p>
        </p:txBody>
      </p:sp>
      <p:sp>
        <p:nvSpPr>
          <p:cNvPr id="28" name="テキスト ボックス 27">
            <a:extLst>
              <a:ext uri="{FF2B5EF4-FFF2-40B4-BE49-F238E27FC236}">
                <a16:creationId xmlns:a16="http://schemas.microsoft.com/office/drawing/2014/main" id="{8778B114-4951-17FF-4319-370E70C45EE4}"/>
              </a:ext>
            </a:extLst>
          </p:cNvPr>
          <p:cNvSpPr txBox="1"/>
          <p:nvPr/>
        </p:nvSpPr>
        <p:spPr>
          <a:xfrm>
            <a:off x="327899" y="5681168"/>
            <a:ext cx="1624747" cy="276999"/>
          </a:xfrm>
          <a:prstGeom prst="rect">
            <a:avLst/>
          </a:prstGeom>
          <a:solidFill>
            <a:schemeClr val="bg1">
              <a:lumMod val="85000"/>
            </a:schemeClr>
          </a:solidFill>
        </p:spPr>
        <p:txBody>
          <a:bodyPr wrap="square" rtlCol="0">
            <a:spAutoFit/>
          </a:bodyPr>
          <a:lstStyle/>
          <a:p>
            <a:pPr algn="ctr">
              <a:spcAft>
                <a:spcPts val="300"/>
              </a:spcAft>
            </a:pPr>
            <a:r>
              <a:rPr kumimoji="1" lang="ja-JP" altLang="en-US" sz="1200" dirty="0">
                <a:latin typeface="Meiryo UI" panose="020B0604030504040204" pitchFamily="50" charset="-128"/>
                <a:ea typeface="Meiryo UI" panose="020B0604030504040204" pitchFamily="50" charset="-128"/>
              </a:rPr>
              <a:t>これまでの空調との違い</a:t>
            </a:r>
          </a:p>
        </p:txBody>
      </p:sp>
      <p:sp>
        <p:nvSpPr>
          <p:cNvPr id="40" name="テキスト ボックス 39">
            <a:extLst>
              <a:ext uri="{FF2B5EF4-FFF2-40B4-BE49-F238E27FC236}">
                <a16:creationId xmlns:a16="http://schemas.microsoft.com/office/drawing/2014/main" id="{2841C872-D745-303E-C67B-12EA7974F024}"/>
              </a:ext>
            </a:extLst>
          </p:cNvPr>
          <p:cNvSpPr txBox="1"/>
          <p:nvPr/>
        </p:nvSpPr>
        <p:spPr>
          <a:xfrm>
            <a:off x="445101" y="5973411"/>
            <a:ext cx="8065321" cy="830997"/>
          </a:xfrm>
          <a:prstGeom prst="rect">
            <a:avLst/>
          </a:prstGeom>
          <a:noFill/>
        </p:spPr>
        <p:txBody>
          <a:bodyPr wrap="square" rtlCol="0">
            <a:spAutoFit/>
          </a:bodyPr>
          <a:lstStyle/>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気温の変化や人の滞在状況を把握・活用することができないため、効率的な運転ができない。</a:t>
            </a:r>
            <a:endParaRPr kumimoji="1" lang="en-US" altLang="ja-JP" sz="1200" dirty="0">
              <a:latin typeface="Meiryo UI" panose="020B0604030504040204" pitchFamily="50" charset="-128"/>
              <a:ea typeface="Meiryo UI" panose="020B0604030504040204" pitchFamily="50" charset="-128"/>
            </a:endParaRPr>
          </a:p>
          <a:p>
            <a:r>
              <a:rPr lang="ja-JP" altLang="en-US" sz="1200" dirty="0">
                <a:latin typeface="Meiryo UI" panose="020B0604030504040204" pitchFamily="50" charset="-128"/>
                <a:ea typeface="Meiryo UI" panose="020B0604030504040204" pitchFamily="50" charset="-128"/>
              </a:rPr>
              <a:t>　</a:t>
            </a:r>
            <a:r>
              <a:rPr lang="ja-JP" altLang="en-US" sz="1200" b="1" u="sng" dirty="0">
                <a:latin typeface="Meiryo UI" panose="020B0604030504040204" pitchFamily="50" charset="-128"/>
                <a:ea typeface="Meiryo UI" panose="020B0604030504040204" pitchFamily="50" charset="-128"/>
              </a:rPr>
              <a:t>⇒気象情報</a:t>
            </a:r>
            <a:r>
              <a:rPr kumimoji="1" lang="ja-JP" altLang="en-US" sz="1200" b="1" u="sng" dirty="0">
                <a:latin typeface="Meiryo UI" panose="020B0604030504040204" pitchFamily="50" charset="-128"/>
                <a:ea typeface="Meiryo UI" panose="020B0604030504040204" pitchFamily="50" charset="-128"/>
              </a:rPr>
              <a:t>、外気温・湿度、空調運転状況などの情報を</a:t>
            </a:r>
            <a:r>
              <a:rPr lang="ja-JP" altLang="en-US" sz="1200" b="1" u="sng" dirty="0">
                <a:latin typeface="Meiryo UI" panose="020B0604030504040204" pitchFamily="50" charset="-128"/>
                <a:ea typeface="Meiryo UI" panose="020B0604030504040204" pitchFamily="50" charset="-128"/>
              </a:rPr>
              <a:t>基</a:t>
            </a:r>
            <a:r>
              <a:rPr kumimoji="1" lang="ja-JP" altLang="en-US" sz="1200" b="1" u="sng" dirty="0">
                <a:latin typeface="Meiryo UI" panose="020B0604030504040204" pitchFamily="50" charset="-128"/>
                <a:ea typeface="Meiryo UI" panose="020B0604030504040204" pitchFamily="50" charset="-128"/>
              </a:rPr>
              <a:t>にした、省エネと快適性を両立した運転ができる</a:t>
            </a:r>
            <a:endParaRPr lang="en-US" altLang="ja-JP" sz="1200" b="1" u="sng" strike="sngStrike"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kumimoji="1" lang="ja-JP" altLang="en-US" sz="1200" dirty="0">
                <a:latin typeface="Meiryo UI" panose="020B0604030504040204" pitchFamily="50" charset="-128"/>
                <a:ea typeface="Meiryo UI" panose="020B0604030504040204" pitchFamily="50" charset="-128"/>
              </a:rPr>
              <a:t>温度調整を人手</a:t>
            </a:r>
            <a:r>
              <a:rPr lang="ja-JP" altLang="en-US" sz="1200" dirty="0">
                <a:latin typeface="Meiryo UI" panose="020B0604030504040204" pitchFamily="50" charset="-128"/>
                <a:ea typeface="Meiryo UI" panose="020B0604030504040204" pitchFamily="50" charset="-128"/>
              </a:rPr>
              <a:t>による</a:t>
            </a:r>
            <a:r>
              <a:rPr kumimoji="1" lang="ja-JP" altLang="en-US" sz="1200" dirty="0">
                <a:latin typeface="Meiryo UI" panose="020B0604030504040204" pitchFamily="50" charset="-128"/>
                <a:ea typeface="Meiryo UI" panose="020B0604030504040204" pitchFamily="50" charset="-128"/>
              </a:rPr>
              <a:t>制御</a:t>
            </a:r>
            <a:r>
              <a:rPr lang="ja-JP" altLang="en-US" sz="1200" dirty="0">
                <a:latin typeface="Meiryo UI" panose="020B0604030504040204" pitchFamily="50" charset="-128"/>
                <a:ea typeface="Meiryo UI" panose="020B0604030504040204" pitchFamily="50" charset="-128"/>
              </a:rPr>
              <a:t>で</a:t>
            </a:r>
            <a:r>
              <a:rPr kumimoji="1" lang="ja-JP" altLang="en-US" sz="1200" dirty="0">
                <a:latin typeface="Meiryo UI" panose="020B0604030504040204" pitchFamily="50" charset="-128"/>
                <a:ea typeface="Meiryo UI" panose="020B0604030504040204" pitchFamily="50" charset="-128"/>
              </a:rPr>
              <a:t>行う必要があり、省エネには手間と運転ノウハウが求められる。</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　</a:t>
            </a:r>
            <a:r>
              <a:rPr kumimoji="1" lang="ja-JP" altLang="en-US" sz="1200" b="1" u="sng" dirty="0">
                <a:latin typeface="Meiryo UI" panose="020B0604030504040204" pitchFamily="50" charset="-128"/>
                <a:ea typeface="Meiryo UI" panose="020B0604030504040204" pitchFamily="50" charset="-128"/>
              </a:rPr>
              <a:t>⇒設備管理者の負担なく、最適な運用を行うことができる。</a:t>
            </a:r>
          </a:p>
        </p:txBody>
      </p:sp>
      <p:grpSp>
        <p:nvGrpSpPr>
          <p:cNvPr id="21" name="グループ化 20">
            <a:extLst>
              <a:ext uri="{FF2B5EF4-FFF2-40B4-BE49-F238E27FC236}">
                <a16:creationId xmlns:a16="http://schemas.microsoft.com/office/drawing/2014/main" id="{083FD899-DFE2-7914-3B69-A616D1736F72}"/>
              </a:ext>
            </a:extLst>
          </p:cNvPr>
          <p:cNvGrpSpPr/>
          <p:nvPr/>
        </p:nvGrpSpPr>
        <p:grpSpPr>
          <a:xfrm>
            <a:off x="5074135" y="3893674"/>
            <a:ext cx="3898275" cy="1829452"/>
            <a:chOff x="4924133" y="2693735"/>
            <a:chExt cx="3657364" cy="1619061"/>
          </a:xfrm>
        </p:grpSpPr>
        <p:grpSp>
          <p:nvGrpSpPr>
            <p:cNvPr id="66" name="グループ化 65">
              <a:extLst>
                <a:ext uri="{FF2B5EF4-FFF2-40B4-BE49-F238E27FC236}">
                  <a16:creationId xmlns:a16="http://schemas.microsoft.com/office/drawing/2014/main" id="{495E28CB-FBDF-F812-F3B7-9C6761598567}"/>
                </a:ext>
              </a:extLst>
            </p:cNvPr>
            <p:cNvGrpSpPr/>
            <p:nvPr/>
          </p:nvGrpSpPr>
          <p:grpSpPr>
            <a:xfrm>
              <a:off x="4924133" y="3133422"/>
              <a:ext cx="1636862" cy="1179374"/>
              <a:chOff x="4729648" y="4137660"/>
              <a:chExt cx="1636862" cy="1179374"/>
            </a:xfrm>
          </p:grpSpPr>
          <p:grpSp>
            <p:nvGrpSpPr>
              <p:cNvPr id="25" name="グループ化 24">
                <a:extLst>
                  <a:ext uri="{FF2B5EF4-FFF2-40B4-BE49-F238E27FC236}">
                    <a16:creationId xmlns:a16="http://schemas.microsoft.com/office/drawing/2014/main" id="{1C522D24-7FAE-4E61-A0E8-7609AA44870A}"/>
                  </a:ext>
                </a:extLst>
              </p:cNvPr>
              <p:cNvGrpSpPr/>
              <p:nvPr/>
            </p:nvGrpSpPr>
            <p:grpSpPr>
              <a:xfrm>
                <a:off x="4996293" y="4137660"/>
                <a:ext cx="1370217" cy="967740"/>
                <a:chOff x="4996293" y="4137660"/>
                <a:chExt cx="1370217" cy="967740"/>
              </a:xfrm>
            </p:grpSpPr>
            <p:cxnSp>
              <p:nvCxnSpPr>
                <p:cNvPr id="51" name="直線コネクタ 50">
                  <a:extLst>
                    <a:ext uri="{FF2B5EF4-FFF2-40B4-BE49-F238E27FC236}">
                      <a16:creationId xmlns:a16="http://schemas.microsoft.com/office/drawing/2014/main" id="{1493AC44-F7F3-EE63-E178-68DEB30CE538}"/>
                    </a:ext>
                  </a:extLst>
                </p:cNvPr>
                <p:cNvCxnSpPr>
                  <a:cxnSpLocks/>
                </p:cNvCxnSpPr>
                <p:nvPr/>
              </p:nvCxnSpPr>
              <p:spPr>
                <a:xfrm>
                  <a:off x="4996293" y="4137660"/>
                  <a:ext cx="0" cy="967740"/>
                </a:xfrm>
                <a:prstGeom prst="line">
                  <a:avLst/>
                </a:prstGeom>
                <a:ln>
                  <a:solidFill>
                    <a:schemeClr val="tx1"/>
                  </a:solidFill>
                </a:ln>
              </p:spPr>
              <p:style>
                <a:lnRef idx="1">
                  <a:schemeClr val="dk1"/>
                </a:lnRef>
                <a:fillRef idx="0">
                  <a:schemeClr val="dk1"/>
                </a:fillRef>
                <a:effectRef idx="0">
                  <a:schemeClr val="dk1"/>
                </a:effectRef>
                <a:fontRef idx="minor">
                  <a:schemeClr val="tx1"/>
                </a:fontRef>
              </p:style>
            </p:cxnSp>
            <p:cxnSp>
              <p:nvCxnSpPr>
                <p:cNvPr id="55" name="直線コネクタ 54">
                  <a:extLst>
                    <a:ext uri="{FF2B5EF4-FFF2-40B4-BE49-F238E27FC236}">
                      <a16:creationId xmlns:a16="http://schemas.microsoft.com/office/drawing/2014/main" id="{641D99B5-B9DB-72AE-595C-3061BAFD3A5D}"/>
                    </a:ext>
                  </a:extLst>
                </p:cNvPr>
                <p:cNvCxnSpPr>
                  <a:cxnSpLocks/>
                </p:cNvCxnSpPr>
                <p:nvPr/>
              </p:nvCxnSpPr>
              <p:spPr>
                <a:xfrm>
                  <a:off x="4996293" y="5105400"/>
                  <a:ext cx="137021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58" name="フリーフォーム: 図形 57">
                <a:extLst>
                  <a:ext uri="{FF2B5EF4-FFF2-40B4-BE49-F238E27FC236}">
                    <a16:creationId xmlns:a16="http://schemas.microsoft.com/office/drawing/2014/main" id="{76BC9650-4F6B-8D18-1A1E-840301E46D20}"/>
                  </a:ext>
                </a:extLst>
              </p:cNvPr>
              <p:cNvSpPr/>
              <p:nvPr/>
            </p:nvSpPr>
            <p:spPr>
              <a:xfrm>
                <a:off x="5166361" y="4328160"/>
                <a:ext cx="1036319" cy="773430"/>
              </a:xfrm>
              <a:custGeom>
                <a:avLst/>
                <a:gdLst>
                  <a:gd name="connsiteX0" fmla="*/ 0 w 967740"/>
                  <a:gd name="connsiteY0" fmla="*/ 773430 h 773430"/>
                  <a:gd name="connsiteX1" fmla="*/ 0 w 967740"/>
                  <a:gd name="connsiteY1" fmla="*/ 0 h 773430"/>
                  <a:gd name="connsiteX2" fmla="*/ 152400 w 967740"/>
                  <a:gd name="connsiteY2" fmla="*/ 0 h 773430"/>
                  <a:gd name="connsiteX3" fmla="*/ 152400 w 967740"/>
                  <a:gd name="connsiteY3" fmla="*/ 175260 h 773430"/>
                  <a:gd name="connsiteX4" fmla="*/ 243840 w 967740"/>
                  <a:gd name="connsiteY4" fmla="*/ 175260 h 773430"/>
                  <a:gd name="connsiteX5" fmla="*/ 243840 w 967740"/>
                  <a:gd name="connsiteY5" fmla="*/ 270510 h 773430"/>
                  <a:gd name="connsiteX6" fmla="*/ 430530 w 967740"/>
                  <a:gd name="connsiteY6" fmla="*/ 270510 h 773430"/>
                  <a:gd name="connsiteX7" fmla="*/ 430530 w 967740"/>
                  <a:gd name="connsiteY7" fmla="*/ 342900 h 773430"/>
                  <a:gd name="connsiteX8" fmla="*/ 723900 w 967740"/>
                  <a:gd name="connsiteY8" fmla="*/ 342900 h 773430"/>
                  <a:gd name="connsiteX9" fmla="*/ 723900 w 967740"/>
                  <a:gd name="connsiteY9" fmla="*/ 228600 h 773430"/>
                  <a:gd name="connsiteX10" fmla="*/ 849630 w 967740"/>
                  <a:gd name="connsiteY10" fmla="*/ 228600 h 773430"/>
                  <a:gd name="connsiteX11" fmla="*/ 849630 w 967740"/>
                  <a:gd name="connsiteY11" fmla="*/ 194310 h 773430"/>
                  <a:gd name="connsiteX12" fmla="*/ 967740 w 967740"/>
                  <a:gd name="connsiteY12" fmla="*/ 194310 h 773430"/>
                  <a:gd name="connsiteX13" fmla="*/ 967740 w 967740"/>
                  <a:gd name="connsiteY13" fmla="*/ 773430 h 77343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967740" h="773430">
                    <a:moveTo>
                      <a:pt x="0" y="773430"/>
                    </a:moveTo>
                    <a:lnTo>
                      <a:pt x="0" y="0"/>
                    </a:lnTo>
                    <a:lnTo>
                      <a:pt x="152400" y="0"/>
                    </a:lnTo>
                    <a:lnTo>
                      <a:pt x="152400" y="175260"/>
                    </a:lnTo>
                    <a:lnTo>
                      <a:pt x="243840" y="175260"/>
                    </a:lnTo>
                    <a:lnTo>
                      <a:pt x="243840" y="270510"/>
                    </a:lnTo>
                    <a:lnTo>
                      <a:pt x="430530" y="270510"/>
                    </a:lnTo>
                    <a:lnTo>
                      <a:pt x="430530" y="342900"/>
                    </a:lnTo>
                    <a:lnTo>
                      <a:pt x="723900" y="342900"/>
                    </a:lnTo>
                    <a:lnTo>
                      <a:pt x="723900" y="228600"/>
                    </a:lnTo>
                    <a:lnTo>
                      <a:pt x="849630" y="228600"/>
                    </a:lnTo>
                    <a:lnTo>
                      <a:pt x="849630" y="194310"/>
                    </a:lnTo>
                    <a:lnTo>
                      <a:pt x="967740" y="194310"/>
                    </a:lnTo>
                    <a:lnTo>
                      <a:pt x="967740" y="773430"/>
                    </a:lnTo>
                  </a:path>
                </a:pathLst>
              </a:custGeom>
              <a:solidFill>
                <a:schemeClr val="accent1">
                  <a:lumMod val="40000"/>
                  <a:lumOff val="60000"/>
                </a:schemeClr>
              </a:solidFill>
              <a:ln>
                <a:prstDash val="dash"/>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1" name="フリーフォーム: 図形 60">
                <a:extLst>
                  <a:ext uri="{FF2B5EF4-FFF2-40B4-BE49-F238E27FC236}">
                    <a16:creationId xmlns:a16="http://schemas.microsoft.com/office/drawing/2014/main" id="{52E7E730-3183-C1B7-2872-FDA450DFEA77}"/>
                  </a:ext>
                </a:extLst>
              </p:cNvPr>
              <p:cNvSpPr/>
              <p:nvPr/>
            </p:nvSpPr>
            <p:spPr>
              <a:xfrm>
                <a:off x="5025390" y="4716780"/>
                <a:ext cx="1177290" cy="384810"/>
              </a:xfrm>
              <a:custGeom>
                <a:avLst/>
                <a:gdLst>
                  <a:gd name="connsiteX0" fmla="*/ 0 w 1177290"/>
                  <a:gd name="connsiteY0" fmla="*/ 384810 h 384810"/>
                  <a:gd name="connsiteX1" fmla="*/ 0 w 1177290"/>
                  <a:gd name="connsiteY1" fmla="*/ 30480 h 384810"/>
                  <a:gd name="connsiteX2" fmla="*/ 76200 w 1177290"/>
                  <a:gd name="connsiteY2" fmla="*/ 30480 h 384810"/>
                  <a:gd name="connsiteX3" fmla="*/ 76200 w 1177290"/>
                  <a:gd name="connsiteY3" fmla="*/ 0 h 384810"/>
                  <a:gd name="connsiteX4" fmla="*/ 449580 w 1177290"/>
                  <a:gd name="connsiteY4" fmla="*/ 0 h 384810"/>
                  <a:gd name="connsiteX5" fmla="*/ 449580 w 1177290"/>
                  <a:gd name="connsiteY5" fmla="*/ 64770 h 384810"/>
                  <a:gd name="connsiteX6" fmla="*/ 1017270 w 1177290"/>
                  <a:gd name="connsiteY6" fmla="*/ 64770 h 384810"/>
                  <a:gd name="connsiteX7" fmla="*/ 1017270 w 1177290"/>
                  <a:gd name="connsiteY7" fmla="*/ 7620 h 384810"/>
                  <a:gd name="connsiteX8" fmla="*/ 1177290 w 1177290"/>
                  <a:gd name="connsiteY8" fmla="*/ 7620 h 384810"/>
                  <a:gd name="connsiteX9" fmla="*/ 1177290 w 1177290"/>
                  <a:gd name="connsiteY9" fmla="*/ 384810 h 3848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177290" h="384810">
                    <a:moveTo>
                      <a:pt x="0" y="384810"/>
                    </a:moveTo>
                    <a:lnTo>
                      <a:pt x="0" y="30480"/>
                    </a:lnTo>
                    <a:lnTo>
                      <a:pt x="76200" y="30480"/>
                    </a:lnTo>
                    <a:lnTo>
                      <a:pt x="76200" y="0"/>
                    </a:lnTo>
                    <a:lnTo>
                      <a:pt x="449580" y="0"/>
                    </a:lnTo>
                    <a:lnTo>
                      <a:pt x="449580" y="64770"/>
                    </a:lnTo>
                    <a:lnTo>
                      <a:pt x="1017270" y="64770"/>
                    </a:lnTo>
                    <a:lnTo>
                      <a:pt x="1017270" y="7620"/>
                    </a:lnTo>
                    <a:lnTo>
                      <a:pt x="1177290" y="7620"/>
                    </a:lnTo>
                    <a:lnTo>
                      <a:pt x="1177290" y="384810"/>
                    </a:lnTo>
                  </a:path>
                </a:pathLst>
              </a:custGeom>
              <a:solidFill>
                <a:schemeClr val="accent6">
                  <a:lumMod val="40000"/>
                  <a:lumOff val="60000"/>
                  <a:alpha val="51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2" name="テキスト ボックス 61">
                <a:extLst>
                  <a:ext uri="{FF2B5EF4-FFF2-40B4-BE49-F238E27FC236}">
                    <a16:creationId xmlns:a16="http://schemas.microsoft.com/office/drawing/2014/main" id="{504DD068-E414-0266-A8D3-10F5BE564B86}"/>
                  </a:ext>
                </a:extLst>
              </p:cNvPr>
              <p:cNvSpPr txBox="1"/>
              <p:nvPr/>
            </p:nvSpPr>
            <p:spPr>
              <a:xfrm>
                <a:off x="5733214" y="4245218"/>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対策前</a:t>
                </a:r>
              </a:p>
            </p:txBody>
          </p:sp>
          <p:sp>
            <p:nvSpPr>
              <p:cNvPr id="63" name="テキスト ボックス 62">
                <a:extLst>
                  <a:ext uri="{FF2B5EF4-FFF2-40B4-BE49-F238E27FC236}">
                    <a16:creationId xmlns:a16="http://schemas.microsoft.com/office/drawing/2014/main" id="{141FEA72-1076-C02D-1F5C-8D69F6CE9D97}"/>
                  </a:ext>
                </a:extLst>
              </p:cNvPr>
              <p:cNvSpPr txBox="1"/>
              <p:nvPr/>
            </p:nvSpPr>
            <p:spPr>
              <a:xfrm>
                <a:off x="5377402" y="4861327"/>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対策後</a:t>
                </a:r>
              </a:p>
            </p:txBody>
          </p:sp>
          <p:sp>
            <p:nvSpPr>
              <p:cNvPr id="64" name="テキスト ボックス 63">
                <a:extLst>
                  <a:ext uri="{FF2B5EF4-FFF2-40B4-BE49-F238E27FC236}">
                    <a16:creationId xmlns:a16="http://schemas.microsoft.com/office/drawing/2014/main" id="{9F4B074D-7276-3BC1-A54E-099D6462385E}"/>
                  </a:ext>
                </a:extLst>
              </p:cNvPr>
              <p:cNvSpPr txBox="1"/>
              <p:nvPr/>
            </p:nvSpPr>
            <p:spPr>
              <a:xfrm>
                <a:off x="5421592" y="5101590"/>
                <a:ext cx="492443" cy="215444"/>
              </a:xfrm>
              <a:prstGeom prst="rect">
                <a:avLst/>
              </a:prstGeom>
              <a:noFill/>
            </p:spPr>
            <p:txBody>
              <a:bodyPr wrap="none" rtlCol="0">
                <a:spAutoFit/>
              </a:bodyPr>
              <a:lstStyle/>
              <a:p>
                <a:r>
                  <a:rPr kumimoji="1" lang="ja-JP" altLang="en-US" sz="800" dirty="0">
                    <a:latin typeface="Meiryo UI" panose="020B0604030504040204" pitchFamily="50" charset="-128"/>
                    <a:ea typeface="Meiryo UI" panose="020B0604030504040204" pitchFamily="50" charset="-128"/>
                  </a:rPr>
                  <a:t>時間帯</a:t>
                </a:r>
              </a:p>
            </p:txBody>
          </p:sp>
          <p:sp>
            <p:nvSpPr>
              <p:cNvPr id="65" name="テキスト ボックス 64">
                <a:extLst>
                  <a:ext uri="{FF2B5EF4-FFF2-40B4-BE49-F238E27FC236}">
                    <a16:creationId xmlns:a16="http://schemas.microsoft.com/office/drawing/2014/main" id="{A40FBC17-8D09-BE56-2DF9-CFD2A553C903}"/>
                  </a:ext>
                </a:extLst>
              </p:cNvPr>
              <p:cNvSpPr txBox="1"/>
              <p:nvPr/>
            </p:nvSpPr>
            <p:spPr>
              <a:xfrm>
                <a:off x="4729648" y="4187141"/>
                <a:ext cx="307777" cy="913070"/>
              </a:xfrm>
              <a:prstGeom prst="rect">
                <a:avLst/>
              </a:prstGeom>
              <a:noFill/>
            </p:spPr>
            <p:txBody>
              <a:bodyPr vert="eaVert" wrap="none" rtlCol="0">
                <a:spAutoFit/>
              </a:bodyPr>
              <a:lstStyle/>
              <a:p>
                <a:r>
                  <a:rPr kumimoji="1" lang="ja-JP" altLang="en-US" sz="800" dirty="0">
                    <a:latin typeface="Meiryo UI" panose="020B0604030504040204" pitchFamily="50" charset="-128"/>
                    <a:ea typeface="Meiryo UI" panose="020B0604030504040204" pitchFamily="50" charset="-128"/>
                  </a:rPr>
                  <a:t>エネルギー消費量</a:t>
                </a:r>
              </a:p>
            </p:txBody>
          </p:sp>
        </p:grpSp>
        <p:sp>
          <p:nvSpPr>
            <p:cNvPr id="76" name="テキスト ボックス 75">
              <a:extLst>
                <a:ext uri="{FF2B5EF4-FFF2-40B4-BE49-F238E27FC236}">
                  <a16:creationId xmlns:a16="http://schemas.microsoft.com/office/drawing/2014/main" id="{CE577440-1BFE-53C9-8CEC-FB277B9CAEE8}"/>
                </a:ext>
              </a:extLst>
            </p:cNvPr>
            <p:cNvSpPr txBox="1"/>
            <p:nvPr/>
          </p:nvSpPr>
          <p:spPr>
            <a:xfrm>
              <a:off x="6964018" y="3175535"/>
              <a:ext cx="1617479" cy="938719"/>
            </a:xfrm>
            <a:prstGeom prst="rect">
              <a:avLst/>
            </a:prstGeom>
            <a:solidFill>
              <a:schemeClr val="accent1">
                <a:lumMod val="20000"/>
                <a:lumOff val="80000"/>
              </a:schemeClr>
            </a:solidFill>
          </p:spPr>
          <p:txBody>
            <a:bodyPr wrap="square">
              <a:spAutoFit/>
            </a:bodyPr>
            <a:lstStyle/>
            <a:p>
              <a:pPr>
                <a:spcAft>
                  <a:spcPts val="300"/>
                </a:spcAft>
              </a:pPr>
              <a:r>
                <a:rPr kumimoji="1" lang="ja-JP" altLang="en-US" sz="1100" dirty="0">
                  <a:latin typeface="Meiryo UI" panose="020B0604030504040204" pitchFamily="50" charset="-128"/>
                  <a:ea typeface="Meiryo UI" panose="020B0604030504040204" pitchFamily="50" charset="-128"/>
                </a:rPr>
                <a:t>外気温度と室内温度</a:t>
              </a:r>
              <a:r>
                <a:rPr lang="ja-JP" altLang="en-US" sz="1100" dirty="0">
                  <a:latin typeface="Meiryo UI" panose="020B0604030504040204" pitchFamily="50" charset="-128"/>
                  <a:ea typeface="Meiryo UI" panose="020B0604030504040204" pitchFamily="50" charset="-128"/>
                </a:rPr>
                <a:t>の温度差を活用した省エネ</a:t>
              </a:r>
              <a:r>
                <a:rPr kumimoji="1" lang="ja-JP" altLang="en-US" sz="1100" dirty="0">
                  <a:latin typeface="Meiryo UI" panose="020B0604030504040204" pitchFamily="50" charset="-128"/>
                  <a:ea typeface="Meiryo UI" panose="020B0604030504040204" pitchFamily="50" charset="-128"/>
                </a:rPr>
                <a:t>、人の活動量</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混雑状況</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に合わせた運転制御等によりエネルギー効率が向上</a:t>
              </a:r>
              <a:endParaRPr kumimoji="1" lang="en-US" altLang="ja-JP" sz="1100" dirty="0">
                <a:latin typeface="Meiryo UI" panose="020B0604030504040204" pitchFamily="50" charset="-128"/>
                <a:ea typeface="Meiryo UI" panose="020B0604030504040204" pitchFamily="50" charset="-128"/>
              </a:endParaRPr>
            </a:p>
          </p:txBody>
        </p:sp>
        <p:sp>
          <p:nvSpPr>
            <p:cNvPr id="8" name="二等辺三角形 7">
              <a:extLst>
                <a:ext uri="{FF2B5EF4-FFF2-40B4-BE49-F238E27FC236}">
                  <a16:creationId xmlns:a16="http://schemas.microsoft.com/office/drawing/2014/main" id="{D70F4ABF-1995-21BC-FFD7-C7631DC0F18E}"/>
                </a:ext>
              </a:extLst>
            </p:cNvPr>
            <p:cNvSpPr/>
            <p:nvPr/>
          </p:nvSpPr>
          <p:spPr>
            <a:xfrm rot="5400000">
              <a:off x="6403891" y="3512390"/>
              <a:ext cx="592570" cy="146452"/>
            </a:xfrm>
            <a:prstGeom prst="triangle">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3" name="直線矢印コネクタ 2">
              <a:extLst>
                <a:ext uri="{FF2B5EF4-FFF2-40B4-BE49-F238E27FC236}">
                  <a16:creationId xmlns:a16="http://schemas.microsoft.com/office/drawing/2014/main" id="{A3505A88-E4B4-AFE3-58F5-89FFC1C50DCF}"/>
                </a:ext>
              </a:extLst>
            </p:cNvPr>
            <p:cNvCxnSpPr>
              <a:cxnSpLocks/>
            </p:cNvCxnSpPr>
            <p:nvPr/>
          </p:nvCxnSpPr>
          <p:spPr>
            <a:xfrm flipH="1">
              <a:off x="6023236" y="3772874"/>
              <a:ext cx="33960" cy="166103"/>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sp>
          <p:nvSpPr>
            <p:cNvPr id="59" name="楕円 58">
              <a:extLst>
                <a:ext uri="{FF2B5EF4-FFF2-40B4-BE49-F238E27FC236}">
                  <a16:creationId xmlns:a16="http://schemas.microsoft.com/office/drawing/2014/main" id="{95974A55-FE83-9248-A4F0-A47CA4578A9B}"/>
                </a:ext>
              </a:extLst>
            </p:cNvPr>
            <p:cNvSpPr/>
            <p:nvPr/>
          </p:nvSpPr>
          <p:spPr>
            <a:xfrm>
              <a:off x="5760178" y="2820552"/>
              <a:ext cx="1733544" cy="157452"/>
            </a:xfrm>
            <a:prstGeom prst="ellipse">
              <a:avLst/>
            </a:prstGeom>
            <a:solidFill>
              <a:schemeClr val="accent5">
                <a:lumMod val="40000"/>
                <a:lumOff val="60000"/>
              </a:schemeClr>
            </a:solidFill>
            <a:ln>
              <a:solidFill>
                <a:schemeClr val="accent5">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7" name="テキスト ボックス 66">
              <a:extLst>
                <a:ext uri="{FF2B5EF4-FFF2-40B4-BE49-F238E27FC236}">
                  <a16:creationId xmlns:a16="http://schemas.microsoft.com/office/drawing/2014/main" id="{4BB94ED4-D81C-E193-4F12-F454C1A7442F}"/>
                </a:ext>
              </a:extLst>
            </p:cNvPr>
            <p:cNvSpPr txBox="1"/>
            <p:nvPr/>
          </p:nvSpPr>
          <p:spPr>
            <a:xfrm>
              <a:off x="5983645" y="2693735"/>
              <a:ext cx="1302026" cy="276999"/>
            </a:xfrm>
            <a:prstGeom prst="rect">
              <a:avLst/>
            </a:prstGeom>
            <a:noFill/>
          </p:spPr>
          <p:txBody>
            <a:bodyPr wrap="square">
              <a:spAutoFit/>
            </a:bodyPr>
            <a:lstStyle/>
            <a:p>
              <a:pPr>
                <a:spcAft>
                  <a:spcPts val="300"/>
                </a:spcAft>
              </a:pPr>
              <a:r>
                <a:rPr kumimoji="1" lang="ja-JP" altLang="en-US" sz="1200" b="1" dirty="0">
                  <a:latin typeface="Meiryo UI" panose="020B0604030504040204" pitchFamily="50" charset="-128"/>
                  <a:ea typeface="Meiryo UI" panose="020B0604030504040204" pitchFamily="50" charset="-128"/>
                </a:rPr>
                <a:t>効率化・省エネ化</a:t>
              </a:r>
              <a:endParaRPr kumimoji="1" lang="en-US" altLang="ja-JP" sz="1200" b="1" dirty="0">
                <a:latin typeface="Meiryo UI" panose="020B0604030504040204" pitchFamily="50" charset="-128"/>
                <a:ea typeface="Meiryo UI" panose="020B0604030504040204" pitchFamily="50" charset="-128"/>
              </a:endParaRPr>
            </a:p>
          </p:txBody>
        </p:sp>
      </p:grpSp>
      <p:grpSp>
        <p:nvGrpSpPr>
          <p:cNvPr id="9" name="グループ化 8">
            <a:extLst>
              <a:ext uri="{FF2B5EF4-FFF2-40B4-BE49-F238E27FC236}">
                <a16:creationId xmlns:a16="http://schemas.microsoft.com/office/drawing/2014/main" id="{0B323DF2-FB54-9CBA-2FA9-E556D25E548A}"/>
              </a:ext>
            </a:extLst>
          </p:cNvPr>
          <p:cNvGrpSpPr/>
          <p:nvPr/>
        </p:nvGrpSpPr>
        <p:grpSpPr>
          <a:xfrm>
            <a:off x="445101" y="3138736"/>
            <a:ext cx="4321539" cy="2477843"/>
            <a:chOff x="445101" y="3138736"/>
            <a:chExt cx="4321539" cy="2477843"/>
          </a:xfrm>
        </p:grpSpPr>
        <p:grpSp>
          <p:nvGrpSpPr>
            <p:cNvPr id="16" name="グループ化 15">
              <a:extLst>
                <a:ext uri="{FF2B5EF4-FFF2-40B4-BE49-F238E27FC236}">
                  <a16:creationId xmlns:a16="http://schemas.microsoft.com/office/drawing/2014/main" id="{98467CD4-97F7-E822-E0D3-FBA1EEB22F4B}"/>
                </a:ext>
              </a:extLst>
            </p:cNvPr>
            <p:cNvGrpSpPr/>
            <p:nvPr/>
          </p:nvGrpSpPr>
          <p:grpSpPr>
            <a:xfrm>
              <a:off x="445101" y="3138736"/>
              <a:ext cx="4321539" cy="2477843"/>
              <a:chOff x="445101" y="2461111"/>
              <a:chExt cx="4321539" cy="2477843"/>
            </a:xfrm>
          </p:grpSpPr>
          <p:grpSp>
            <p:nvGrpSpPr>
              <p:cNvPr id="31" name="グループ化 30">
                <a:extLst>
                  <a:ext uri="{FF2B5EF4-FFF2-40B4-BE49-F238E27FC236}">
                    <a16:creationId xmlns:a16="http://schemas.microsoft.com/office/drawing/2014/main" id="{59BF45BA-5E1E-D782-A42E-BAC3D1B00C37}"/>
                  </a:ext>
                </a:extLst>
              </p:cNvPr>
              <p:cNvGrpSpPr/>
              <p:nvPr/>
            </p:nvGrpSpPr>
            <p:grpSpPr>
              <a:xfrm>
                <a:off x="2223011" y="2461111"/>
                <a:ext cx="2543629" cy="2477843"/>
                <a:chOff x="5667814" y="1544872"/>
                <a:chExt cx="2543629" cy="2477843"/>
              </a:xfrm>
            </p:grpSpPr>
            <p:grpSp>
              <p:nvGrpSpPr>
                <p:cNvPr id="24" name="グループ化 23">
                  <a:extLst>
                    <a:ext uri="{FF2B5EF4-FFF2-40B4-BE49-F238E27FC236}">
                      <a16:creationId xmlns:a16="http://schemas.microsoft.com/office/drawing/2014/main" id="{88B2A563-9B53-2860-40AF-3050C501D579}"/>
                    </a:ext>
                  </a:extLst>
                </p:cNvPr>
                <p:cNvGrpSpPr/>
                <p:nvPr/>
              </p:nvGrpSpPr>
              <p:grpSpPr>
                <a:xfrm>
                  <a:off x="6911437" y="3472096"/>
                  <a:ext cx="548640" cy="550619"/>
                  <a:chOff x="6315032" y="3588227"/>
                  <a:chExt cx="548640" cy="550619"/>
                </a:xfrm>
              </p:grpSpPr>
              <p:pic>
                <p:nvPicPr>
                  <p:cNvPr id="20" name="図 19" descr="アイコン  自動的に生成された説明">
                    <a:extLst>
                      <a:ext uri="{FF2B5EF4-FFF2-40B4-BE49-F238E27FC236}">
                        <a16:creationId xmlns:a16="http://schemas.microsoft.com/office/drawing/2014/main" id="{6945CEEF-1AA3-893E-6CA9-6EAB9A5596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15032" y="3590206"/>
                    <a:ext cx="548640" cy="548640"/>
                  </a:xfrm>
                  <a:prstGeom prst="rect">
                    <a:avLst/>
                  </a:prstGeom>
                </p:spPr>
              </p:pic>
              <p:pic>
                <p:nvPicPr>
                  <p:cNvPr id="22" name="図 21">
                    <a:extLst>
                      <a:ext uri="{FF2B5EF4-FFF2-40B4-BE49-F238E27FC236}">
                        <a16:creationId xmlns:a16="http://schemas.microsoft.com/office/drawing/2014/main" id="{4E89E909-A720-C0E2-136B-DBFF0776D101}"/>
                      </a:ext>
                    </a:extLst>
                  </p:cNvPr>
                  <p:cNvPicPr>
                    <a:picLocks noChangeAspect="1"/>
                  </p:cNvPicPr>
                  <p:nvPr/>
                </p:nvPicPr>
                <p:blipFill>
                  <a:blip r:embed="rId3"/>
                  <a:stretch>
                    <a:fillRect/>
                  </a:stretch>
                </p:blipFill>
                <p:spPr>
                  <a:xfrm>
                    <a:off x="6586608" y="3588227"/>
                    <a:ext cx="277064" cy="407670"/>
                  </a:xfrm>
                  <a:prstGeom prst="rect">
                    <a:avLst/>
                  </a:prstGeom>
                </p:spPr>
              </p:pic>
              <p:pic>
                <p:nvPicPr>
                  <p:cNvPr id="23" name="図 22">
                    <a:extLst>
                      <a:ext uri="{FF2B5EF4-FFF2-40B4-BE49-F238E27FC236}">
                        <a16:creationId xmlns:a16="http://schemas.microsoft.com/office/drawing/2014/main" id="{84B8E091-A00D-C9EB-465B-F6709182C483}"/>
                      </a:ext>
                    </a:extLst>
                  </p:cNvPr>
                  <p:cNvPicPr>
                    <a:picLocks noChangeAspect="1"/>
                  </p:cNvPicPr>
                  <p:nvPr/>
                </p:nvPicPr>
                <p:blipFill>
                  <a:blip r:embed="rId3"/>
                  <a:stretch>
                    <a:fillRect/>
                  </a:stretch>
                </p:blipFill>
                <p:spPr>
                  <a:xfrm>
                    <a:off x="6689478" y="3899250"/>
                    <a:ext cx="138042" cy="82200"/>
                  </a:xfrm>
                  <a:prstGeom prst="rect">
                    <a:avLst/>
                  </a:prstGeom>
                </p:spPr>
              </p:pic>
            </p:grpSp>
            <p:pic>
              <p:nvPicPr>
                <p:cNvPr id="15" name="図 14" descr="アイコン  自動的に生成された説明">
                  <a:extLst>
                    <a:ext uri="{FF2B5EF4-FFF2-40B4-BE49-F238E27FC236}">
                      <a16:creationId xmlns:a16="http://schemas.microsoft.com/office/drawing/2014/main" id="{A5D3AD4D-9337-C448-7369-BE1944F2A19F}"/>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5899985" y="2625736"/>
                  <a:ext cx="396240" cy="260994"/>
                </a:xfrm>
                <a:prstGeom prst="rect">
                  <a:avLst/>
                </a:prstGeom>
              </p:spPr>
            </p:pic>
            <p:pic>
              <p:nvPicPr>
                <p:cNvPr id="10" name="図 9" descr="アイコン  自動的に生成された説明">
                  <a:extLst>
                    <a:ext uri="{FF2B5EF4-FFF2-40B4-BE49-F238E27FC236}">
                      <a16:creationId xmlns:a16="http://schemas.microsoft.com/office/drawing/2014/main" id="{6D4F70A5-94E0-C892-3DE1-ED71933DCD8B}"/>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6850053" y="2625736"/>
                  <a:ext cx="396240" cy="260994"/>
                </a:xfrm>
                <a:prstGeom prst="rect">
                  <a:avLst/>
                </a:prstGeom>
              </p:spPr>
            </p:pic>
            <p:pic>
              <p:nvPicPr>
                <p:cNvPr id="11" name="図 10" descr="アイコン  自動的に生成された説明">
                  <a:extLst>
                    <a:ext uri="{FF2B5EF4-FFF2-40B4-BE49-F238E27FC236}">
                      <a16:creationId xmlns:a16="http://schemas.microsoft.com/office/drawing/2014/main" id="{3F794E83-9584-1078-B794-8D6ABB1146D8}"/>
                    </a:ext>
                  </a:extLst>
                </p:cNvPr>
                <p:cNvPicPr>
                  <a:picLocks noChangeAspect="1"/>
                </p:cNvPicPr>
                <p:nvPr/>
              </p:nvPicPr>
              <p:blipFill rotWithShape="1">
                <a:blip r:embed="rId4">
                  <a:extLst>
                    <a:ext uri="{28A0092B-C50C-407E-A947-70E740481C1C}">
                      <a14:useLocalDpi xmlns:a14="http://schemas.microsoft.com/office/drawing/2010/main" val="0"/>
                    </a:ext>
                  </a:extLst>
                </a:blip>
                <a:srcRect/>
                <a:stretch/>
              </p:blipFill>
              <p:spPr>
                <a:xfrm>
                  <a:off x="7815203" y="2625538"/>
                  <a:ext cx="396240" cy="260994"/>
                </a:xfrm>
                <a:prstGeom prst="rect">
                  <a:avLst/>
                </a:prstGeom>
              </p:spPr>
            </p:pic>
            <p:sp>
              <p:nvSpPr>
                <p:cNvPr id="12" name="フローチャート: 論理積ゲート 11">
                  <a:extLst>
                    <a:ext uri="{FF2B5EF4-FFF2-40B4-BE49-F238E27FC236}">
                      <a16:creationId xmlns:a16="http://schemas.microsoft.com/office/drawing/2014/main" id="{7576DD76-6AE4-7437-2D7F-187D042F2AA0}"/>
                    </a:ext>
                  </a:extLst>
                </p:cNvPr>
                <p:cNvSpPr/>
                <p:nvPr/>
              </p:nvSpPr>
              <p:spPr>
                <a:xfrm rot="5400000">
                  <a:off x="6532039" y="2305171"/>
                  <a:ext cx="82199" cy="176760"/>
                </a:xfrm>
                <a:prstGeom prst="flowChartDelay">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3" name="フローチャート: 論理積ゲート 12">
                  <a:extLst>
                    <a:ext uri="{FF2B5EF4-FFF2-40B4-BE49-F238E27FC236}">
                      <a16:creationId xmlns:a16="http://schemas.microsoft.com/office/drawing/2014/main" id="{9B7D13BD-8177-28B2-CEE1-B2774AE9A5A7}"/>
                    </a:ext>
                  </a:extLst>
                </p:cNvPr>
                <p:cNvSpPr/>
                <p:nvPr/>
              </p:nvSpPr>
              <p:spPr>
                <a:xfrm rot="5400000">
                  <a:off x="7482107" y="2305172"/>
                  <a:ext cx="82199" cy="176760"/>
                </a:xfrm>
                <a:prstGeom prst="flowChartDelay">
                  <a:avLst/>
                </a:prstGeom>
                <a:solidFill>
                  <a:schemeClr val="accent5"/>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4" name="テキスト ボックス 13">
                  <a:extLst>
                    <a:ext uri="{FF2B5EF4-FFF2-40B4-BE49-F238E27FC236}">
                      <a16:creationId xmlns:a16="http://schemas.microsoft.com/office/drawing/2014/main" id="{C500E6EC-37B6-8F21-CC9F-87B1D177D1E4}"/>
                    </a:ext>
                  </a:extLst>
                </p:cNvPr>
                <p:cNvSpPr txBox="1"/>
                <p:nvPr/>
              </p:nvSpPr>
              <p:spPr>
                <a:xfrm>
                  <a:off x="6623554" y="2143236"/>
                  <a:ext cx="1064794" cy="261610"/>
                </a:xfrm>
                <a:prstGeom prst="rect">
                  <a:avLst/>
                </a:prstGeom>
                <a:noFill/>
              </p:spPr>
              <p:txBody>
                <a:bodyPr wrap="square" rtlCol="0">
                  <a:spAutoFit/>
                </a:bodyPr>
                <a:lstStyle/>
                <a:p>
                  <a:pPr>
                    <a:spcAft>
                      <a:spcPts val="300"/>
                    </a:spcAft>
                  </a:pPr>
                  <a:r>
                    <a:rPr kumimoji="1" lang="ja-JP" altLang="en-US" sz="1050" b="1" dirty="0">
                      <a:latin typeface="Meiryo UI" panose="020B0604030504040204" pitchFamily="50" charset="-128"/>
                      <a:ea typeface="Meiryo UI" panose="020B0604030504040204" pitchFamily="50" charset="-128"/>
                    </a:rPr>
                    <a:t>センサー</a:t>
                  </a:r>
                </a:p>
              </p:txBody>
            </p:sp>
            <p:cxnSp>
              <p:nvCxnSpPr>
                <p:cNvPr id="26" name="直線コネクタ 25">
                  <a:extLst>
                    <a:ext uri="{FF2B5EF4-FFF2-40B4-BE49-F238E27FC236}">
                      <a16:creationId xmlns:a16="http://schemas.microsoft.com/office/drawing/2014/main" id="{91CA4B14-4C34-00E1-C2FB-8469BF54ED61}"/>
                    </a:ext>
                  </a:extLst>
                </p:cNvPr>
                <p:cNvCxnSpPr/>
                <p:nvPr/>
              </p:nvCxnSpPr>
              <p:spPr>
                <a:xfrm flipH="1">
                  <a:off x="5966557" y="2434650"/>
                  <a:ext cx="518201" cy="116968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7" name="直線コネクタ 26">
                  <a:extLst>
                    <a:ext uri="{FF2B5EF4-FFF2-40B4-BE49-F238E27FC236}">
                      <a16:creationId xmlns:a16="http://schemas.microsoft.com/office/drawing/2014/main" id="{EC07E411-3401-B788-1340-522545522CA6}"/>
                    </a:ext>
                  </a:extLst>
                </p:cNvPr>
                <p:cNvCxnSpPr>
                  <a:cxnSpLocks/>
                </p:cNvCxnSpPr>
                <p:nvPr/>
              </p:nvCxnSpPr>
              <p:spPr>
                <a:xfrm>
                  <a:off x="6643706" y="2434650"/>
                  <a:ext cx="388026" cy="116968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29" name="直線コネクタ 28">
                  <a:extLst>
                    <a:ext uri="{FF2B5EF4-FFF2-40B4-BE49-F238E27FC236}">
                      <a16:creationId xmlns:a16="http://schemas.microsoft.com/office/drawing/2014/main" id="{2CD0B795-A4F8-3345-70A9-CA579849703C}"/>
                    </a:ext>
                  </a:extLst>
                </p:cNvPr>
                <p:cNvCxnSpPr/>
                <p:nvPr/>
              </p:nvCxnSpPr>
              <p:spPr>
                <a:xfrm flipH="1">
                  <a:off x="6911707" y="2408303"/>
                  <a:ext cx="518201" cy="1169684"/>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32" name="直線コネクタ 31">
                  <a:extLst>
                    <a:ext uri="{FF2B5EF4-FFF2-40B4-BE49-F238E27FC236}">
                      <a16:creationId xmlns:a16="http://schemas.microsoft.com/office/drawing/2014/main" id="{C2C75C17-4813-AAF4-3F59-0E6F33856168}"/>
                    </a:ext>
                  </a:extLst>
                </p:cNvPr>
                <p:cNvCxnSpPr>
                  <a:cxnSpLocks/>
                </p:cNvCxnSpPr>
                <p:nvPr/>
              </p:nvCxnSpPr>
              <p:spPr>
                <a:xfrm>
                  <a:off x="7618442" y="2385891"/>
                  <a:ext cx="388026" cy="1169684"/>
                </a:xfrm>
                <a:prstGeom prst="line">
                  <a:avLst/>
                </a:prstGeom>
                <a:ln>
                  <a:prstDash val="dash"/>
                </a:ln>
              </p:spPr>
              <p:style>
                <a:lnRef idx="1">
                  <a:schemeClr val="accent1"/>
                </a:lnRef>
                <a:fillRef idx="0">
                  <a:schemeClr val="accent1"/>
                </a:fillRef>
                <a:effectRef idx="0">
                  <a:schemeClr val="accent1"/>
                </a:effectRef>
                <a:fontRef idx="minor">
                  <a:schemeClr val="tx1"/>
                </a:fontRef>
              </p:style>
            </p:cxnSp>
            <p:pic>
              <p:nvPicPr>
                <p:cNvPr id="17" name="図 16" descr="アイコン  自動的に生成された説明">
                  <a:extLst>
                    <a:ext uri="{FF2B5EF4-FFF2-40B4-BE49-F238E27FC236}">
                      <a16:creationId xmlns:a16="http://schemas.microsoft.com/office/drawing/2014/main" id="{E4BDE8D3-57E8-6CDC-1491-8DA14236D17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0438" y="3197776"/>
                  <a:ext cx="548640" cy="548640"/>
                </a:xfrm>
                <a:prstGeom prst="rect">
                  <a:avLst/>
                </a:prstGeom>
              </p:spPr>
            </p:pic>
            <p:pic>
              <p:nvPicPr>
                <p:cNvPr id="19" name="図 18" descr="アイコン  自動的に生成された説明">
                  <a:extLst>
                    <a:ext uri="{FF2B5EF4-FFF2-40B4-BE49-F238E27FC236}">
                      <a16:creationId xmlns:a16="http://schemas.microsoft.com/office/drawing/2014/main" id="{01BC0CC8-C325-4551-FF23-58F529276F0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25801" y="3197776"/>
                  <a:ext cx="548640" cy="548640"/>
                </a:xfrm>
                <a:prstGeom prst="rect">
                  <a:avLst/>
                </a:prstGeom>
              </p:spPr>
            </p:pic>
            <p:cxnSp>
              <p:nvCxnSpPr>
                <p:cNvPr id="34" name="直線コネクタ 33">
                  <a:extLst>
                    <a:ext uri="{FF2B5EF4-FFF2-40B4-BE49-F238E27FC236}">
                      <a16:creationId xmlns:a16="http://schemas.microsoft.com/office/drawing/2014/main" id="{A64E3585-98A6-6084-36EB-65C86906A4BC}"/>
                    </a:ext>
                  </a:extLst>
                </p:cNvPr>
                <p:cNvCxnSpPr>
                  <a:cxnSpLocks/>
                  <a:stCxn id="12" idx="1"/>
                </p:cNvCxnSpPr>
                <p:nvPr/>
              </p:nvCxnSpPr>
              <p:spPr>
                <a:xfrm flipH="1" flipV="1">
                  <a:off x="6573138" y="2099744"/>
                  <a:ext cx="1" cy="252708"/>
                </a:xfrm>
                <a:prstGeom prst="line">
                  <a:avLst/>
                </a:prstGeom>
                <a:ln>
                  <a:solidFill>
                    <a:schemeClr val="tx1">
                      <a:lumMod val="65000"/>
                      <a:lumOff val="3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36" name="直線コネクタ 35">
                  <a:extLst>
                    <a:ext uri="{FF2B5EF4-FFF2-40B4-BE49-F238E27FC236}">
                      <a16:creationId xmlns:a16="http://schemas.microsoft.com/office/drawing/2014/main" id="{79D6C448-BE63-4C70-FC92-6D4ECD2DD079}"/>
                    </a:ext>
                  </a:extLst>
                </p:cNvPr>
                <p:cNvCxnSpPr>
                  <a:cxnSpLocks/>
                </p:cNvCxnSpPr>
                <p:nvPr/>
              </p:nvCxnSpPr>
              <p:spPr>
                <a:xfrm flipV="1">
                  <a:off x="7522932" y="2099744"/>
                  <a:ext cx="0" cy="252707"/>
                </a:xfrm>
                <a:prstGeom prst="line">
                  <a:avLst/>
                </a:prstGeom>
                <a:ln>
                  <a:solidFill>
                    <a:schemeClr val="tx1">
                      <a:lumMod val="65000"/>
                      <a:lumOff val="35000"/>
                    </a:schemeClr>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56" name="直線コネクタ 55">
                  <a:extLst>
                    <a:ext uri="{FF2B5EF4-FFF2-40B4-BE49-F238E27FC236}">
                      <a16:creationId xmlns:a16="http://schemas.microsoft.com/office/drawing/2014/main" id="{14780A5C-E9CA-6969-7024-564BBEA5A04A}"/>
                    </a:ext>
                  </a:extLst>
                </p:cNvPr>
                <p:cNvCxnSpPr>
                  <a:cxnSpLocks/>
                </p:cNvCxnSpPr>
                <p:nvPr/>
              </p:nvCxnSpPr>
              <p:spPr>
                <a:xfrm flipH="1">
                  <a:off x="5667814" y="2454544"/>
                  <a:ext cx="2338654" cy="0"/>
                </a:xfrm>
                <a:prstGeom prst="line">
                  <a:avLst/>
                </a:prstGeom>
                <a:ln>
                  <a:solidFill>
                    <a:schemeClr val="tx1">
                      <a:lumMod val="65000"/>
                      <a:lumOff val="3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60" name="直線コネクタ 59">
                  <a:extLst>
                    <a:ext uri="{FF2B5EF4-FFF2-40B4-BE49-F238E27FC236}">
                      <a16:creationId xmlns:a16="http://schemas.microsoft.com/office/drawing/2014/main" id="{88411733-3F20-953D-BD99-7BEAD19C956B}"/>
                    </a:ext>
                  </a:extLst>
                </p:cNvPr>
                <p:cNvCxnSpPr>
                  <a:cxnSpLocks/>
                </p:cNvCxnSpPr>
                <p:nvPr/>
              </p:nvCxnSpPr>
              <p:spPr>
                <a:xfrm flipV="1">
                  <a:off x="8006087" y="2454544"/>
                  <a:ext cx="0" cy="211724"/>
                </a:xfrm>
                <a:prstGeom prst="line">
                  <a:avLst/>
                </a:prstGeom>
                <a:ln>
                  <a:solidFill>
                    <a:schemeClr val="tx1">
                      <a:lumMod val="65000"/>
                      <a:lumOff val="35000"/>
                    </a:schemeClr>
                  </a:solidFill>
                  <a:prstDash val="sysDot"/>
                  <a:headEnd type="triangle"/>
                </a:ln>
              </p:spPr>
              <p:style>
                <a:lnRef idx="1">
                  <a:schemeClr val="accent1"/>
                </a:lnRef>
                <a:fillRef idx="0">
                  <a:schemeClr val="accent1"/>
                </a:fillRef>
                <a:effectRef idx="0">
                  <a:schemeClr val="accent1"/>
                </a:effectRef>
                <a:fontRef idx="minor">
                  <a:schemeClr val="tx1"/>
                </a:fontRef>
              </p:style>
            </p:cxnSp>
            <p:cxnSp>
              <p:nvCxnSpPr>
                <p:cNvPr id="73" name="直線コネクタ 72">
                  <a:extLst>
                    <a:ext uri="{FF2B5EF4-FFF2-40B4-BE49-F238E27FC236}">
                      <a16:creationId xmlns:a16="http://schemas.microsoft.com/office/drawing/2014/main" id="{9AB44883-BEDA-CBE4-F04D-232890AC7B93}"/>
                    </a:ext>
                  </a:extLst>
                </p:cNvPr>
                <p:cNvCxnSpPr>
                  <a:cxnSpLocks/>
                </p:cNvCxnSpPr>
                <p:nvPr/>
              </p:nvCxnSpPr>
              <p:spPr>
                <a:xfrm flipV="1">
                  <a:off x="7045640" y="2466380"/>
                  <a:ext cx="0" cy="211724"/>
                </a:xfrm>
                <a:prstGeom prst="line">
                  <a:avLst/>
                </a:prstGeom>
                <a:ln>
                  <a:solidFill>
                    <a:schemeClr val="tx1">
                      <a:lumMod val="65000"/>
                      <a:lumOff val="35000"/>
                    </a:schemeClr>
                  </a:solidFill>
                  <a:prstDash val="sysDot"/>
                  <a:headEnd type="triangle"/>
                </a:ln>
              </p:spPr>
              <p:style>
                <a:lnRef idx="1">
                  <a:schemeClr val="accent1"/>
                </a:lnRef>
                <a:fillRef idx="0">
                  <a:schemeClr val="accent1"/>
                </a:fillRef>
                <a:effectRef idx="0">
                  <a:schemeClr val="accent1"/>
                </a:effectRef>
                <a:fontRef idx="minor">
                  <a:schemeClr val="tx1"/>
                </a:fontRef>
              </p:style>
            </p:cxnSp>
            <p:cxnSp>
              <p:nvCxnSpPr>
                <p:cNvPr id="74" name="直線コネクタ 73">
                  <a:extLst>
                    <a:ext uri="{FF2B5EF4-FFF2-40B4-BE49-F238E27FC236}">
                      <a16:creationId xmlns:a16="http://schemas.microsoft.com/office/drawing/2014/main" id="{CD0817E3-B886-EE67-CA43-FE70D27FA68A}"/>
                    </a:ext>
                  </a:extLst>
                </p:cNvPr>
                <p:cNvCxnSpPr>
                  <a:cxnSpLocks/>
                </p:cNvCxnSpPr>
                <p:nvPr/>
              </p:nvCxnSpPr>
              <p:spPr>
                <a:xfrm flipV="1">
                  <a:off x="6095572" y="2454544"/>
                  <a:ext cx="0" cy="211724"/>
                </a:xfrm>
                <a:prstGeom prst="line">
                  <a:avLst/>
                </a:prstGeom>
                <a:ln>
                  <a:solidFill>
                    <a:schemeClr val="tx1">
                      <a:lumMod val="65000"/>
                      <a:lumOff val="35000"/>
                    </a:schemeClr>
                  </a:solidFill>
                  <a:prstDash val="sysDot"/>
                  <a:headEnd type="triangle"/>
                </a:ln>
              </p:spPr>
              <p:style>
                <a:lnRef idx="1">
                  <a:schemeClr val="accent1"/>
                </a:lnRef>
                <a:fillRef idx="0">
                  <a:schemeClr val="accent1"/>
                </a:fillRef>
                <a:effectRef idx="0">
                  <a:schemeClr val="accent1"/>
                </a:effectRef>
                <a:fontRef idx="minor">
                  <a:schemeClr val="tx1"/>
                </a:fontRef>
              </p:style>
            </p:cxnSp>
            <p:sp>
              <p:nvSpPr>
                <p:cNvPr id="77" name="四角形: 角を丸くする 76">
                  <a:extLst>
                    <a:ext uri="{FF2B5EF4-FFF2-40B4-BE49-F238E27FC236}">
                      <a16:creationId xmlns:a16="http://schemas.microsoft.com/office/drawing/2014/main" id="{0A4A3269-27A9-E779-10FA-AA2EE2EA236E}"/>
                    </a:ext>
                  </a:extLst>
                </p:cNvPr>
                <p:cNvSpPr/>
                <p:nvPr/>
              </p:nvSpPr>
              <p:spPr>
                <a:xfrm>
                  <a:off x="5929801" y="1544872"/>
                  <a:ext cx="2174455" cy="420985"/>
                </a:xfrm>
                <a:prstGeom prst="roundRect">
                  <a:avLst>
                    <a:gd name="adj" fmla="val 11054"/>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ja-JP" altLang="en-US" sz="900" b="1" dirty="0">
                      <a:latin typeface="Meiryo UI" panose="020B0604030504040204" pitchFamily="50" charset="-128"/>
                      <a:ea typeface="Meiryo UI" panose="020B0604030504040204" pitchFamily="50" charset="-128"/>
                    </a:rPr>
                    <a:t>人感センサー等で室内環境（温度・湿度・</a:t>
                  </a:r>
                  <a:r>
                    <a:rPr lang="en-US" altLang="ja-JP" sz="900" b="1" dirty="0">
                      <a:latin typeface="Meiryo UI" panose="020B0604030504040204" pitchFamily="50" charset="-128"/>
                      <a:ea typeface="Meiryo UI" panose="020B0604030504040204" pitchFamily="50" charset="-128"/>
                    </a:rPr>
                    <a:t>CO</a:t>
                  </a:r>
                  <a:r>
                    <a:rPr lang="ja-JP" altLang="en-US" sz="900" b="1" baseline="-25000" dirty="0">
                      <a:latin typeface="Meiryo UI" panose="020B0604030504040204" pitchFamily="50" charset="-128"/>
                      <a:ea typeface="Meiryo UI" panose="020B0604030504040204" pitchFamily="50" charset="-128"/>
                    </a:rPr>
                    <a:t>２</a:t>
                  </a:r>
                  <a:r>
                    <a:rPr lang="ja-JP" altLang="en-US" sz="900" b="1" dirty="0">
                      <a:latin typeface="Meiryo UI" panose="020B0604030504040204" pitchFamily="50" charset="-128"/>
                      <a:ea typeface="Meiryo UI" panose="020B0604030504040204" pitchFamily="50" charset="-128"/>
                    </a:rPr>
                    <a:t>濃度・活動量）を詳細まで把握</a:t>
                  </a:r>
                  <a:endParaRPr kumimoji="1" lang="en-US" altLang="ja-JP" sz="900" b="1" dirty="0">
                    <a:latin typeface="Meiryo UI" panose="020B0604030504040204" pitchFamily="50" charset="-128"/>
                    <a:ea typeface="Meiryo UI" panose="020B0604030504040204" pitchFamily="50" charset="-128"/>
                  </a:endParaRPr>
                </a:p>
              </p:txBody>
            </p:sp>
            <p:sp>
              <p:nvSpPr>
                <p:cNvPr id="30" name="テキスト ボックス 29">
                  <a:extLst>
                    <a:ext uri="{FF2B5EF4-FFF2-40B4-BE49-F238E27FC236}">
                      <a16:creationId xmlns:a16="http://schemas.microsoft.com/office/drawing/2014/main" id="{C17F5377-8921-D5FD-A401-8315C97CDEA4}"/>
                    </a:ext>
                  </a:extLst>
                </p:cNvPr>
                <p:cNvSpPr txBox="1"/>
                <p:nvPr/>
              </p:nvSpPr>
              <p:spPr>
                <a:xfrm>
                  <a:off x="6038283" y="2882463"/>
                  <a:ext cx="2128753" cy="338554"/>
                </a:xfrm>
                <a:prstGeom prst="rect">
                  <a:avLst/>
                </a:prstGeom>
                <a:noFill/>
              </p:spPr>
              <p:txBody>
                <a:bodyPr wrap="square" rtlCol="0">
                  <a:spAutoFit/>
                </a:bodyPr>
                <a:lstStyle/>
                <a:p>
                  <a:pPr algn="ctr"/>
                  <a:r>
                    <a:rPr kumimoji="1" lang="ja-JP" altLang="en-US" sz="800" u="sng" dirty="0">
                      <a:latin typeface="Meiryo UI" panose="020B0604030504040204" pitchFamily="50" charset="-128"/>
                      <a:ea typeface="Meiryo UI" panose="020B0604030504040204" pitchFamily="50" charset="-128"/>
                    </a:rPr>
                    <a:t>室内温度等の計測データと気象データを分析し空調機器の運転を最適化</a:t>
                  </a:r>
                </a:p>
              </p:txBody>
            </p:sp>
          </p:grpSp>
          <p:sp>
            <p:nvSpPr>
              <p:cNvPr id="33" name="雲 32">
                <a:extLst>
                  <a:ext uri="{FF2B5EF4-FFF2-40B4-BE49-F238E27FC236}">
                    <a16:creationId xmlns:a16="http://schemas.microsoft.com/office/drawing/2014/main" id="{B8AA7E57-BC37-0E99-2D2E-990964ADE337}"/>
                  </a:ext>
                </a:extLst>
              </p:cNvPr>
              <p:cNvSpPr/>
              <p:nvPr/>
            </p:nvSpPr>
            <p:spPr>
              <a:xfrm>
                <a:off x="1514391" y="4292730"/>
                <a:ext cx="243981" cy="260015"/>
              </a:xfrm>
              <a:prstGeom prst="cloud">
                <a:avLst/>
              </a:prstGeom>
              <a:solidFill>
                <a:schemeClr val="accent5">
                  <a:lumMod val="40000"/>
                  <a:lumOff val="60000"/>
                </a:schemeClr>
              </a:solidFill>
              <a:ln>
                <a:solidFill>
                  <a:schemeClr val="accent5">
                    <a:lumMod val="60000"/>
                    <a:lumOff val="4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5" name="稲妻 34">
                <a:extLst>
                  <a:ext uri="{FF2B5EF4-FFF2-40B4-BE49-F238E27FC236}">
                    <a16:creationId xmlns:a16="http://schemas.microsoft.com/office/drawing/2014/main" id="{4C374EDB-5DD0-7A18-3DC2-DAED336E3D9A}"/>
                  </a:ext>
                </a:extLst>
              </p:cNvPr>
              <p:cNvSpPr/>
              <p:nvPr/>
            </p:nvSpPr>
            <p:spPr>
              <a:xfrm>
                <a:off x="1313324" y="4254434"/>
                <a:ext cx="265837" cy="227390"/>
              </a:xfrm>
              <a:prstGeom prst="lightningBolt">
                <a:avLst/>
              </a:prstGeom>
              <a:solidFill>
                <a:srgbClr val="FFFF00"/>
              </a:solidFill>
              <a:ln>
                <a:solidFill>
                  <a:srgbClr val="FFFF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8" name="太陽 17">
                <a:extLst>
                  <a:ext uri="{FF2B5EF4-FFF2-40B4-BE49-F238E27FC236}">
                    <a16:creationId xmlns:a16="http://schemas.microsoft.com/office/drawing/2014/main" id="{DC7700EB-85D3-E011-2D01-9765F390ACE3}"/>
                  </a:ext>
                </a:extLst>
              </p:cNvPr>
              <p:cNvSpPr/>
              <p:nvPr/>
            </p:nvSpPr>
            <p:spPr>
              <a:xfrm>
                <a:off x="1308505" y="4400253"/>
                <a:ext cx="298798" cy="298798"/>
              </a:xfrm>
              <a:prstGeom prst="sun">
                <a:avLst/>
              </a:prstGeom>
              <a:solidFill>
                <a:srgbClr val="FF0000"/>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7" name="テキスト ボックス 36">
                <a:extLst>
                  <a:ext uri="{FF2B5EF4-FFF2-40B4-BE49-F238E27FC236}">
                    <a16:creationId xmlns:a16="http://schemas.microsoft.com/office/drawing/2014/main" id="{502914FD-1736-7E95-1D47-67A48F2910F9}"/>
                  </a:ext>
                </a:extLst>
              </p:cNvPr>
              <p:cNvSpPr txBox="1"/>
              <p:nvPr/>
            </p:nvSpPr>
            <p:spPr>
              <a:xfrm>
                <a:off x="503785" y="4135179"/>
                <a:ext cx="815923"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気象データ</a:t>
                </a:r>
              </a:p>
            </p:txBody>
          </p:sp>
          <p:sp>
            <p:nvSpPr>
              <p:cNvPr id="52" name="四角形: 角を丸くする 51">
                <a:extLst>
                  <a:ext uri="{FF2B5EF4-FFF2-40B4-BE49-F238E27FC236}">
                    <a16:creationId xmlns:a16="http://schemas.microsoft.com/office/drawing/2014/main" id="{621C5358-3246-C59B-7409-A70FBDA707BC}"/>
                  </a:ext>
                </a:extLst>
              </p:cNvPr>
              <p:cNvSpPr/>
              <p:nvPr/>
            </p:nvSpPr>
            <p:spPr>
              <a:xfrm>
                <a:off x="445101" y="3870430"/>
                <a:ext cx="899009" cy="276999"/>
              </a:xfrm>
              <a:prstGeom prst="roundRect">
                <a:avLst>
                  <a:gd name="adj" fmla="val 11054"/>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latin typeface="Meiryo UI" panose="020B0604030504040204" pitchFamily="50" charset="-128"/>
                    <a:ea typeface="Meiryo UI" panose="020B0604030504040204" pitchFamily="50" charset="-128"/>
                  </a:rPr>
                  <a:t>気象</a:t>
                </a:r>
                <a:r>
                  <a:rPr lang="ja-JP" altLang="en-US" sz="800" b="1" dirty="0">
                    <a:latin typeface="Meiryo UI" panose="020B0604030504040204" pitchFamily="50" charset="-128"/>
                    <a:ea typeface="Meiryo UI" panose="020B0604030504040204" pitchFamily="50" charset="-128"/>
                  </a:rPr>
                  <a:t>予測</a:t>
                </a:r>
                <a:r>
                  <a:rPr kumimoji="1" lang="ja-JP" altLang="en-US" sz="800" b="1" dirty="0">
                    <a:latin typeface="Meiryo UI" panose="020B0604030504040204" pitchFamily="50" charset="-128"/>
                    <a:ea typeface="Meiryo UI" panose="020B0604030504040204" pitchFamily="50" charset="-128"/>
                  </a:rPr>
                  <a:t>と連携</a:t>
                </a:r>
                <a:endParaRPr kumimoji="1" lang="en-US" altLang="ja-JP" sz="800" b="1" dirty="0">
                  <a:latin typeface="Meiryo UI" panose="020B0604030504040204" pitchFamily="50" charset="-128"/>
                  <a:ea typeface="Meiryo UI" panose="020B0604030504040204" pitchFamily="50" charset="-128"/>
                </a:endParaRPr>
              </a:p>
            </p:txBody>
          </p:sp>
          <p:grpSp>
            <p:nvGrpSpPr>
              <p:cNvPr id="109" name="グループ化 108">
                <a:extLst>
                  <a:ext uri="{FF2B5EF4-FFF2-40B4-BE49-F238E27FC236}">
                    <a16:creationId xmlns:a16="http://schemas.microsoft.com/office/drawing/2014/main" id="{54EDE34F-2956-9910-F6AF-00650AA74271}"/>
                  </a:ext>
                </a:extLst>
              </p:cNvPr>
              <p:cNvGrpSpPr/>
              <p:nvPr/>
            </p:nvGrpSpPr>
            <p:grpSpPr>
              <a:xfrm>
                <a:off x="1911899" y="3232790"/>
                <a:ext cx="251888" cy="406503"/>
                <a:chOff x="1933263" y="3210596"/>
                <a:chExt cx="332706" cy="536929"/>
              </a:xfrm>
            </p:grpSpPr>
            <p:grpSp>
              <p:nvGrpSpPr>
                <p:cNvPr id="89" name="グループ化 88">
                  <a:extLst>
                    <a:ext uri="{FF2B5EF4-FFF2-40B4-BE49-F238E27FC236}">
                      <a16:creationId xmlns:a16="http://schemas.microsoft.com/office/drawing/2014/main" id="{6E0C0C4C-4D28-5EB2-B70D-788B20BB8992}"/>
                    </a:ext>
                  </a:extLst>
                </p:cNvPr>
                <p:cNvGrpSpPr/>
                <p:nvPr/>
              </p:nvGrpSpPr>
              <p:grpSpPr>
                <a:xfrm>
                  <a:off x="1933263" y="3210596"/>
                  <a:ext cx="332706" cy="257379"/>
                  <a:chOff x="342900" y="2820552"/>
                  <a:chExt cx="332706" cy="257379"/>
                </a:xfrm>
              </p:grpSpPr>
              <p:sp>
                <p:nvSpPr>
                  <p:cNvPr id="43" name="正方形/長方形 42">
                    <a:extLst>
                      <a:ext uri="{FF2B5EF4-FFF2-40B4-BE49-F238E27FC236}">
                        <a16:creationId xmlns:a16="http://schemas.microsoft.com/office/drawing/2014/main" id="{D578B601-62DA-43F7-87D4-C8BCACFE9DF9}"/>
                      </a:ext>
                    </a:extLst>
                  </p:cNvPr>
                  <p:cNvSpPr/>
                  <p:nvPr/>
                </p:nvSpPr>
                <p:spPr>
                  <a:xfrm>
                    <a:off x="342900" y="2820552"/>
                    <a:ext cx="332706" cy="25737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88" name="グループ化 87">
                    <a:extLst>
                      <a:ext uri="{FF2B5EF4-FFF2-40B4-BE49-F238E27FC236}">
                        <a16:creationId xmlns:a16="http://schemas.microsoft.com/office/drawing/2014/main" id="{4717AA0A-287A-87B6-9614-9A71FE477774}"/>
                      </a:ext>
                    </a:extLst>
                  </p:cNvPr>
                  <p:cNvGrpSpPr/>
                  <p:nvPr/>
                </p:nvGrpSpPr>
                <p:grpSpPr>
                  <a:xfrm>
                    <a:off x="349930" y="2836911"/>
                    <a:ext cx="224660" cy="224660"/>
                    <a:chOff x="382277" y="3393672"/>
                    <a:chExt cx="678306" cy="678306"/>
                  </a:xfrm>
                </p:grpSpPr>
                <p:sp>
                  <p:nvSpPr>
                    <p:cNvPr id="57" name="楕円 56">
                      <a:extLst>
                        <a:ext uri="{FF2B5EF4-FFF2-40B4-BE49-F238E27FC236}">
                          <a16:creationId xmlns:a16="http://schemas.microsoft.com/office/drawing/2014/main" id="{9A097EB3-0E57-D882-9D8D-ECFF1895DD85}"/>
                        </a:ext>
                      </a:extLst>
                    </p:cNvPr>
                    <p:cNvSpPr/>
                    <p:nvPr/>
                  </p:nvSpPr>
                  <p:spPr>
                    <a:xfrm>
                      <a:off x="382277" y="3393672"/>
                      <a:ext cx="678306" cy="678306"/>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69" name="直線コネクタ 68">
                      <a:extLst>
                        <a:ext uri="{FF2B5EF4-FFF2-40B4-BE49-F238E27FC236}">
                          <a16:creationId xmlns:a16="http://schemas.microsoft.com/office/drawing/2014/main" id="{9D6F9860-BC9E-3BE5-9772-CED20EB0508C}"/>
                        </a:ext>
                      </a:extLst>
                    </p:cNvPr>
                    <p:cNvCxnSpPr>
                      <a:cxnSpLocks/>
                      <a:endCxn id="57" idx="5"/>
                    </p:cNvCxnSpPr>
                    <p:nvPr/>
                  </p:nvCxnSpPr>
                  <p:spPr>
                    <a:xfrm>
                      <a:off x="459015" y="3537140"/>
                      <a:ext cx="502232" cy="435502"/>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直線コネクタ 77">
                      <a:extLst>
                        <a:ext uri="{FF2B5EF4-FFF2-40B4-BE49-F238E27FC236}">
                          <a16:creationId xmlns:a16="http://schemas.microsoft.com/office/drawing/2014/main" id="{1EF50B7A-D5CE-5769-1483-9F74C82099A4}"/>
                        </a:ext>
                      </a:extLst>
                    </p:cNvPr>
                    <p:cNvCxnSpPr>
                      <a:cxnSpLocks/>
                      <a:stCxn id="57" idx="0"/>
                      <a:endCxn id="57" idx="4"/>
                    </p:cNvCxnSpPr>
                    <p:nvPr/>
                  </p:nvCxnSpPr>
                  <p:spPr>
                    <a:xfrm>
                      <a:off x="721430" y="3393672"/>
                      <a:ext cx="0" cy="678306"/>
                    </a:xfrm>
                    <a:prstGeom prst="line">
                      <a:avLst/>
                    </a:prstGeom>
                  </p:spPr>
                  <p:style>
                    <a:lnRef idx="1">
                      <a:schemeClr val="accent1"/>
                    </a:lnRef>
                    <a:fillRef idx="0">
                      <a:schemeClr val="accent1"/>
                    </a:fillRef>
                    <a:effectRef idx="0">
                      <a:schemeClr val="accent1"/>
                    </a:effectRef>
                    <a:fontRef idx="minor">
                      <a:schemeClr val="tx1"/>
                    </a:fontRef>
                  </p:style>
                </p:cxnSp>
                <p:cxnSp>
                  <p:nvCxnSpPr>
                    <p:cNvPr id="82" name="直線コネクタ 81">
                      <a:extLst>
                        <a:ext uri="{FF2B5EF4-FFF2-40B4-BE49-F238E27FC236}">
                          <a16:creationId xmlns:a16="http://schemas.microsoft.com/office/drawing/2014/main" id="{6E81F1E8-E659-2B92-C771-A39732A20864}"/>
                        </a:ext>
                      </a:extLst>
                    </p:cNvPr>
                    <p:cNvCxnSpPr>
                      <a:cxnSpLocks/>
                      <a:stCxn id="57" idx="2"/>
                      <a:endCxn id="57" idx="6"/>
                    </p:cNvCxnSpPr>
                    <p:nvPr/>
                  </p:nvCxnSpPr>
                  <p:spPr>
                    <a:xfrm>
                      <a:off x="382277" y="3732825"/>
                      <a:ext cx="67830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5" name="直線コネクタ 84">
                      <a:extLst>
                        <a:ext uri="{FF2B5EF4-FFF2-40B4-BE49-F238E27FC236}">
                          <a16:creationId xmlns:a16="http://schemas.microsoft.com/office/drawing/2014/main" id="{6377B0CE-3728-61AA-902F-8DC66F309521}"/>
                        </a:ext>
                      </a:extLst>
                    </p:cNvPr>
                    <p:cNvCxnSpPr>
                      <a:cxnSpLocks/>
                      <a:stCxn id="57" idx="3"/>
                      <a:endCxn id="57" idx="7"/>
                    </p:cNvCxnSpPr>
                    <p:nvPr/>
                  </p:nvCxnSpPr>
                  <p:spPr>
                    <a:xfrm flipV="1">
                      <a:off x="481613" y="3493008"/>
                      <a:ext cx="479634" cy="479634"/>
                    </a:xfrm>
                    <a:prstGeom prst="line">
                      <a:avLst/>
                    </a:prstGeom>
                  </p:spPr>
                  <p:style>
                    <a:lnRef idx="1">
                      <a:schemeClr val="accent1"/>
                    </a:lnRef>
                    <a:fillRef idx="0">
                      <a:schemeClr val="accent1"/>
                    </a:fillRef>
                    <a:effectRef idx="0">
                      <a:schemeClr val="accent1"/>
                    </a:effectRef>
                    <a:fontRef idx="minor">
                      <a:schemeClr val="tx1"/>
                    </a:fontRef>
                  </p:style>
                </p:cxnSp>
              </p:grpSp>
            </p:grpSp>
            <p:grpSp>
              <p:nvGrpSpPr>
                <p:cNvPr id="90" name="グループ化 89">
                  <a:extLst>
                    <a:ext uri="{FF2B5EF4-FFF2-40B4-BE49-F238E27FC236}">
                      <a16:creationId xmlns:a16="http://schemas.microsoft.com/office/drawing/2014/main" id="{67D1F0E3-FEE0-9DBD-3B20-0352F95FDE2C}"/>
                    </a:ext>
                  </a:extLst>
                </p:cNvPr>
                <p:cNvGrpSpPr/>
                <p:nvPr/>
              </p:nvGrpSpPr>
              <p:grpSpPr>
                <a:xfrm>
                  <a:off x="1933263" y="3490146"/>
                  <a:ext cx="332706" cy="257379"/>
                  <a:chOff x="342900" y="2820552"/>
                  <a:chExt cx="332706" cy="257379"/>
                </a:xfrm>
              </p:grpSpPr>
              <p:sp>
                <p:nvSpPr>
                  <p:cNvPr id="91" name="正方形/長方形 90">
                    <a:extLst>
                      <a:ext uri="{FF2B5EF4-FFF2-40B4-BE49-F238E27FC236}">
                        <a16:creationId xmlns:a16="http://schemas.microsoft.com/office/drawing/2014/main" id="{1169B63C-3123-6E18-8D4C-35C10771D104}"/>
                      </a:ext>
                    </a:extLst>
                  </p:cNvPr>
                  <p:cNvSpPr/>
                  <p:nvPr/>
                </p:nvSpPr>
                <p:spPr>
                  <a:xfrm>
                    <a:off x="342900" y="2820552"/>
                    <a:ext cx="332706" cy="257379"/>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92" name="グループ化 91">
                    <a:extLst>
                      <a:ext uri="{FF2B5EF4-FFF2-40B4-BE49-F238E27FC236}">
                        <a16:creationId xmlns:a16="http://schemas.microsoft.com/office/drawing/2014/main" id="{E37A4EAB-A358-62C5-C174-255FBAB0E13F}"/>
                      </a:ext>
                    </a:extLst>
                  </p:cNvPr>
                  <p:cNvGrpSpPr/>
                  <p:nvPr/>
                </p:nvGrpSpPr>
                <p:grpSpPr>
                  <a:xfrm>
                    <a:off x="349930" y="2836911"/>
                    <a:ext cx="224660" cy="224660"/>
                    <a:chOff x="382277" y="3393672"/>
                    <a:chExt cx="678306" cy="678306"/>
                  </a:xfrm>
                </p:grpSpPr>
                <p:sp>
                  <p:nvSpPr>
                    <p:cNvPr id="93" name="楕円 92">
                      <a:extLst>
                        <a:ext uri="{FF2B5EF4-FFF2-40B4-BE49-F238E27FC236}">
                          <a16:creationId xmlns:a16="http://schemas.microsoft.com/office/drawing/2014/main" id="{249092D3-7612-28BC-E4CB-FA54A4AAD8FF}"/>
                        </a:ext>
                      </a:extLst>
                    </p:cNvPr>
                    <p:cNvSpPr/>
                    <p:nvPr/>
                  </p:nvSpPr>
                  <p:spPr>
                    <a:xfrm>
                      <a:off x="382277" y="3393672"/>
                      <a:ext cx="678306" cy="678306"/>
                    </a:xfrm>
                    <a:prstGeom prst="ellipse">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94" name="直線コネクタ 93">
                      <a:extLst>
                        <a:ext uri="{FF2B5EF4-FFF2-40B4-BE49-F238E27FC236}">
                          <a16:creationId xmlns:a16="http://schemas.microsoft.com/office/drawing/2014/main" id="{851996ED-991E-5373-C3A6-DFC5668F3D09}"/>
                        </a:ext>
                      </a:extLst>
                    </p:cNvPr>
                    <p:cNvCxnSpPr>
                      <a:cxnSpLocks/>
                      <a:endCxn id="93" idx="5"/>
                    </p:cNvCxnSpPr>
                    <p:nvPr/>
                  </p:nvCxnSpPr>
                  <p:spPr>
                    <a:xfrm>
                      <a:off x="459015" y="3537140"/>
                      <a:ext cx="502232" cy="435502"/>
                    </a:xfrm>
                    <a:prstGeom prst="line">
                      <a:avLst/>
                    </a:prstGeom>
                  </p:spPr>
                  <p:style>
                    <a:lnRef idx="1">
                      <a:schemeClr val="accent1"/>
                    </a:lnRef>
                    <a:fillRef idx="0">
                      <a:schemeClr val="accent1"/>
                    </a:fillRef>
                    <a:effectRef idx="0">
                      <a:schemeClr val="accent1"/>
                    </a:effectRef>
                    <a:fontRef idx="minor">
                      <a:schemeClr val="tx1"/>
                    </a:fontRef>
                  </p:style>
                </p:cxnSp>
                <p:cxnSp>
                  <p:nvCxnSpPr>
                    <p:cNvPr id="95" name="直線コネクタ 94">
                      <a:extLst>
                        <a:ext uri="{FF2B5EF4-FFF2-40B4-BE49-F238E27FC236}">
                          <a16:creationId xmlns:a16="http://schemas.microsoft.com/office/drawing/2014/main" id="{A4FB8ADC-E8B6-4D70-D054-7C88C2D7C87E}"/>
                        </a:ext>
                      </a:extLst>
                    </p:cNvPr>
                    <p:cNvCxnSpPr>
                      <a:cxnSpLocks/>
                      <a:stCxn id="93" idx="0"/>
                      <a:endCxn id="93" idx="4"/>
                    </p:cNvCxnSpPr>
                    <p:nvPr/>
                  </p:nvCxnSpPr>
                  <p:spPr>
                    <a:xfrm>
                      <a:off x="721430" y="3393672"/>
                      <a:ext cx="0" cy="678306"/>
                    </a:xfrm>
                    <a:prstGeom prst="line">
                      <a:avLst/>
                    </a:prstGeom>
                  </p:spPr>
                  <p:style>
                    <a:lnRef idx="1">
                      <a:schemeClr val="accent1"/>
                    </a:lnRef>
                    <a:fillRef idx="0">
                      <a:schemeClr val="accent1"/>
                    </a:fillRef>
                    <a:effectRef idx="0">
                      <a:schemeClr val="accent1"/>
                    </a:effectRef>
                    <a:fontRef idx="minor">
                      <a:schemeClr val="tx1"/>
                    </a:fontRef>
                  </p:style>
                </p:cxnSp>
                <p:cxnSp>
                  <p:nvCxnSpPr>
                    <p:cNvPr id="96" name="直線コネクタ 95">
                      <a:extLst>
                        <a:ext uri="{FF2B5EF4-FFF2-40B4-BE49-F238E27FC236}">
                          <a16:creationId xmlns:a16="http://schemas.microsoft.com/office/drawing/2014/main" id="{79676451-171D-026A-A9FA-54F0BF7A5E6A}"/>
                        </a:ext>
                      </a:extLst>
                    </p:cNvPr>
                    <p:cNvCxnSpPr>
                      <a:cxnSpLocks/>
                      <a:stCxn id="93" idx="2"/>
                      <a:endCxn id="93" idx="6"/>
                    </p:cNvCxnSpPr>
                    <p:nvPr/>
                  </p:nvCxnSpPr>
                  <p:spPr>
                    <a:xfrm>
                      <a:off x="382277" y="3732825"/>
                      <a:ext cx="678306"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7" name="直線コネクタ 96">
                      <a:extLst>
                        <a:ext uri="{FF2B5EF4-FFF2-40B4-BE49-F238E27FC236}">
                          <a16:creationId xmlns:a16="http://schemas.microsoft.com/office/drawing/2014/main" id="{9109B318-FC9C-7F7D-9670-73C83B475C06}"/>
                        </a:ext>
                      </a:extLst>
                    </p:cNvPr>
                    <p:cNvCxnSpPr>
                      <a:cxnSpLocks/>
                      <a:stCxn id="93" idx="3"/>
                      <a:endCxn id="93" idx="7"/>
                    </p:cNvCxnSpPr>
                    <p:nvPr/>
                  </p:nvCxnSpPr>
                  <p:spPr>
                    <a:xfrm flipV="1">
                      <a:off x="481613" y="3493008"/>
                      <a:ext cx="479634" cy="479634"/>
                    </a:xfrm>
                    <a:prstGeom prst="line">
                      <a:avLst/>
                    </a:prstGeom>
                  </p:spPr>
                  <p:style>
                    <a:lnRef idx="1">
                      <a:schemeClr val="accent1"/>
                    </a:lnRef>
                    <a:fillRef idx="0">
                      <a:schemeClr val="accent1"/>
                    </a:fillRef>
                    <a:effectRef idx="0">
                      <a:schemeClr val="accent1"/>
                    </a:effectRef>
                    <a:fontRef idx="minor">
                      <a:schemeClr val="tx1"/>
                    </a:fontRef>
                  </p:style>
                </p:cxnSp>
              </p:grpSp>
            </p:grpSp>
          </p:grpSp>
          <p:cxnSp>
            <p:nvCxnSpPr>
              <p:cNvPr id="101" name="直線コネクタ 100">
                <a:extLst>
                  <a:ext uri="{FF2B5EF4-FFF2-40B4-BE49-F238E27FC236}">
                    <a16:creationId xmlns:a16="http://schemas.microsoft.com/office/drawing/2014/main" id="{1BD7ED40-C478-371C-37B7-FDDD58ECA7FC}"/>
                  </a:ext>
                </a:extLst>
              </p:cNvPr>
              <p:cNvCxnSpPr>
                <a:cxnSpLocks/>
              </p:cNvCxnSpPr>
              <p:nvPr/>
            </p:nvCxnSpPr>
            <p:spPr>
              <a:xfrm flipH="1">
                <a:off x="1356793" y="3364577"/>
                <a:ext cx="472007" cy="0"/>
              </a:xfrm>
              <a:prstGeom prst="line">
                <a:avLst/>
              </a:prstGeom>
              <a:ln>
                <a:solidFill>
                  <a:schemeClr val="tx1">
                    <a:lumMod val="65000"/>
                    <a:lumOff val="35000"/>
                  </a:schemeClr>
                </a:solidFill>
                <a:prstDash val="sysDot"/>
                <a:headEnd type="triangle"/>
              </a:ln>
            </p:spPr>
            <p:style>
              <a:lnRef idx="1">
                <a:schemeClr val="accent1"/>
              </a:lnRef>
              <a:fillRef idx="0">
                <a:schemeClr val="accent1"/>
              </a:fillRef>
              <a:effectRef idx="0">
                <a:schemeClr val="accent1"/>
              </a:effectRef>
              <a:fontRef idx="minor">
                <a:schemeClr val="tx1"/>
              </a:fontRef>
            </p:style>
          </p:cxnSp>
          <p:sp>
            <p:nvSpPr>
              <p:cNvPr id="110" name="正方形/長方形 109">
                <a:extLst>
                  <a:ext uri="{FF2B5EF4-FFF2-40B4-BE49-F238E27FC236}">
                    <a16:creationId xmlns:a16="http://schemas.microsoft.com/office/drawing/2014/main" id="{7EEFD910-42C2-DC74-2FE0-D4D4B91E080A}"/>
                  </a:ext>
                </a:extLst>
              </p:cNvPr>
              <p:cNvSpPr/>
              <p:nvPr/>
            </p:nvSpPr>
            <p:spPr>
              <a:xfrm>
                <a:off x="1892849" y="3196627"/>
                <a:ext cx="287085" cy="460604"/>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1" name="楕円 110">
                <a:extLst>
                  <a:ext uri="{FF2B5EF4-FFF2-40B4-BE49-F238E27FC236}">
                    <a16:creationId xmlns:a16="http://schemas.microsoft.com/office/drawing/2014/main" id="{6D7EE08C-9805-4E0B-296F-A0EA6C1E4972}"/>
                  </a:ext>
                </a:extLst>
              </p:cNvPr>
              <p:cNvSpPr/>
              <p:nvPr/>
            </p:nvSpPr>
            <p:spPr>
              <a:xfrm>
                <a:off x="1967620" y="3305060"/>
                <a:ext cx="45719" cy="4571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2" name="楕円 111">
                <a:extLst>
                  <a:ext uri="{FF2B5EF4-FFF2-40B4-BE49-F238E27FC236}">
                    <a16:creationId xmlns:a16="http://schemas.microsoft.com/office/drawing/2014/main" id="{26DD0799-19A6-9847-CEF7-92B89D59C89E}"/>
                  </a:ext>
                </a:extLst>
              </p:cNvPr>
              <p:cNvSpPr/>
              <p:nvPr/>
            </p:nvSpPr>
            <p:spPr>
              <a:xfrm>
                <a:off x="1966094" y="3518917"/>
                <a:ext cx="45719" cy="45719"/>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14" name="直線コネクタ 113">
                <a:extLst>
                  <a:ext uri="{FF2B5EF4-FFF2-40B4-BE49-F238E27FC236}">
                    <a16:creationId xmlns:a16="http://schemas.microsoft.com/office/drawing/2014/main" id="{A4823B3A-D00F-5F88-6E63-084772C2F944}"/>
                  </a:ext>
                </a:extLst>
              </p:cNvPr>
              <p:cNvCxnSpPr>
                <a:cxnSpLocks/>
              </p:cNvCxnSpPr>
              <p:nvPr/>
            </p:nvCxnSpPr>
            <p:spPr>
              <a:xfrm>
                <a:off x="747646" y="3439673"/>
                <a:ext cx="0" cy="435116"/>
              </a:xfrm>
              <a:prstGeom prst="line">
                <a:avLst/>
              </a:prstGeom>
              <a:ln>
                <a:solidFill>
                  <a:schemeClr val="tx1">
                    <a:lumMod val="65000"/>
                    <a:lumOff val="35000"/>
                  </a:schemeClr>
                </a:solidFill>
                <a:prstDash val="sysDot"/>
                <a:headEnd type="triangle"/>
              </a:ln>
            </p:spPr>
            <p:style>
              <a:lnRef idx="1">
                <a:schemeClr val="accent1"/>
              </a:lnRef>
              <a:fillRef idx="0">
                <a:schemeClr val="accent1"/>
              </a:fillRef>
              <a:effectRef idx="0">
                <a:schemeClr val="accent1"/>
              </a:effectRef>
              <a:fontRef idx="minor">
                <a:schemeClr val="tx1"/>
              </a:fontRef>
            </p:style>
          </p:cxnSp>
          <p:sp>
            <p:nvSpPr>
              <p:cNvPr id="117" name="テキスト ボックス 116">
                <a:extLst>
                  <a:ext uri="{FF2B5EF4-FFF2-40B4-BE49-F238E27FC236}">
                    <a16:creationId xmlns:a16="http://schemas.microsoft.com/office/drawing/2014/main" id="{B6016E05-5E7E-3C2E-77F7-397761D0CA95}"/>
                  </a:ext>
                </a:extLst>
              </p:cNvPr>
              <p:cNvSpPr txBox="1"/>
              <p:nvPr/>
            </p:nvSpPr>
            <p:spPr>
              <a:xfrm>
                <a:off x="569892" y="2852242"/>
                <a:ext cx="689612" cy="461665"/>
              </a:xfrm>
              <a:prstGeom prst="rect">
                <a:avLst/>
              </a:prstGeom>
              <a:noFill/>
            </p:spPr>
            <p:txBody>
              <a:bodyPr wrap="none" rtlCol="0">
                <a:spAutoFit/>
              </a:bodyPr>
              <a:lstStyle/>
              <a:p>
                <a:r>
                  <a:rPr kumimoji="1" lang="ja-JP" altLang="en-US" sz="1200" dirty="0">
                    <a:latin typeface="Meiryo UI" panose="020B0604030504040204" pitchFamily="50" charset="-128"/>
                    <a:ea typeface="Meiryo UI" panose="020B0604030504040204" pitchFamily="50" charset="-128"/>
                  </a:rPr>
                  <a:t>クラウド</a:t>
                </a:r>
                <a:endParaRPr kumimoji="1" lang="en-US" altLang="ja-JP" sz="1200" dirty="0">
                  <a:latin typeface="Meiryo UI" panose="020B0604030504040204" pitchFamily="50" charset="-128"/>
                  <a:ea typeface="Meiryo UI" panose="020B0604030504040204" pitchFamily="50" charset="-128"/>
                </a:endParaRPr>
              </a:p>
              <a:p>
                <a:r>
                  <a:rPr kumimoji="1" lang="ja-JP" altLang="en-US" sz="1200" dirty="0">
                    <a:latin typeface="Meiryo UI" panose="020B0604030504040204" pitchFamily="50" charset="-128"/>
                    <a:ea typeface="Meiryo UI" panose="020B0604030504040204" pitchFamily="50" charset="-128"/>
                  </a:rPr>
                  <a:t>サーバー</a:t>
                </a:r>
              </a:p>
            </p:txBody>
          </p:sp>
          <p:cxnSp>
            <p:nvCxnSpPr>
              <p:cNvPr id="119" name="直線コネクタ 118">
                <a:extLst>
                  <a:ext uri="{FF2B5EF4-FFF2-40B4-BE49-F238E27FC236}">
                    <a16:creationId xmlns:a16="http://schemas.microsoft.com/office/drawing/2014/main" id="{EA14F6A3-A8FD-C682-D4A8-E53444FA611C}"/>
                  </a:ext>
                </a:extLst>
              </p:cNvPr>
              <p:cNvCxnSpPr>
                <a:cxnSpLocks/>
              </p:cNvCxnSpPr>
              <p:nvPr/>
            </p:nvCxnSpPr>
            <p:spPr>
              <a:xfrm>
                <a:off x="1344110" y="2998396"/>
                <a:ext cx="2734019" cy="17587"/>
              </a:xfrm>
              <a:prstGeom prst="line">
                <a:avLst/>
              </a:prstGeom>
              <a:ln>
                <a:solidFill>
                  <a:schemeClr val="tx1">
                    <a:lumMod val="65000"/>
                    <a:lumOff val="35000"/>
                  </a:schemeClr>
                </a:solidFill>
                <a:prstDash val="sysDot"/>
                <a:headEnd type="triangle"/>
              </a:ln>
            </p:spPr>
            <p:style>
              <a:lnRef idx="1">
                <a:schemeClr val="accent1"/>
              </a:lnRef>
              <a:fillRef idx="0">
                <a:schemeClr val="accent1"/>
              </a:fillRef>
              <a:effectRef idx="0">
                <a:schemeClr val="accent1"/>
              </a:effectRef>
              <a:fontRef idx="minor">
                <a:schemeClr val="tx1"/>
              </a:fontRef>
            </p:style>
          </p:cxnSp>
          <p:sp>
            <p:nvSpPr>
              <p:cNvPr id="128" name="正方形/長方形 127">
                <a:extLst>
                  <a:ext uri="{FF2B5EF4-FFF2-40B4-BE49-F238E27FC236}">
                    <a16:creationId xmlns:a16="http://schemas.microsoft.com/office/drawing/2014/main" id="{75F377CC-A5C5-11F9-037A-B29510AD32C1}"/>
                  </a:ext>
                </a:extLst>
              </p:cNvPr>
              <p:cNvSpPr/>
              <p:nvPr/>
            </p:nvSpPr>
            <p:spPr>
              <a:xfrm>
                <a:off x="549406" y="2852242"/>
                <a:ext cx="707026" cy="512335"/>
              </a:xfrm>
              <a:prstGeom prst="rect">
                <a:avLst/>
              </a:prstGeom>
              <a:no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38" name="テキスト ボックス 37">
              <a:extLst>
                <a:ext uri="{FF2B5EF4-FFF2-40B4-BE49-F238E27FC236}">
                  <a16:creationId xmlns:a16="http://schemas.microsoft.com/office/drawing/2014/main" id="{40FE080A-E3DB-4C16-5189-D8BA291C2E37}"/>
                </a:ext>
              </a:extLst>
            </p:cNvPr>
            <p:cNvSpPr txBox="1"/>
            <p:nvPr/>
          </p:nvSpPr>
          <p:spPr>
            <a:xfrm>
              <a:off x="1740398" y="4376700"/>
              <a:ext cx="815923" cy="261610"/>
            </a:xfrm>
            <a:prstGeom prst="rect">
              <a:avLst/>
            </a:prstGeom>
            <a:noFill/>
          </p:spPr>
          <p:txBody>
            <a:bodyPr wrap="square" rtlCol="0">
              <a:spAutoFit/>
            </a:bodyPr>
            <a:lstStyle/>
            <a:p>
              <a:r>
                <a:rPr kumimoji="1" lang="ja-JP" altLang="en-US" sz="1100" dirty="0">
                  <a:latin typeface="Meiryo UI" panose="020B0604030504040204" pitchFamily="50" charset="-128"/>
                  <a:ea typeface="Meiryo UI" panose="020B0604030504040204" pitchFamily="50" charset="-128"/>
                </a:rPr>
                <a:t>室外機</a:t>
              </a:r>
            </a:p>
          </p:txBody>
        </p:sp>
      </p:grpSp>
      <p:cxnSp>
        <p:nvCxnSpPr>
          <p:cNvPr id="44" name="直線コネクタ 43">
            <a:extLst>
              <a:ext uri="{FF2B5EF4-FFF2-40B4-BE49-F238E27FC236}">
                <a16:creationId xmlns:a16="http://schemas.microsoft.com/office/drawing/2014/main" id="{E84E6AA3-3E02-9115-CBF9-FC0A6FB8C63D}"/>
              </a:ext>
            </a:extLst>
          </p:cNvPr>
          <p:cNvCxnSpPr>
            <a:cxnSpLocks/>
          </p:cNvCxnSpPr>
          <p:nvPr/>
        </p:nvCxnSpPr>
        <p:spPr>
          <a:xfrm>
            <a:off x="83366" y="359393"/>
            <a:ext cx="895739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10211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D7D6D689-51C9-7421-B5BB-FC9D81A5D55B}"/>
              </a:ext>
            </a:extLst>
          </p:cNvPr>
          <p:cNvSpPr txBox="1"/>
          <p:nvPr/>
        </p:nvSpPr>
        <p:spPr>
          <a:xfrm>
            <a:off x="0" y="0"/>
            <a:ext cx="9144000" cy="369332"/>
          </a:xfrm>
          <a:prstGeom prst="rect">
            <a:avLst/>
          </a:prstGeom>
          <a:noFill/>
          <a:ln>
            <a:noFill/>
          </a:ln>
        </p:spPr>
        <p:txBody>
          <a:bodyPr wrap="square" rtlCol="0">
            <a:spAutoFit/>
          </a:bodyPr>
          <a:lstStyle/>
          <a:p>
            <a:r>
              <a:rPr kumimoji="1" lang="ja-JP" altLang="en-US" dirty="0">
                <a:latin typeface="Meiryo UI" panose="020B0604030504040204" pitchFamily="50" charset="-128"/>
                <a:ea typeface="Meiryo UI" panose="020B0604030504040204" pitchFamily="50" charset="-128"/>
              </a:rPr>
              <a:t>４　デジタル技術（</a:t>
            </a:r>
            <a:r>
              <a:rPr kumimoji="1" lang="en-US" altLang="ja-JP" dirty="0">
                <a:latin typeface="Meiryo UI" panose="020B0604030504040204" pitchFamily="50" charset="-128"/>
                <a:ea typeface="Meiryo UI" panose="020B0604030504040204" pitchFamily="50" charset="-128"/>
              </a:rPr>
              <a:t>AI</a:t>
            </a:r>
            <a:r>
              <a:rPr kumimoji="1" lang="ja-JP" altLang="en-US" dirty="0">
                <a:latin typeface="Meiryo UI" panose="020B0604030504040204" pitchFamily="50" charset="-128"/>
                <a:ea typeface="Meiryo UI" panose="020B0604030504040204" pitchFamily="50" charset="-128"/>
              </a:rPr>
              <a:t>）を活用したエネルギーマネジメント推進事業</a:t>
            </a:r>
          </a:p>
        </p:txBody>
      </p:sp>
      <p:sp>
        <p:nvSpPr>
          <p:cNvPr id="3" name="テキスト ボックス 2">
            <a:extLst>
              <a:ext uri="{FF2B5EF4-FFF2-40B4-BE49-F238E27FC236}">
                <a16:creationId xmlns:a16="http://schemas.microsoft.com/office/drawing/2014/main" id="{2E1FBC15-3C11-CF25-7E55-0458DE859E65}"/>
              </a:ext>
            </a:extLst>
          </p:cNvPr>
          <p:cNvSpPr txBox="1"/>
          <p:nvPr/>
        </p:nvSpPr>
        <p:spPr>
          <a:xfrm>
            <a:off x="267834" y="1843259"/>
            <a:ext cx="1056776" cy="307777"/>
          </a:xfrm>
          <a:prstGeom prst="rect">
            <a:avLst/>
          </a:prstGeom>
          <a:solidFill>
            <a:schemeClr val="bg1">
              <a:lumMod val="85000"/>
            </a:schemeClr>
          </a:solidFill>
        </p:spPr>
        <p:txBody>
          <a:bodyPr wrap="square" rtlCol="0">
            <a:spAutoFit/>
          </a:bodyPr>
          <a:lstStyle/>
          <a:p>
            <a:pPr>
              <a:spcAft>
                <a:spcPts val="300"/>
              </a:spcAft>
            </a:pPr>
            <a:r>
              <a:rPr kumimoji="1" lang="ja-JP" altLang="en-US" sz="1400" dirty="0">
                <a:latin typeface="Meiryo UI" panose="020B0604030504040204" pitchFamily="50" charset="-128"/>
                <a:ea typeface="Meiryo UI" panose="020B0604030504040204" pitchFamily="50" charset="-128"/>
              </a:rPr>
              <a:t>業務内容</a:t>
            </a:r>
          </a:p>
        </p:txBody>
      </p:sp>
      <p:sp>
        <p:nvSpPr>
          <p:cNvPr id="9" name="正方形/長方形 8"/>
          <p:cNvSpPr/>
          <p:nvPr/>
        </p:nvSpPr>
        <p:spPr>
          <a:xfrm>
            <a:off x="277773" y="4526194"/>
            <a:ext cx="7880306" cy="738664"/>
          </a:xfrm>
          <a:prstGeom prst="rect">
            <a:avLst/>
          </a:prstGeom>
        </p:spPr>
        <p:txBody>
          <a:bodyPr wrap="square">
            <a:spAutoFit/>
          </a:bodyPr>
          <a:lstStyle/>
          <a:p>
            <a:pPr algn="just"/>
            <a:r>
              <a:rPr lang="ja-JP" altLang="ja-JP" sz="1400" kern="100" dirty="0">
                <a:latin typeface="Meiryo UI" panose="020B0604030504040204" pitchFamily="50" charset="-128"/>
                <a:ea typeface="Meiryo UI" panose="020B0604030504040204" pitchFamily="50" charset="-128"/>
                <a:cs typeface="Times New Roman" panose="02020603050405020304" pitchFamily="18" charset="0"/>
              </a:rPr>
              <a:t>総額　</a:t>
            </a: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　</a:t>
            </a:r>
            <a:r>
              <a:rPr lang="en-US" altLang="ja-JP" sz="1400" kern="100" dirty="0">
                <a:latin typeface="Meiryo UI" panose="020B0604030504040204" pitchFamily="50" charset="-128"/>
                <a:ea typeface="Meiryo UI" panose="020B0604030504040204" pitchFamily="50" charset="-128"/>
                <a:cs typeface="Times New Roman" panose="02020603050405020304" pitchFamily="18" charset="0"/>
              </a:rPr>
              <a:t>410</a:t>
            </a: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万円</a:t>
            </a:r>
            <a:endParaRPr lang="en-US" altLang="ja-JP" sz="14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（内訳）</a:t>
            </a:r>
            <a:endParaRPr lang="en-US" altLang="ja-JP" sz="1400" kern="100" dirty="0">
              <a:latin typeface="Meiryo UI" panose="020B0604030504040204" pitchFamily="50" charset="-128"/>
              <a:ea typeface="Meiryo UI" panose="020B0604030504040204" pitchFamily="50" charset="-128"/>
              <a:cs typeface="Times New Roman" panose="02020603050405020304" pitchFamily="18" charset="0"/>
            </a:endParaRPr>
          </a:p>
          <a:p>
            <a:pPr algn="just"/>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　業務委託費　</a:t>
            </a:r>
            <a:r>
              <a:rPr lang="en-US" altLang="ja-JP" sz="1400" kern="100" dirty="0">
                <a:latin typeface="Meiryo UI" panose="020B0604030504040204" pitchFamily="50" charset="-128"/>
                <a:ea typeface="Meiryo UI" panose="020B0604030504040204" pitchFamily="50" charset="-128"/>
                <a:cs typeface="Times New Roman" panose="02020603050405020304" pitchFamily="18" charset="0"/>
              </a:rPr>
              <a:t>400</a:t>
            </a: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万円、委員報償費　</a:t>
            </a:r>
            <a:r>
              <a:rPr lang="en-US" altLang="ja-JP" sz="1400" kern="100" dirty="0">
                <a:latin typeface="Meiryo UI" panose="020B0604030504040204" pitchFamily="50" charset="-128"/>
                <a:ea typeface="Meiryo UI" panose="020B0604030504040204" pitchFamily="50" charset="-128"/>
                <a:cs typeface="Times New Roman" panose="02020603050405020304" pitchFamily="18" charset="0"/>
              </a:rPr>
              <a:t>10</a:t>
            </a:r>
            <a:r>
              <a:rPr lang="ja-JP" altLang="en-US" sz="1400" kern="100" dirty="0">
                <a:latin typeface="Meiryo UI" panose="020B0604030504040204" pitchFamily="50" charset="-128"/>
                <a:ea typeface="Meiryo UI" panose="020B0604030504040204" pitchFamily="50" charset="-128"/>
                <a:cs typeface="Times New Roman" panose="02020603050405020304" pitchFamily="18" charset="0"/>
              </a:rPr>
              <a:t>万円</a:t>
            </a:r>
            <a:endParaRPr lang="en-US" altLang="ja-JP" sz="1400" kern="100" dirty="0">
              <a:latin typeface="Meiryo UI" panose="020B0604030504040204" pitchFamily="50" charset="-128"/>
              <a:ea typeface="Meiryo UI" panose="020B0604030504040204" pitchFamily="50" charset="-128"/>
              <a:cs typeface="Times New Roman" panose="02020603050405020304" pitchFamily="18" charset="0"/>
            </a:endParaRPr>
          </a:p>
        </p:txBody>
      </p:sp>
      <p:sp>
        <p:nvSpPr>
          <p:cNvPr id="8" name="テキスト ボックス 7">
            <a:extLst>
              <a:ext uri="{FF2B5EF4-FFF2-40B4-BE49-F238E27FC236}">
                <a16:creationId xmlns:a16="http://schemas.microsoft.com/office/drawing/2014/main" id="{BA0F523D-DC6B-B7D1-D7F0-497977C4BAA5}"/>
              </a:ext>
            </a:extLst>
          </p:cNvPr>
          <p:cNvSpPr txBox="1"/>
          <p:nvPr/>
        </p:nvSpPr>
        <p:spPr>
          <a:xfrm>
            <a:off x="267834" y="449600"/>
            <a:ext cx="1703206" cy="307777"/>
          </a:xfrm>
          <a:prstGeom prst="rect">
            <a:avLst/>
          </a:prstGeom>
          <a:solidFill>
            <a:schemeClr val="bg1">
              <a:lumMod val="85000"/>
            </a:schemeClr>
          </a:solidFill>
        </p:spPr>
        <p:txBody>
          <a:bodyPr wrap="square" rtlCol="0">
            <a:spAutoFit/>
          </a:bodyPr>
          <a:lstStyle/>
          <a:p>
            <a:pPr algn="ctr">
              <a:spcAft>
                <a:spcPts val="300"/>
              </a:spcAft>
            </a:pPr>
            <a:r>
              <a:rPr kumimoji="1" lang="en-US" altLang="ja-JP" sz="1400" dirty="0">
                <a:latin typeface="Meiryo UI" panose="020B0604030504040204" pitchFamily="50" charset="-128"/>
                <a:ea typeface="Meiryo UI" panose="020B0604030504040204" pitchFamily="50" charset="-128"/>
              </a:rPr>
              <a:t>R7</a:t>
            </a:r>
            <a:r>
              <a:rPr kumimoji="1" lang="ja-JP" altLang="en-US" sz="1400" dirty="0">
                <a:latin typeface="Meiryo UI" panose="020B0604030504040204" pitchFamily="50" charset="-128"/>
                <a:ea typeface="Meiryo UI" panose="020B0604030504040204" pitchFamily="50" charset="-128"/>
              </a:rPr>
              <a:t>事業スケジュール</a:t>
            </a:r>
          </a:p>
        </p:txBody>
      </p:sp>
      <p:sp>
        <p:nvSpPr>
          <p:cNvPr id="4" name="テキスト ボックス 3">
            <a:extLst>
              <a:ext uri="{FF2B5EF4-FFF2-40B4-BE49-F238E27FC236}">
                <a16:creationId xmlns:a16="http://schemas.microsoft.com/office/drawing/2014/main" id="{CF73A5AE-A49A-C1F0-EBC6-F3C3A44DA6E8}"/>
              </a:ext>
            </a:extLst>
          </p:cNvPr>
          <p:cNvSpPr txBox="1"/>
          <p:nvPr/>
        </p:nvSpPr>
        <p:spPr>
          <a:xfrm>
            <a:off x="285218" y="5460474"/>
            <a:ext cx="1091683" cy="307777"/>
          </a:xfrm>
          <a:prstGeom prst="rect">
            <a:avLst/>
          </a:prstGeom>
          <a:solidFill>
            <a:schemeClr val="bg1">
              <a:lumMod val="85000"/>
            </a:schemeClr>
          </a:solidFill>
        </p:spPr>
        <p:txBody>
          <a:bodyPr wrap="square" rtlCol="0">
            <a:spAutoFit/>
          </a:bodyPr>
          <a:lstStyle/>
          <a:p>
            <a:pPr algn="ctr">
              <a:spcAft>
                <a:spcPts val="300"/>
              </a:spcAft>
            </a:pPr>
            <a:r>
              <a:rPr kumimoji="1" lang="ja-JP" altLang="en-US" sz="1400" dirty="0">
                <a:latin typeface="Meiryo UI" panose="020B0604030504040204" pitchFamily="50" charset="-128"/>
                <a:ea typeface="Meiryo UI" panose="020B0604030504040204" pitchFamily="50" charset="-128"/>
              </a:rPr>
              <a:t>今後の展開</a:t>
            </a:r>
          </a:p>
        </p:txBody>
      </p:sp>
      <p:sp>
        <p:nvSpPr>
          <p:cNvPr id="5" name="テキスト ボックス 4">
            <a:extLst>
              <a:ext uri="{FF2B5EF4-FFF2-40B4-BE49-F238E27FC236}">
                <a16:creationId xmlns:a16="http://schemas.microsoft.com/office/drawing/2014/main" id="{5BC8AC42-34B0-10D7-23DF-808AA1086AFB}"/>
              </a:ext>
            </a:extLst>
          </p:cNvPr>
          <p:cNvSpPr txBox="1"/>
          <p:nvPr/>
        </p:nvSpPr>
        <p:spPr>
          <a:xfrm>
            <a:off x="460128" y="5821086"/>
            <a:ext cx="7809229" cy="523220"/>
          </a:xfrm>
          <a:prstGeom prst="rect">
            <a:avLst/>
          </a:prstGeom>
          <a:noFill/>
        </p:spPr>
        <p:txBody>
          <a:bodyPr wrap="square" rtlCol="0">
            <a:spAutoFit/>
          </a:bodyPr>
          <a:lstStyle/>
          <a:p>
            <a:pPr>
              <a:spcAft>
                <a:spcPts val="300"/>
              </a:spcAft>
            </a:pPr>
            <a:r>
              <a:rPr lang="ja-JP" altLang="en-US" sz="1400" dirty="0">
                <a:latin typeface="Meiryo UI" panose="020B0604030504040204" pitchFamily="50" charset="-128"/>
                <a:ea typeface="Meiryo UI" panose="020B0604030504040204" pitchFamily="50" charset="-128"/>
              </a:rPr>
              <a:t>費用回収年数や省エネ効果、快適性の変化など、各施設管理者が導入を検討する際に活用可能な成果物を取りまとめ公表及び情報提供することにより、市有施設や市内事業者での導入拡大を図る。</a:t>
            </a:r>
            <a:endParaRPr kumimoji="1" lang="en-US" altLang="ja-JP" sz="1400" dirty="0">
              <a:latin typeface="Meiryo UI" panose="020B0604030504040204" pitchFamily="50" charset="-128"/>
              <a:ea typeface="Meiryo UI" panose="020B0604030504040204" pitchFamily="50" charset="-128"/>
            </a:endParaRPr>
          </a:p>
        </p:txBody>
      </p:sp>
      <p:sp>
        <p:nvSpPr>
          <p:cNvPr id="17" name="テキスト ボックス 16">
            <a:extLst>
              <a:ext uri="{FF2B5EF4-FFF2-40B4-BE49-F238E27FC236}">
                <a16:creationId xmlns:a16="http://schemas.microsoft.com/office/drawing/2014/main" id="{F2C922D0-B148-1BF9-D21D-CFE07B3E3137}"/>
              </a:ext>
            </a:extLst>
          </p:cNvPr>
          <p:cNvSpPr txBox="1"/>
          <p:nvPr/>
        </p:nvSpPr>
        <p:spPr>
          <a:xfrm>
            <a:off x="558800" y="800702"/>
            <a:ext cx="317150" cy="471978"/>
          </a:xfrm>
          <a:prstGeom prst="rect">
            <a:avLst/>
          </a:prstGeom>
          <a:noFill/>
        </p:spPr>
        <p:txBody>
          <a:bodyPr wrap="square" rtlCol="0">
            <a:spAutoFit/>
          </a:bodyPr>
          <a:lstStyle/>
          <a:p>
            <a:pPr marL="171450" indent="-171450">
              <a:buFont typeface="Arial" panose="020B0604020202020204" pitchFamily="34" charset="0"/>
              <a:buChar char="•"/>
            </a:pPr>
            <a:endParaRPr kumimoji="1" lang="ja-JP" altLang="en-US" sz="1200" dirty="0">
              <a:latin typeface="Meiryo UI" panose="020B0604030504040204" pitchFamily="50" charset="-128"/>
              <a:ea typeface="Meiryo UI" panose="020B0604030504040204" pitchFamily="50" charset="-128"/>
            </a:endParaRPr>
          </a:p>
        </p:txBody>
      </p:sp>
      <p:sp>
        <p:nvSpPr>
          <p:cNvPr id="7" name="テキスト ボックス 6">
            <a:extLst>
              <a:ext uri="{FF2B5EF4-FFF2-40B4-BE49-F238E27FC236}">
                <a16:creationId xmlns:a16="http://schemas.microsoft.com/office/drawing/2014/main" id="{8DE40112-BE8B-D4DC-5713-797EAAD4E5DA}"/>
              </a:ext>
            </a:extLst>
          </p:cNvPr>
          <p:cNvSpPr txBox="1"/>
          <p:nvPr/>
        </p:nvSpPr>
        <p:spPr>
          <a:xfrm>
            <a:off x="368749" y="795471"/>
            <a:ext cx="6360042" cy="954107"/>
          </a:xfrm>
          <a:prstGeom prst="rect">
            <a:avLst/>
          </a:prstGeom>
          <a:noFill/>
        </p:spPr>
        <p:txBody>
          <a:bodyPr wrap="square" rtlCol="0">
            <a:spAutoFit/>
          </a:bodyPr>
          <a:lstStyle/>
          <a:p>
            <a:pPr marL="171450" indent="-1714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公募期間　</a:t>
            </a:r>
            <a:r>
              <a:rPr lang="en-US" altLang="ja-JP" sz="1400" dirty="0">
                <a:latin typeface="Meiryo UI" panose="020B0604030504040204" pitchFamily="50" charset="-128"/>
                <a:ea typeface="Meiryo UI" panose="020B0604030504040204" pitchFamily="50" charset="-128"/>
              </a:rPr>
              <a:t>R7.</a:t>
            </a:r>
            <a:r>
              <a:rPr kumimoji="1" lang="en-US" altLang="ja-JP" sz="1400" dirty="0">
                <a:latin typeface="Meiryo UI" panose="020B0604030504040204" pitchFamily="50" charset="-128"/>
                <a:ea typeface="Meiryo UI" panose="020B0604030504040204" pitchFamily="50" charset="-128"/>
              </a:rPr>
              <a:t>2.19</a:t>
            </a:r>
            <a:r>
              <a:rPr kumimoji="1" lang="ja-JP" altLang="en-US" sz="1400" dirty="0">
                <a:latin typeface="Meiryo UI" panose="020B0604030504040204" pitchFamily="50" charset="-128"/>
                <a:ea typeface="Meiryo UI" panose="020B0604030504040204" pitchFamily="50" charset="-128"/>
              </a:rPr>
              <a:t>～</a:t>
            </a:r>
            <a:r>
              <a:rPr kumimoji="1" lang="en-US" altLang="ja-JP" sz="1400" dirty="0">
                <a:latin typeface="Meiryo UI" panose="020B0604030504040204" pitchFamily="50" charset="-128"/>
                <a:ea typeface="Meiryo UI" panose="020B0604030504040204" pitchFamily="50" charset="-128"/>
              </a:rPr>
              <a:t>4.8</a:t>
            </a:r>
          </a:p>
          <a:p>
            <a:pPr marL="171450" indent="-171450">
              <a:buFont typeface="Arial" panose="020B0604020202020204" pitchFamily="34" charset="0"/>
              <a:buChar char="•"/>
            </a:pPr>
            <a:r>
              <a:rPr kumimoji="1" lang="ja-JP" altLang="en-US" sz="1400" dirty="0">
                <a:latin typeface="Meiryo UI" panose="020B0604030504040204" pitchFamily="50" charset="-128"/>
                <a:ea typeface="Meiryo UI" panose="020B0604030504040204" pitchFamily="50" charset="-128"/>
              </a:rPr>
              <a:t>選定会議　</a:t>
            </a:r>
            <a:r>
              <a:rPr kumimoji="1" lang="en-US" altLang="ja-JP" sz="1400" dirty="0">
                <a:latin typeface="Meiryo UI" panose="020B0604030504040204" pitchFamily="50" charset="-128"/>
                <a:ea typeface="Meiryo UI" panose="020B0604030504040204" pitchFamily="50" charset="-128"/>
              </a:rPr>
              <a:t>R7.5.14</a:t>
            </a:r>
            <a:r>
              <a:rPr kumimoji="1" lang="ja-JP" altLang="en-US" sz="1400" dirty="0">
                <a:latin typeface="Meiryo UI" panose="020B0604030504040204" pitchFamily="50" charset="-128"/>
                <a:ea typeface="Meiryo UI" panose="020B0604030504040204" pitchFamily="50" charset="-128"/>
              </a:rPr>
              <a:t>（プロポーザル方式）、最優秀提案者決定</a:t>
            </a:r>
            <a:endParaRPr kumimoji="1" lang="en-US" altLang="ja-JP" sz="1400" dirty="0">
              <a:latin typeface="Meiryo UI" panose="020B0604030504040204" pitchFamily="50" charset="-128"/>
              <a:ea typeface="Meiryo UI" panose="020B0604030504040204" pitchFamily="50" charset="-128"/>
            </a:endParaRPr>
          </a:p>
          <a:p>
            <a:pPr marL="171450" indent="-171450">
              <a:buFont typeface="Arial" panose="020B0604020202020204" pitchFamily="34" charset="0"/>
              <a:buChar char="•"/>
            </a:pPr>
            <a:r>
              <a:rPr lang="ja-JP" altLang="en-US" sz="1400" dirty="0">
                <a:latin typeface="Meiryo UI" panose="020B0604030504040204" pitchFamily="50" charset="-128"/>
                <a:ea typeface="Meiryo UI" panose="020B0604030504040204" pitchFamily="50" charset="-128"/>
              </a:rPr>
              <a:t>実証期間　</a:t>
            </a:r>
            <a:r>
              <a:rPr lang="en-US" altLang="ja-JP" sz="1400" dirty="0">
                <a:latin typeface="Meiryo UI" panose="020B0604030504040204" pitchFamily="50" charset="-128"/>
                <a:ea typeface="Meiryo UI" panose="020B0604030504040204" pitchFamily="50" charset="-128"/>
              </a:rPr>
              <a:t>R7.7</a:t>
            </a:r>
            <a:r>
              <a:rPr lang="ja-JP" altLang="en-US" sz="1400" dirty="0">
                <a:latin typeface="Meiryo UI" panose="020B0604030504040204" pitchFamily="50" charset="-128"/>
                <a:ea typeface="Meiryo UI" panose="020B0604030504040204" pitchFamily="50" charset="-128"/>
              </a:rPr>
              <a:t>月～</a:t>
            </a:r>
            <a:r>
              <a:rPr lang="en-US" altLang="ja-JP" sz="1400" dirty="0">
                <a:latin typeface="Meiryo UI" panose="020B0604030504040204" pitchFamily="50" charset="-128"/>
                <a:ea typeface="Meiryo UI" panose="020B0604030504040204" pitchFamily="50" charset="-128"/>
              </a:rPr>
              <a:t>R8.3</a:t>
            </a:r>
            <a:r>
              <a:rPr lang="ja-JP" altLang="en-US" sz="1400">
                <a:latin typeface="Meiryo UI" panose="020B0604030504040204" pitchFamily="50" charset="-128"/>
                <a:ea typeface="Meiryo UI" panose="020B0604030504040204" pitchFamily="50" charset="-128"/>
              </a:rPr>
              <a:t>月</a:t>
            </a:r>
            <a:endParaRPr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（効果・検証含む。）</a:t>
            </a:r>
          </a:p>
        </p:txBody>
      </p:sp>
      <p:sp>
        <p:nvSpPr>
          <p:cNvPr id="10" name="テキスト ボックス 9">
            <a:extLst>
              <a:ext uri="{FF2B5EF4-FFF2-40B4-BE49-F238E27FC236}">
                <a16:creationId xmlns:a16="http://schemas.microsoft.com/office/drawing/2014/main" id="{EBAAEBEF-98D5-40D6-E2F1-07716D0D99AC}"/>
              </a:ext>
            </a:extLst>
          </p:cNvPr>
          <p:cNvSpPr txBox="1"/>
          <p:nvPr/>
        </p:nvSpPr>
        <p:spPr>
          <a:xfrm>
            <a:off x="277773" y="4189990"/>
            <a:ext cx="1056776" cy="307777"/>
          </a:xfrm>
          <a:prstGeom prst="rect">
            <a:avLst/>
          </a:prstGeom>
          <a:solidFill>
            <a:schemeClr val="bg1">
              <a:lumMod val="85000"/>
            </a:schemeClr>
          </a:solidFill>
        </p:spPr>
        <p:txBody>
          <a:bodyPr wrap="square" rtlCol="0">
            <a:spAutoFit/>
          </a:bodyPr>
          <a:lstStyle/>
          <a:p>
            <a:pPr>
              <a:spcAft>
                <a:spcPts val="300"/>
              </a:spcAft>
            </a:pPr>
            <a:r>
              <a:rPr kumimoji="1" lang="ja-JP" altLang="en-US" sz="1400" dirty="0">
                <a:latin typeface="Meiryo UI" panose="020B0604030504040204" pitchFamily="50" charset="-128"/>
                <a:ea typeface="Meiryo UI" panose="020B0604030504040204" pitchFamily="50" charset="-128"/>
              </a:rPr>
              <a:t>予算額</a:t>
            </a:r>
          </a:p>
        </p:txBody>
      </p:sp>
      <p:sp>
        <p:nvSpPr>
          <p:cNvPr id="11" name="テキスト ボックス 10">
            <a:extLst>
              <a:ext uri="{FF2B5EF4-FFF2-40B4-BE49-F238E27FC236}">
                <a16:creationId xmlns:a16="http://schemas.microsoft.com/office/drawing/2014/main" id="{FE7B8959-95F2-21D5-EA56-5D8064EE783D}"/>
              </a:ext>
            </a:extLst>
          </p:cNvPr>
          <p:cNvSpPr txBox="1"/>
          <p:nvPr/>
        </p:nvSpPr>
        <p:spPr>
          <a:xfrm>
            <a:off x="267834" y="2187268"/>
            <a:ext cx="8613776" cy="1815882"/>
          </a:xfrm>
          <a:prstGeom prst="rect">
            <a:avLst/>
          </a:prstGeom>
          <a:noFill/>
        </p:spPr>
        <p:txBody>
          <a:bodyPr wrap="square" rtlCol="0">
            <a:spAutoFit/>
          </a:bodyPr>
          <a:lstStyle/>
          <a:p>
            <a:r>
              <a:rPr kumimoji="1" lang="ja-JP" altLang="en-US" sz="1400" dirty="0">
                <a:latin typeface="Meiryo UI" panose="020B0604030504040204" pitchFamily="50" charset="-128"/>
                <a:ea typeface="Meiryo UI" panose="020B0604030504040204" pitchFamily="50" charset="-128"/>
              </a:rPr>
              <a:t>導入ハードルが比較的低い中規模程度までの事業所での導入拡大をめざし、</a:t>
            </a:r>
            <a:r>
              <a:rPr kumimoji="1" lang="ja-JP" altLang="en-US" sz="1400" u="sng" dirty="0">
                <a:latin typeface="Meiryo UI" panose="020B0604030504040204" pitchFamily="50" charset="-128"/>
                <a:ea typeface="Meiryo UI" panose="020B0604030504040204" pitchFamily="50" charset="-128"/>
              </a:rPr>
              <a:t>個別空調システム</a:t>
            </a:r>
            <a:r>
              <a:rPr kumimoji="1" lang="ja-JP" altLang="en-US" sz="1400" dirty="0">
                <a:latin typeface="Meiryo UI" panose="020B0604030504040204" pitchFamily="50" charset="-128"/>
                <a:ea typeface="Meiryo UI" panose="020B0604030504040204" pitchFamily="50" charset="-128"/>
              </a:rPr>
              <a:t>を対象として検証を実施</a:t>
            </a:r>
            <a:endParaRPr kumimoji="1" lang="en-US" altLang="ja-JP" sz="1400" dirty="0">
              <a:latin typeface="Meiryo UI" panose="020B0604030504040204" pitchFamily="50" charset="-128"/>
              <a:ea typeface="Meiryo UI" panose="020B0604030504040204" pitchFamily="50" charset="-128"/>
            </a:endParaRPr>
          </a:p>
          <a:p>
            <a:endParaRPr lang="en-US" altLang="ja-JP" sz="1400" dirty="0">
              <a:latin typeface="Meiryo UI" panose="020B0604030504040204" pitchFamily="50" charset="-128"/>
              <a:ea typeface="Meiryo UI" panose="020B0604030504040204" pitchFamily="50" charset="-128"/>
            </a:endParaRPr>
          </a:p>
          <a:p>
            <a:pPr marL="342900" indent="-342900">
              <a:buFont typeface="+mj-lt"/>
              <a:buAutoNum type="arabicPeriod"/>
            </a:pPr>
            <a:r>
              <a:rPr kumimoji="1" lang="en-US" altLang="ja-JP" sz="1400" dirty="0">
                <a:latin typeface="Meiryo UI" panose="020B0604030504040204" pitchFamily="50" charset="-128"/>
                <a:ea typeface="Meiryo UI" panose="020B0604030504040204" pitchFamily="50" charset="-128"/>
              </a:rPr>
              <a:t>AI</a:t>
            </a:r>
            <a:r>
              <a:rPr kumimoji="1" lang="ja-JP" altLang="en-US" sz="1400" dirty="0">
                <a:latin typeface="Meiryo UI" panose="020B0604030504040204" pitchFamily="50" charset="-128"/>
                <a:ea typeface="Meiryo UI" panose="020B0604030504040204" pitchFamily="50" charset="-128"/>
              </a:rPr>
              <a:t>等のデジタルを活用した空調の自動制御システムの導入</a:t>
            </a:r>
            <a:endParaRPr kumimoji="1"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　既設空調設備に対し、</a:t>
            </a:r>
            <a:r>
              <a:rPr kumimoji="1" lang="en-US" altLang="ja-JP" sz="1400" dirty="0">
                <a:latin typeface="Meiryo UI" panose="020B0604030504040204" pitchFamily="50" charset="-128"/>
                <a:ea typeface="Meiryo UI" panose="020B0604030504040204" pitchFamily="50" charset="-128"/>
              </a:rPr>
              <a:t>AI</a:t>
            </a:r>
            <a:r>
              <a:rPr kumimoji="1" lang="ja-JP" altLang="en-US" sz="1400" dirty="0">
                <a:latin typeface="Meiryo UI" panose="020B0604030504040204" pitchFamily="50" charset="-128"/>
                <a:ea typeface="Meiryo UI" panose="020B0604030504040204" pitchFamily="50" charset="-128"/>
              </a:rPr>
              <a:t>等による空調運転の最適化及び自動制御を行うシステムの導入</a:t>
            </a:r>
            <a:endParaRPr kumimoji="1"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　日々の人の活動量等から習慣を学習し、温度調整等の運転制御を自動で行い、急速な稼働を抑制</a:t>
            </a:r>
            <a:endParaRPr lang="en-US" altLang="ja-JP" sz="1400" dirty="0">
              <a:latin typeface="Meiryo UI" panose="020B0604030504040204" pitchFamily="50" charset="-128"/>
              <a:ea typeface="Meiryo UI" panose="020B0604030504040204" pitchFamily="50" charset="-128"/>
            </a:endParaRPr>
          </a:p>
          <a:p>
            <a:pPr marL="342900" indent="-342900">
              <a:buFont typeface="+mj-lt"/>
              <a:buAutoNum type="arabicPeriod" startAt="2"/>
            </a:pPr>
            <a:r>
              <a:rPr kumimoji="1" lang="ja-JP" altLang="en-US" sz="1400" dirty="0">
                <a:latin typeface="Meiryo UI" panose="020B0604030504040204" pitchFamily="50" charset="-128"/>
                <a:ea typeface="Meiryo UI" panose="020B0604030504040204" pitchFamily="50" charset="-128"/>
              </a:rPr>
              <a:t>省エネルギー化の効果検証</a:t>
            </a:r>
            <a:endParaRPr kumimoji="1" lang="en-US" altLang="ja-JP" sz="1400" dirty="0">
              <a:latin typeface="Meiryo UI" panose="020B0604030504040204" pitchFamily="50" charset="-128"/>
              <a:ea typeface="Meiryo UI" panose="020B0604030504040204" pitchFamily="50" charset="-128"/>
            </a:endParaRPr>
          </a:p>
          <a:p>
            <a:r>
              <a:rPr lang="ja-JP" altLang="en-US" sz="1400" dirty="0">
                <a:latin typeface="Meiryo UI" panose="020B0604030504040204" pitchFamily="50" charset="-128"/>
                <a:ea typeface="Meiryo UI" panose="020B0604030504040204" pitchFamily="50" charset="-128"/>
              </a:rPr>
              <a:t>　・　上記システムを活用し、①</a:t>
            </a:r>
            <a:r>
              <a:rPr lang="en-US" altLang="ja-JP" sz="1400" dirty="0">
                <a:latin typeface="Meiryo UI" panose="020B0604030504040204" pitchFamily="50" charset="-128"/>
                <a:ea typeface="Meiryo UI" panose="020B0604030504040204" pitchFamily="50" charset="-128"/>
              </a:rPr>
              <a:t>AI</a:t>
            </a:r>
            <a:r>
              <a:rPr lang="ja-JP" altLang="en-US" sz="1400" dirty="0">
                <a:latin typeface="Meiryo UI" panose="020B0604030504040204" pitchFamily="50" charset="-128"/>
                <a:ea typeface="Meiryo UI" panose="020B0604030504040204" pitchFamily="50" charset="-128"/>
              </a:rPr>
              <a:t>による省エネ効果②使用用途別の省エネ効果③に快適性等の変化ついて効果・検証</a:t>
            </a:r>
            <a:endParaRPr lang="en-US" altLang="ja-JP" sz="1400" dirty="0">
              <a:latin typeface="Meiryo UI" panose="020B0604030504040204" pitchFamily="50" charset="-128"/>
              <a:ea typeface="Meiryo UI" panose="020B0604030504040204" pitchFamily="50" charset="-128"/>
            </a:endParaRPr>
          </a:p>
          <a:p>
            <a:r>
              <a:rPr kumimoji="1" lang="ja-JP" altLang="en-US" sz="1400" dirty="0">
                <a:latin typeface="Meiryo UI" panose="020B0604030504040204" pitchFamily="50" charset="-128"/>
                <a:ea typeface="Meiryo UI" panose="020B0604030504040204" pitchFamily="50" charset="-128"/>
              </a:rPr>
              <a:t>　・　効果検証結果について報告書の作成</a:t>
            </a:r>
            <a:endParaRPr kumimoji="1" lang="en-US" altLang="ja-JP" sz="1400" dirty="0">
              <a:latin typeface="Meiryo UI" panose="020B0604030504040204" pitchFamily="50" charset="-128"/>
              <a:ea typeface="Meiryo UI" panose="020B0604030504040204" pitchFamily="50" charset="-128"/>
            </a:endParaRPr>
          </a:p>
        </p:txBody>
      </p:sp>
      <p:cxnSp>
        <p:nvCxnSpPr>
          <p:cNvPr id="6" name="直線コネクタ 5">
            <a:extLst>
              <a:ext uri="{FF2B5EF4-FFF2-40B4-BE49-F238E27FC236}">
                <a16:creationId xmlns:a16="http://schemas.microsoft.com/office/drawing/2014/main" id="{EBF9746D-E299-4ABA-8922-02E55CFF8588}"/>
              </a:ext>
            </a:extLst>
          </p:cNvPr>
          <p:cNvCxnSpPr>
            <a:cxnSpLocks/>
          </p:cNvCxnSpPr>
          <p:nvPr/>
        </p:nvCxnSpPr>
        <p:spPr>
          <a:xfrm>
            <a:off x="83366" y="359393"/>
            <a:ext cx="8957390" cy="0"/>
          </a:xfrm>
          <a:prstGeom prst="line">
            <a:avLst/>
          </a:prstGeom>
          <a:ln w="12700">
            <a:solidFill>
              <a:schemeClr val="accent6"/>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0797943"/>
      </p:ext>
    </p:extLst>
  </p:cSld>
  <p:clrMapOvr>
    <a:masterClrMapping/>
  </p:clrMapOvr>
</p:sld>
</file>

<file path=ppt/theme/theme1.xml><?xml version="1.0" encoding="utf-8"?>
<a:theme xmlns:a="http://schemas.openxmlformats.org/drawingml/2006/main" name="Office 2013 - 2022 テーマ">
  <a:themeElements>
    <a:clrScheme name="Office 2013 - 2022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0</TotalTime>
  <Words>1189</Words>
  <Application>Microsoft Office PowerPoint</Application>
  <PresentationFormat>画面に合わせる (4:3)</PresentationFormat>
  <Paragraphs>105</Paragraphs>
  <Slides>4</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4</vt:i4>
      </vt:variant>
    </vt:vector>
  </HeadingPairs>
  <TitlesOfParts>
    <vt:vector size="10" baseType="lpstr">
      <vt:lpstr>Meiryo UI</vt:lpstr>
      <vt:lpstr>游ゴシック</vt:lpstr>
      <vt:lpstr>Arial</vt:lpstr>
      <vt:lpstr>Calibri</vt:lpstr>
      <vt:lpstr>Calibri Light</vt:lpstr>
      <vt:lpstr>Office 2013 - 2022 テーマ</vt:lpstr>
      <vt:lpstr>デジタル技術（AI）を活用した エネルギーマネジメント推進事業</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2025-07-07T01:01:54Z</dcterms:created>
  <dcterms:modified xsi:type="dcterms:W3CDTF">2025-07-07T01:01:57Z</dcterms:modified>
</cp:coreProperties>
</file>