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6" r:id="rId1"/>
  </p:sldMasterIdLst>
  <p:notesMasterIdLst>
    <p:notesMasterId r:id="rId4"/>
  </p:notesMasterIdLst>
  <p:sldIdLst>
    <p:sldId id="260" r:id="rId2"/>
    <p:sldId id="271" r:id="rId3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61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06" autoAdjust="0"/>
    <p:restoredTop sz="96395" autoAdjust="0"/>
  </p:normalViewPr>
  <p:slideViewPr>
    <p:cSldViewPr snapToGrid="0" showGuides="1">
      <p:cViewPr>
        <p:scale>
          <a:sx n="66" d="100"/>
          <a:sy n="66" d="100"/>
        </p:scale>
        <p:origin x="1600" y="372"/>
      </p:cViewPr>
      <p:guideLst>
        <p:guide orient="horz" pos="166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AC564D-6F27-405C-AE27-CBD8A22F07DF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B20C37-86A1-419C-84EA-31354337D5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6314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2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B20C37-86A1-419C-84EA-31354337D576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978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81AA-7446-47A9-A725-CFF457920AAE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CD91C-CB64-443F-A281-33A063FBD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20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81AA-7446-47A9-A725-CFF457920AAE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CD91C-CB64-443F-A281-33A063FBD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837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81AA-7446-47A9-A725-CFF457920AAE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CD91C-CB64-443F-A281-33A063FBD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1059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81AA-7446-47A9-A725-CFF457920AAE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CD91C-CB64-443F-A281-33A063FBD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0958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81AA-7446-47A9-A725-CFF457920AAE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CD91C-CB64-443F-A281-33A063FBD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7949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81AA-7446-47A9-A725-CFF457920AAE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CD91C-CB64-443F-A281-33A063FBD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813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81AA-7446-47A9-A725-CFF457920AAE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CD91C-CB64-443F-A281-33A063FBD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7960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81AA-7446-47A9-A725-CFF457920AAE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CD91C-CB64-443F-A281-33A063FBD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9413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81AA-7446-47A9-A725-CFF457920AAE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CD91C-CB64-443F-A281-33A063FBD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5516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81AA-7446-47A9-A725-CFF457920AAE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CD91C-CB64-443F-A281-33A063FBD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712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81AA-7446-47A9-A725-CFF457920AAE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CD91C-CB64-443F-A281-33A063FBD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3193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281AA-7446-47A9-A725-CFF457920AAE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CD91C-CB64-443F-A281-33A063FBD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8374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表 10"/>
          <p:cNvGraphicFramePr>
            <a:graphicFrameLocks noGrp="1"/>
          </p:cNvGraphicFramePr>
          <p:nvPr/>
        </p:nvGraphicFramePr>
        <p:xfrm>
          <a:off x="127819" y="1754528"/>
          <a:ext cx="8898194" cy="1463050"/>
        </p:xfrm>
        <a:graphic>
          <a:graphicData uri="http://schemas.openxmlformats.org/drawingml/2006/table">
            <a:tbl>
              <a:tblPr firstRow="1">
                <a:tableStyleId>{10A1B5D5-9B99-4C35-A422-299274C87663}</a:tableStyleId>
              </a:tblPr>
              <a:tblGrid>
                <a:gridCol w="666596">
                  <a:extLst>
                    <a:ext uri="{9D8B030D-6E8A-4147-A177-3AD203B41FA5}">
                      <a16:colId xmlns:a16="http://schemas.microsoft.com/office/drawing/2014/main" val="2395190894"/>
                    </a:ext>
                  </a:extLst>
                </a:gridCol>
                <a:gridCol w="4100778">
                  <a:extLst>
                    <a:ext uri="{9D8B030D-6E8A-4147-A177-3AD203B41FA5}">
                      <a16:colId xmlns:a16="http://schemas.microsoft.com/office/drawing/2014/main" val="3476616787"/>
                    </a:ext>
                  </a:extLst>
                </a:gridCol>
                <a:gridCol w="4130820">
                  <a:extLst>
                    <a:ext uri="{9D8B030D-6E8A-4147-A177-3AD203B41FA5}">
                      <a16:colId xmlns:a16="http://schemas.microsoft.com/office/drawing/2014/main" val="3688145590"/>
                    </a:ext>
                  </a:extLst>
                </a:gridCol>
              </a:tblGrid>
              <a:tr h="279224"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内容</a:t>
                      </a:r>
                    </a:p>
                  </a:txBody>
                  <a:tcPr marL="72000" marR="36000" marT="36000" marB="3600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会議の成果等</a:t>
                      </a:r>
                    </a:p>
                  </a:txBody>
                  <a:tcPr marL="72000" marR="36000" marT="36000" marB="36000"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8195454"/>
                  </a:ext>
                </a:extLst>
              </a:tr>
              <a:tr h="117769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第１回</a:t>
                      </a:r>
                      <a:endParaRPr lang="en-US" altLang="ja-JP" sz="14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７</a:t>
                      </a:r>
                      <a:r>
                        <a:rPr lang="en-US" altLang="ja-JP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lang="ja-JP" alt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</a:t>
                      </a:r>
                      <a:endParaRPr lang="en-US" altLang="ja-JP" sz="14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/>
                </a:tc>
                <a:tc>
                  <a:txBody>
                    <a:bodyPr/>
                    <a:lstStyle/>
                    <a:p>
                      <a:pPr marL="152400" indent="-152400">
                        <a:lnSpc>
                          <a:spcPct val="100000"/>
                        </a:lnSpc>
                      </a:pPr>
                      <a:r>
                        <a:rPr lang="ja-JP" altLang="en-US" sz="1400" kern="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（１）今年度の協議会の進め方について</a:t>
                      </a:r>
                    </a:p>
                    <a:p>
                      <a:pPr marL="152400" indent="-152400">
                        <a:lnSpc>
                          <a:spcPct val="100000"/>
                        </a:lnSpc>
                      </a:pPr>
                      <a:r>
                        <a:rPr lang="ja-JP" altLang="en-US" sz="1400" kern="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（２）国の政策動向について</a:t>
                      </a:r>
                    </a:p>
                    <a:p>
                      <a:pPr marL="152400" indent="-152400">
                        <a:lnSpc>
                          <a:spcPct val="100000"/>
                        </a:lnSpc>
                      </a:pPr>
                      <a:r>
                        <a:rPr lang="ja-JP" altLang="en-US" sz="1400" kern="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（３）エネルギー供給事業者からの情報提供について</a:t>
                      </a:r>
                    </a:p>
                    <a:p>
                      <a:pPr marL="152400" indent="-152400">
                        <a:lnSpc>
                          <a:spcPct val="100000"/>
                        </a:lnSpc>
                      </a:pPr>
                      <a:r>
                        <a:rPr lang="ja-JP" altLang="en-US" sz="1400" kern="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（４）府市のエネルギー関連施策について</a:t>
                      </a:r>
                    </a:p>
                    <a:p>
                      <a:pPr marL="152400" indent="-152400">
                        <a:lnSpc>
                          <a:spcPct val="100000"/>
                        </a:lnSpc>
                      </a:pPr>
                      <a:r>
                        <a:rPr lang="ja-JP" altLang="en-US" sz="1400" kern="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（５）その他（各主体の取組・意見交換等）</a:t>
                      </a:r>
                    </a:p>
                  </a:txBody>
                  <a:tcPr marL="72000" marR="36000" marT="36000" marB="36000"/>
                </a:tc>
                <a:tc>
                  <a:txBody>
                    <a:bodyPr/>
                    <a:lstStyle/>
                    <a:p>
                      <a:pPr marL="152400" indent="-152400">
                        <a:lnSpc>
                          <a:spcPct val="100000"/>
                        </a:lnSpc>
                      </a:pPr>
                      <a:r>
                        <a:rPr lang="ja-JP" altLang="en-US" sz="1400" strike="noStrike" kern="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 国のエネルギー政策やカーボンニュートラル実現に向けた取組み、大阪府・大阪市のエネルギー関連施策、各主体における取組の情報共有を行うとともに、意見交換を実施</a:t>
                      </a:r>
                      <a:endParaRPr lang="en-US" altLang="ja-JP" sz="1400" strike="noStrike" kern="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36000" marT="36000" marB="36000"/>
                </a:tc>
                <a:extLst>
                  <a:ext uri="{0D108BD9-81ED-4DB2-BD59-A6C34878D82A}">
                    <a16:rowId xmlns:a16="http://schemas.microsoft.com/office/drawing/2014/main" val="1443915584"/>
                  </a:ext>
                </a:extLst>
              </a:tr>
            </a:tbl>
          </a:graphicData>
        </a:graphic>
      </p:graphicFrame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1FD5F48-B6A1-496F-BE07-CDF3E5883014}"/>
              </a:ext>
            </a:extLst>
          </p:cNvPr>
          <p:cNvSpPr/>
          <p:nvPr/>
        </p:nvSpPr>
        <p:spPr>
          <a:xfrm>
            <a:off x="127819" y="891725"/>
            <a:ext cx="824608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ja-JP" altLang="en-US" sz="16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全体会議</a:t>
            </a:r>
            <a:endParaRPr kumimoji="0" lang="en-US" altLang="ja-JP" sz="1600" b="1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国のエネルギー政策・地球温暖化対策の動向、大阪府・大阪市の取組、電力需給状況など、　　</a:t>
            </a:r>
            <a:endParaRPr kumimoji="0" lang="en-US" altLang="ja-JP" sz="16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関係者が共通するエネルギーに関する課題について情報共有や意見交換を行った。</a:t>
            </a:r>
            <a:endParaRPr kumimoji="0" lang="en-US" altLang="ja-JP" sz="16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0" y="0"/>
            <a:ext cx="9144000" cy="583324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令和６年度の協議会開催結果</a:t>
            </a: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5913A9AB-13E6-40AA-BDEC-F792787295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5129311"/>
              </p:ext>
            </p:extLst>
          </p:nvPr>
        </p:nvGraphicFramePr>
        <p:xfrm>
          <a:off x="127819" y="4542115"/>
          <a:ext cx="8922327" cy="1424160"/>
        </p:xfrm>
        <a:graphic>
          <a:graphicData uri="http://schemas.openxmlformats.org/drawingml/2006/table">
            <a:tbl>
              <a:tblPr firstRow="1">
                <a:tableStyleId>{10A1B5D5-9B99-4C35-A422-299274C87663}</a:tableStyleId>
              </a:tblPr>
              <a:tblGrid>
                <a:gridCol w="720367">
                  <a:extLst>
                    <a:ext uri="{9D8B030D-6E8A-4147-A177-3AD203B41FA5}">
                      <a16:colId xmlns:a16="http://schemas.microsoft.com/office/drawing/2014/main" val="2395190894"/>
                    </a:ext>
                  </a:extLst>
                </a:gridCol>
                <a:gridCol w="3527484">
                  <a:extLst>
                    <a:ext uri="{9D8B030D-6E8A-4147-A177-3AD203B41FA5}">
                      <a16:colId xmlns:a16="http://schemas.microsoft.com/office/drawing/2014/main" val="3476616787"/>
                    </a:ext>
                  </a:extLst>
                </a:gridCol>
                <a:gridCol w="4674476">
                  <a:extLst>
                    <a:ext uri="{9D8B030D-6E8A-4147-A177-3AD203B41FA5}">
                      <a16:colId xmlns:a16="http://schemas.microsoft.com/office/drawing/2014/main" val="3688145590"/>
                    </a:ext>
                  </a:extLst>
                </a:gridCol>
              </a:tblGrid>
              <a:tr h="257954"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内容</a:t>
                      </a:r>
                    </a:p>
                  </a:txBody>
                  <a:tcPr marL="72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会議の成果等</a:t>
                      </a:r>
                    </a:p>
                  </a:txBody>
                  <a:tcPr marL="72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068195454"/>
                  </a:ext>
                </a:extLst>
              </a:tr>
              <a:tr h="402297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第１回</a:t>
                      </a:r>
                      <a:endParaRPr lang="en-US" altLang="ja-JP" sz="14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en-US" altLang="ja-JP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10/22</a:t>
                      </a:r>
                    </a:p>
                  </a:txBody>
                  <a:tcPr marL="72000" marR="36000" marT="36000" marB="36000"/>
                </a:tc>
                <a:tc>
                  <a:txBody>
                    <a:bodyPr/>
                    <a:lstStyle/>
                    <a:p>
                      <a:pPr marL="152400" indent="-152400">
                        <a:lnSpc>
                          <a:spcPct val="100000"/>
                        </a:lnSpc>
                      </a:pPr>
                      <a:r>
                        <a:rPr lang="en-US" altLang="ja-JP" sz="1400" kern="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ja-JP" altLang="en-US" sz="1400" kern="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１</a:t>
                      </a:r>
                      <a:r>
                        <a:rPr lang="en-US" altLang="ja-JP" sz="1400" kern="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)  </a:t>
                      </a:r>
                      <a:r>
                        <a:rPr lang="ja-JP" altLang="en-US" sz="1400" kern="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大阪府の取組みに係る情報提供</a:t>
                      </a:r>
                    </a:p>
                    <a:p>
                      <a:pPr marL="152400" indent="-152400">
                        <a:lnSpc>
                          <a:spcPct val="100000"/>
                        </a:lnSpc>
                      </a:pPr>
                      <a:r>
                        <a:rPr lang="en-US" altLang="ja-JP" sz="1400" kern="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ja-JP" altLang="en-US" sz="1400" kern="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２</a:t>
                      </a:r>
                      <a:r>
                        <a:rPr lang="en-US" altLang="ja-JP" sz="1400" kern="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)  </a:t>
                      </a:r>
                      <a:r>
                        <a:rPr lang="ja-JP" altLang="en-US" sz="1400" kern="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事前アンケートを基にした意見交換</a:t>
                      </a:r>
                    </a:p>
                    <a:p>
                      <a:pPr marL="152400" indent="-152400">
                        <a:lnSpc>
                          <a:spcPct val="100000"/>
                        </a:lnSpc>
                      </a:pPr>
                      <a:r>
                        <a:rPr lang="en-US" altLang="ja-JP" sz="1400" kern="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ja-JP" altLang="en-US" sz="1400" kern="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３</a:t>
                      </a:r>
                      <a:r>
                        <a:rPr lang="en-US" altLang="ja-JP" sz="1400" kern="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)  </a:t>
                      </a:r>
                      <a:r>
                        <a:rPr lang="ja-JP" altLang="en-US" sz="1400" kern="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その他</a:t>
                      </a:r>
                      <a:endParaRPr lang="en-US" altLang="ja-JP" sz="1400" kern="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72000" marR="36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・大阪府、市町村のエネルギー・脱炭素に関する取組に関し</a:t>
                      </a:r>
                      <a:endParaRPr lang="en-US" altLang="ja-JP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ja-JP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</a:t>
                      </a:r>
                      <a:r>
                        <a:rPr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て、意見交換を実施</a:t>
                      </a:r>
                      <a:endParaRPr lang="en-US" altLang="ja-JP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・市町村の省エネ・再エネに関する取組みの情報共有を行うと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ともに、市町村における各種課題等を事前アンケートで聞き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取り、会議の場で共有、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意見交換を実施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/>
                </a:tc>
                <a:extLst>
                  <a:ext uri="{0D108BD9-81ED-4DB2-BD59-A6C34878D82A}">
                    <a16:rowId xmlns:a16="http://schemas.microsoft.com/office/drawing/2014/main" val="1443915584"/>
                  </a:ext>
                </a:extLst>
              </a:tr>
            </a:tbl>
          </a:graphicData>
        </a:graphic>
      </p:graphicFrame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31C678E-89D9-4E8C-B5BE-F9C5221C1FC1}"/>
              </a:ext>
            </a:extLst>
          </p:cNvPr>
          <p:cNvSpPr/>
          <p:nvPr/>
        </p:nvSpPr>
        <p:spPr>
          <a:xfrm>
            <a:off x="103686" y="3591104"/>
            <a:ext cx="824608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ja-JP" altLang="en-US" sz="16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市町村（家庭）部門会議</a:t>
            </a:r>
            <a:endParaRPr kumimoji="0" lang="en-US" altLang="ja-JP" sz="1600" b="1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588DECB-74DC-43FB-8024-6A122938005B}"/>
              </a:ext>
            </a:extLst>
          </p:cNvPr>
          <p:cNvSpPr txBox="1"/>
          <p:nvPr/>
        </p:nvSpPr>
        <p:spPr>
          <a:xfrm>
            <a:off x="362671" y="3856766"/>
            <a:ext cx="824608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大阪府の</a:t>
            </a:r>
            <a:r>
              <a:rPr lang="ja-JP" altLang="en-US" sz="1600" b="0" i="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再エネや省エネの普及に向けた取組みについて</a:t>
            </a:r>
            <a:r>
              <a:rPr lang="ja-JP" altLang="en-US" sz="1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情報提供</a:t>
            </a:r>
            <a:r>
              <a:rPr lang="ja-JP" altLang="en-US" sz="1600" b="0" i="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を行った。市町村における各種課題等を事前アンケートで聞き取り、会議の場で共有、 意見交換を実施した。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6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21335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正方形/長方形 29"/>
          <p:cNvSpPr/>
          <p:nvPr/>
        </p:nvSpPr>
        <p:spPr>
          <a:xfrm>
            <a:off x="0" y="0"/>
            <a:ext cx="9144000" cy="556054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kumimoji="1"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今年度の協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議会</a:t>
            </a:r>
            <a:r>
              <a:rPr kumimoji="1"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の進め方について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1FD5F48-B6A1-496F-BE07-CDF3E5883014}"/>
              </a:ext>
            </a:extLst>
          </p:cNvPr>
          <p:cNvSpPr/>
          <p:nvPr/>
        </p:nvSpPr>
        <p:spPr>
          <a:xfrm>
            <a:off x="0" y="3016367"/>
            <a:ext cx="33687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ja-JP" altLang="en-US" b="1" kern="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開催スケジュール（予定）　</a:t>
            </a:r>
            <a:endParaRPr lang="en-US" altLang="ja-JP" b="1" kern="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25" name="表 24">
            <a:extLst>
              <a:ext uri="{FF2B5EF4-FFF2-40B4-BE49-F238E27FC236}">
                <a16:creationId xmlns:a16="http://schemas.microsoft.com/office/drawing/2014/main" id="{C931FA82-EB0D-4B93-92CA-DE996140FA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6034222"/>
              </p:ext>
            </p:extLst>
          </p:nvPr>
        </p:nvGraphicFramePr>
        <p:xfrm>
          <a:off x="284454" y="3441924"/>
          <a:ext cx="8408875" cy="1842322"/>
        </p:xfrm>
        <a:graphic>
          <a:graphicData uri="http://schemas.openxmlformats.org/drawingml/2006/table">
            <a:tbl>
              <a:tblPr firstRow="1">
                <a:tableStyleId>{10A1B5D5-9B99-4C35-A422-299274C87663}</a:tableStyleId>
              </a:tblPr>
              <a:tblGrid>
                <a:gridCol w="2256405">
                  <a:extLst>
                    <a:ext uri="{9D8B030D-6E8A-4147-A177-3AD203B41FA5}">
                      <a16:colId xmlns:a16="http://schemas.microsoft.com/office/drawing/2014/main" val="2395190894"/>
                    </a:ext>
                  </a:extLst>
                </a:gridCol>
                <a:gridCol w="615247">
                  <a:extLst>
                    <a:ext uri="{9D8B030D-6E8A-4147-A177-3AD203B41FA5}">
                      <a16:colId xmlns:a16="http://schemas.microsoft.com/office/drawing/2014/main" val="549694546"/>
                    </a:ext>
                  </a:extLst>
                </a:gridCol>
                <a:gridCol w="615247">
                  <a:extLst>
                    <a:ext uri="{9D8B030D-6E8A-4147-A177-3AD203B41FA5}">
                      <a16:colId xmlns:a16="http://schemas.microsoft.com/office/drawing/2014/main" val="2688519494"/>
                    </a:ext>
                  </a:extLst>
                </a:gridCol>
                <a:gridCol w="615247">
                  <a:extLst>
                    <a:ext uri="{9D8B030D-6E8A-4147-A177-3AD203B41FA5}">
                      <a16:colId xmlns:a16="http://schemas.microsoft.com/office/drawing/2014/main" val="256345693"/>
                    </a:ext>
                  </a:extLst>
                </a:gridCol>
                <a:gridCol w="615247">
                  <a:extLst>
                    <a:ext uri="{9D8B030D-6E8A-4147-A177-3AD203B41FA5}">
                      <a16:colId xmlns:a16="http://schemas.microsoft.com/office/drawing/2014/main" val="4049823666"/>
                    </a:ext>
                  </a:extLst>
                </a:gridCol>
                <a:gridCol w="615247">
                  <a:extLst>
                    <a:ext uri="{9D8B030D-6E8A-4147-A177-3AD203B41FA5}">
                      <a16:colId xmlns:a16="http://schemas.microsoft.com/office/drawing/2014/main" val="1552332711"/>
                    </a:ext>
                  </a:extLst>
                </a:gridCol>
                <a:gridCol w="615247">
                  <a:extLst>
                    <a:ext uri="{9D8B030D-6E8A-4147-A177-3AD203B41FA5}">
                      <a16:colId xmlns:a16="http://schemas.microsoft.com/office/drawing/2014/main" val="2218573566"/>
                    </a:ext>
                  </a:extLst>
                </a:gridCol>
                <a:gridCol w="615247">
                  <a:extLst>
                    <a:ext uri="{9D8B030D-6E8A-4147-A177-3AD203B41FA5}">
                      <a16:colId xmlns:a16="http://schemas.microsoft.com/office/drawing/2014/main" val="187381880"/>
                    </a:ext>
                  </a:extLst>
                </a:gridCol>
                <a:gridCol w="615247">
                  <a:extLst>
                    <a:ext uri="{9D8B030D-6E8A-4147-A177-3AD203B41FA5}">
                      <a16:colId xmlns:a16="http://schemas.microsoft.com/office/drawing/2014/main" val="2768483445"/>
                    </a:ext>
                  </a:extLst>
                </a:gridCol>
                <a:gridCol w="615247">
                  <a:extLst>
                    <a:ext uri="{9D8B030D-6E8A-4147-A177-3AD203B41FA5}">
                      <a16:colId xmlns:a16="http://schemas.microsoft.com/office/drawing/2014/main" val="141420347"/>
                    </a:ext>
                  </a:extLst>
                </a:gridCol>
                <a:gridCol w="615247">
                  <a:extLst>
                    <a:ext uri="{9D8B030D-6E8A-4147-A177-3AD203B41FA5}">
                      <a16:colId xmlns:a16="http://schemas.microsoft.com/office/drawing/2014/main" val="3476616787"/>
                    </a:ext>
                  </a:extLst>
                </a:gridCol>
              </a:tblGrid>
              <a:tr h="30172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会議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ja-JP" alt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lang="ja-JP" alt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lang="ja-JP" alt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８月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９月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68195454"/>
                  </a:ext>
                </a:extLst>
              </a:tr>
              <a:tr h="47379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全体会議</a:t>
                      </a:r>
                    </a:p>
                  </a:txBody>
                  <a:tcPr marL="72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43915584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i="0" u="none" strike="noStrike" dirty="0">
                          <a:solidFill>
                            <a:schemeClr val="dk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市町村（家庭）部門会議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92187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事業者部門会議</a:t>
                      </a:r>
                    </a:p>
                  </a:txBody>
                  <a:tcPr marL="72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09260016"/>
                  </a:ext>
                </a:extLst>
              </a:tr>
            </a:tbl>
          </a:graphicData>
        </a:graphic>
      </p:graphicFrame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77A40013-B3A6-4808-A2A7-D7756C367742}"/>
              </a:ext>
            </a:extLst>
          </p:cNvPr>
          <p:cNvSpPr/>
          <p:nvPr/>
        </p:nvSpPr>
        <p:spPr>
          <a:xfrm>
            <a:off x="2885823" y="4354182"/>
            <a:ext cx="1502761" cy="2769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議題について照会等</a:t>
            </a:r>
            <a:endParaRPr lang="en-US" altLang="ja-JP" sz="1200" kern="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724EBABA-4D6D-47D7-BEC8-03193D74A6FA}"/>
              </a:ext>
            </a:extLst>
          </p:cNvPr>
          <p:cNvSpPr/>
          <p:nvPr/>
        </p:nvSpPr>
        <p:spPr>
          <a:xfrm>
            <a:off x="6203840" y="4508558"/>
            <a:ext cx="224431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議題が多数だった場合等に開催</a:t>
            </a:r>
            <a:endParaRPr lang="en-US" altLang="ja-JP" sz="1200" kern="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4" name="楕円 33">
            <a:extLst>
              <a:ext uri="{FF2B5EF4-FFF2-40B4-BE49-F238E27FC236}">
                <a16:creationId xmlns:a16="http://schemas.microsoft.com/office/drawing/2014/main" id="{D20AB779-DBE9-4D01-9221-CF67C7AAB2F8}"/>
              </a:ext>
            </a:extLst>
          </p:cNvPr>
          <p:cNvSpPr/>
          <p:nvPr/>
        </p:nvSpPr>
        <p:spPr>
          <a:xfrm>
            <a:off x="6511162" y="4371165"/>
            <a:ext cx="144000" cy="144000"/>
          </a:xfrm>
          <a:prstGeom prst="ellipse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>
                <a:solidFill>
                  <a:schemeClr val="tx1"/>
                </a:solidFill>
                <a:prstDash val="solid"/>
              </a:ln>
            </a:endParaRPr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86D744B9-71FC-46F1-AAEA-A13EB88844B4}"/>
              </a:ext>
            </a:extLst>
          </p:cNvPr>
          <p:cNvSpPr/>
          <p:nvPr/>
        </p:nvSpPr>
        <p:spPr>
          <a:xfrm>
            <a:off x="7696008" y="4363085"/>
            <a:ext cx="144000" cy="144000"/>
          </a:xfrm>
          <a:prstGeom prst="ellipse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>
                <a:solidFill>
                  <a:schemeClr val="tx1"/>
                </a:solidFill>
                <a:prstDash val="solid"/>
              </a:ln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A46A82EA-8806-4FC5-BE50-A55BDE831BEE}"/>
              </a:ext>
            </a:extLst>
          </p:cNvPr>
          <p:cNvSpPr/>
          <p:nvPr/>
        </p:nvSpPr>
        <p:spPr>
          <a:xfrm>
            <a:off x="79844" y="606059"/>
            <a:ext cx="19123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ja-JP" altLang="en-US" b="1" kern="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全体会議</a:t>
            </a:r>
            <a:endParaRPr lang="en-US" altLang="ja-JP" b="1" kern="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0676694F-2817-4CDF-84CC-D6465905A263}"/>
              </a:ext>
            </a:extLst>
          </p:cNvPr>
          <p:cNvSpPr/>
          <p:nvPr/>
        </p:nvSpPr>
        <p:spPr>
          <a:xfrm>
            <a:off x="232418" y="943814"/>
            <a:ext cx="876114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ja-JP" altLang="en-US" sz="1600" kern="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大阪府・大阪市のエネルギー政策や国の政策動向、各団体の取組等について意見交換・情報共有を行う。</a:t>
            </a: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E5AE391C-494C-43B5-AB08-9E0FAE29EB07}"/>
              </a:ext>
            </a:extLst>
          </p:cNvPr>
          <p:cNvSpPr/>
          <p:nvPr/>
        </p:nvSpPr>
        <p:spPr>
          <a:xfrm>
            <a:off x="49643" y="1351148"/>
            <a:ext cx="21475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ja-JP" altLang="en-US" b="1" kern="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部門別会議　</a:t>
            </a:r>
            <a:endParaRPr lang="en-US" altLang="ja-JP" b="1" kern="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2E1D7621-3FF5-4D4A-96D5-EB4CE26AB778}"/>
              </a:ext>
            </a:extLst>
          </p:cNvPr>
          <p:cNvSpPr/>
          <p:nvPr/>
        </p:nvSpPr>
        <p:spPr>
          <a:xfrm>
            <a:off x="165816" y="1634198"/>
            <a:ext cx="881236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sz="16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〇市町村（家庭）部門会議</a:t>
            </a:r>
            <a:endParaRPr kumimoji="1" lang="en-US" altLang="ja-JP" sz="16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府内市町村への府事業の情報提供をするとともに、市町村の取組み等について意見交換を行う。</a:t>
            </a:r>
            <a:endParaRPr kumimoji="1"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  <a:r>
              <a:rPr kumimoji="1" lang="ja-JP" altLang="en-US" sz="1600" u="sng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事業者部門会議</a:t>
            </a:r>
            <a:endParaRPr kumimoji="1" lang="en-US" altLang="ja-JP" sz="16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サステナビリティ・リンク・ローン等の脱炭素経営の促進について、金融機関等と意見交換を実施予定。</a:t>
            </a:r>
            <a:endParaRPr kumimoji="1"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0D27D45-57DF-4EA6-8409-CBE0D72C7ACD}"/>
              </a:ext>
            </a:extLst>
          </p:cNvPr>
          <p:cNvSpPr/>
          <p:nvPr/>
        </p:nvSpPr>
        <p:spPr>
          <a:xfrm>
            <a:off x="79844" y="637332"/>
            <a:ext cx="8935552" cy="235589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矢印: 右 30">
            <a:extLst>
              <a:ext uri="{FF2B5EF4-FFF2-40B4-BE49-F238E27FC236}">
                <a16:creationId xmlns:a16="http://schemas.microsoft.com/office/drawing/2014/main" id="{1031065E-76BC-44BC-9EE3-72DD088B712C}"/>
              </a:ext>
            </a:extLst>
          </p:cNvPr>
          <p:cNvSpPr/>
          <p:nvPr/>
        </p:nvSpPr>
        <p:spPr>
          <a:xfrm>
            <a:off x="4344021" y="4333099"/>
            <a:ext cx="807537" cy="3509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029854CC-6944-4607-8D43-6E84709F003C}"/>
              </a:ext>
            </a:extLst>
          </p:cNvPr>
          <p:cNvSpPr txBox="1"/>
          <p:nvPr/>
        </p:nvSpPr>
        <p:spPr>
          <a:xfrm>
            <a:off x="0" y="5371862"/>
            <a:ext cx="8650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（参考）地球温暖化対策実行計画（区域施策編）の見直し予定（大阪府、大阪市）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432EC86E-700B-4B09-A8FE-EEA993CC9E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274" y="5750652"/>
            <a:ext cx="8313863" cy="974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623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476</Words>
  <Application>Microsoft Office PowerPoint</Application>
  <PresentationFormat>画面に合わせる (4:3)</PresentationFormat>
  <Paragraphs>60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Meiryo UI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2025-07-04T02:36:31Z</dcterms:created>
  <dcterms:modified xsi:type="dcterms:W3CDTF">2025-07-04T02:44:37Z</dcterms:modified>
</cp:coreProperties>
</file>