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4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C9E2"/>
    <a:srgbClr val="73B43C"/>
    <a:srgbClr val="F2F2F2"/>
    <a:srgbClr val="99CB38"/>
    <a:srgbClr val="6CB2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75" autoAdjust="0"/>
    <p:restoredTop sz="93784" autoAdjust="0"/>
  </p:normalViewPr>
  <p:slideViewPr>
    <p:cSldViewPr snapToGrid="0">
      <p:cViewPr varScale="1">
        <p:scale>
          <a:sx n="76" d="100"/>
          <a:sy n="76" d="100"/>
        </p:scale>
        <p:origin x="2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23FDA-AC93-4E35-A095-5A73F5285753}" type="datetimeFigureOut">
              <a:rPr kumimoji="1" lang="ja-JP" altLang="en-US" smtClean="0"/>
              <a:t>2025/7/7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13FBEF-2A48-4940-A863-95EE310E0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099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13FBEF-2A48-4940-A863-95EE310E017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6326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F5D4D5A-99EA-4716-99BD-0C50693CCAF3}" type="datetimeFigureOut">
              <a:rPr kumimoji="1" lang="ja-JP" altLang="en-US" smtClean="0"/>
              <a:t>2025/7/7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A55DF238-EA01-4802-B834-1EFD7856F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8451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D4D5A-99EA-4716-99BD-0C50693CCAF3}" type="datetimeFigureOut">
              <a:rPr kumimoji="1" lang="ja-JP" altLang="en-US" smtClean="0"/>
              <a:t>2025/7/7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F238-EA01-4802-B834-1EFD7856F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0423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D4D5A-99EA-4716-99BD-0C50693CCAF3}" type="datetimeFigureOut">
              <a:rPr kumimoji="1" lang="ja-JP" altLang="en-US" smtClean="0"/>
              <a:t>2025/7/7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F238-EA01-4802-B834-1EFD7856F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3398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D4D5A-99EA-4716-99BD-0C50693CCAF3}" type="datetimeFigureOut">
              <a:rPr kumimoji="1" lang="ja-JP" altLang="en-US" smtClean="0"/>
              <a:t>2025/7/7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F238-EA01-4802-B834-1EFD7856F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103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D4D5A-99EA-4716-99BD-0C50693CCAF3}" type="datetimeFigureOut">
              <a:rPr kumimoji="1" lang="ja-JP" altLang="en-US" smtClean="0"/>
              <a:t>2025/7/7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F238-EA01-4802-B834-1EFD7856F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7057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D4D5A-99EA-4716-99BD-0C50693CCAF3}" type="datetimeFigureOut">
              <a:rPr kumimoji="1" lang="ja-JP" altLang="en-US" smtClean="0"/>
              <a:t>2025/7/7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F238-EA01-4802-B834-1EFD7856F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9582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D4D5A-99EA-4716-99BD-0C50693CCAF3}" type="datetimeFigureOut">
              <a:rPr kumimoji="1" lang="ja-JP" altLang="en-US" smtClean="0"/>
              <a:t>2025/7/7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F238-EA01-4802-B834-1EFD7856F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145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D4D5A-99EA-4716-99BD-0C50693CCAF3}" type="datetimeFigureOut">
              <a:rPr kumimoji="1" lang="ja-JP" altLang="en-US" smtClean="0"/>
              <a:t>2025/7/7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F238-EA01-4802-B834-1EFD7856F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466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D4D5A-99EA-4716-99BD-0C50693CCAF3}" type="datetimeFigureOut">
              <a:rPr kumimoji="1" lang="ja-JP" altLang="en-US" smtClean="0"/>
              <a:t>2025/7/7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F238-EA01-4802-B834-1EFD7856F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8146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D4D5A-99EA-4716-99BD-0C50693CCAF3}" type="datetimeFigureOut">
              <a:rPr kumimoji="1" lang="ja-JP" altLang="en-US" smtClean="0"/>
              <a:t>2025/7/7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F238-EA01-4802-B834-1EFD7856F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9455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D4D5A-99EA-4716-99BD-0C50693CCAF3}" type="datetimeFigureOut">
              <a:rPr kumimoji="1" lang="ja-JP" altLang="en-US" smtClean="0"/>
              <a:t>2025/7/7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DF238-EA01-4802-B834-1EFD7856F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329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CF5D4D5A-99EA-4716-99BD-0C50693CCAF3}" type="datetimeFigureOut">
              <a:rPr kumimoji="1" lang="ja-JP" altLang="en-US" smtClean="0"/>
              <a:t>2025/7/7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A55DF238-EA01-4802-B834-1EFD7856F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7705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kumimoji="1"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kumimoji="1"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kumimoji="1"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kumimoji="1"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kumimoji="1"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kumimoji="1"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kumimoji="1"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kumimoji="1"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kumimoji="1"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co-ekiden.jp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コンテンツ プレースホルダー 2">
            <a:extLst>
              <a:ext uri="{FF2B5EF4-FFF2-40B4-BE49-F238E27FC236}">
                <a16:creationId xmlns:a16="http://schemas.microsoft.com/office/drawing/2014/main" id="{B2165E5A-14D0-4A22-9CE7-96FF0F550D65}"/>
              </a:ext>
            </a:extLst>
          </p:cNvPr>
          <p:cNvSpPr txBox="1">
            <a:spLocks/>
          </p:cNvSpPr>
          <p:nvPr/>
        </p:nvSpPr>
        <p:spPr>
          <a:xfrm>
            <a:off x="458138" y="2896434"/>
            <a:ext cx="11287545" cy="3645521"/>
          </a:xfrm>
          <a:prstGeom prst="roundRect">
            <a:avLst>
              <a:gd name="adj" fmla="val 4275"/>
            </a:avLst>
          </a:prstGeom>
          <a:noFill/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lnSpc>
                <a:spcPts val="1500"/>
              </a:lnSpc>
              <a:buNone/>
            </a:pPr>
            <a:endParaRPr lang="en-US" altLang="ja-JP" sz="2600" b="1" spc="-1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AB0E16CE-9E75-4847-BBC8-4B163DEBD68F}"/>
              </a:ext>
            </a:extLst>
          </p:cNvPr>
          <p:cNvSpPr/>
          <p:nvPr/>
        </p:nvSpPr>
        <p:spPr>
          <a:xfrm>
            <a:off x="773176" y="4765486"/>
            <a:ext cx="2628000" cy="203218"/>
          </a:xfrm>
          <a:prstGeom prst="rect">
            <a:avLst/>
          </a:prstGeom>
          <a:solidFill>
            <a:schemeClr val="accent1">
              <a:alpha val="25098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1D6E514-1187-4CC4-AE9D-EEC61AAAF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7134" y="261323"/>
            <a:ext cx="7227704" cy="753196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30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「脱炭素エキデン大阪」プロジェクト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1D12554-5AA7-4B84-87AC-6CB92E7C3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374" y="4765486"/>
            <a:ext cx="8391809" cy="1786810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kumimoji="1" lang="ja-JP" altLang="en-US" dirty="0">
                <a:solidFill>
                  <a:srgbClr val="73B43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ＳＰＯＢＹ（スポビー）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ja-JP" altLang="en-US" sz="1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自動車から徒歩・自転車への変更やマイボトルの利用など、エコな活動によって抑制された</a:t>
            </a:r>
            <a:r>
              <a:rPr lang="en-US" altLang="ja-JP" sz="1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</a:t>
            </a:r>
            <a:r>
              <a:rPr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1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排出量を「脱炭素量」として見える化</a:t>
            </a:r>
            <a:endParaRPr lang="en-US" altLang="ja-JP" sz="1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ja-JP" altLang="en-US" sz="1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アプリで獲得した様々な脱炭素行動による</a:t>
            </a:r>
            <a:r>
              <a:rPr lang="en-US" altLang="ja-JP" sz="1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</a:t>
            </a:r>
            <a:r>
              <a:rPr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1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削減量に応じて、プレゼント抽選に応募できるなど、生活の中で楽しみながら脱炭素を意識することができる</a:t>
            </a:r>
            <a:endParaRPr lang="en-US" altLang="ja-JP" sz="1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spcBef>
                <a:spcPts val="1100"/>
              </a:spcBef>
            </a:pPr>
            <a:r>
              <a:rPr lang="ja-JP" altLang="en-US" sz="19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府民のアプリ利用は無料</a:t>
            </a:r>
            <a:endParaRPr lang="en-US" altLang="ja-JP" sz="19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812EB2C0-43EE-49E2-A4B7-FA431FAAF4CB}"/>
              </a:ext>
            </a:extLst>
          </p:cNvPr>
          <p:cNvCxnSpPr>
            <a:cxnSpLocks/>
          </p:cNvCxnSpPr>
          <p:nvPr/>
        </p:nvCxnSpPr>
        <p:spPr>
          <a:xfrm>
            <a:off x="1776000" y="1021936"/>
            <a:ext cx="8640000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19C5D1F-1132-4D36-A327-B39D6D846819}"/>
              </a:ext>
            </a:extLst>
          </p:cNvPr>
          <p:cNvSpPr txBox="1"/>
          <p:nvPr/>
        </p:nvSpPr>
        <p:spPr>
          <a:xfrm>
            <a:off x="9397041" y="6015476"/>
            <a:ext cx="26487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spc="-150" dirty="0">
                <a:latin typeface="BIZ UDPゴシック" panose="020B0400000000000000" pitchFamily="50" charset="-128"/>
                <a:ea typeface="BIZ UDPゴシック" panose="020B0400000000000000" pitchFamily="50" charset="-128"/>
                <a:hlinkClick r:id="rId3"/>
              </a:rPr>
              <a:t>公式</a:t>
            </a:r>
            <a:r>
              <a:rPr lang="en-US" altLang="ja-JP" sz="1400" spc="-150" dirty="0">
                <a:latin typeface="BIZ UDPゴシック" panose="020B0400000000000000" pitchFamily="50" charset="-128"/>
                <a:ea typeface="BIZ UDPゴシック" panose="020B0400000000000000" pitchFamily="50" charset="-128"/>
                <a:hlinkClick r:id="rId3"/>
              </a:rPr>
              <a:t>HP</a:t>
            </a:r>
            <a:r>
              <a:rPr lang="ja-JP" altLang="en-US" sz="1400" spc="-150" dirty="0">
                <a:latin typeface="BIZ UDPゴシック" panose="020B0400000000000000" pitchFamily="50" charset="-128"/>
                <a:ea typeface="BIZ UDPゴシック" panose="020B0400000000000000" pitchFamily="50" charset="-128"/>
                <a:hlinkClick r:id="rId3"/>
              </a:rPr>
              <a:t>「脱炭素エキデン」</a:t>
            </a:r>
            <a:endParaRPr kumimoji="1" lang="ja-JP" altLang="en-US" sz="1400" spc="-1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EDE432E6-9579-4F65-9FA5-9C787378E87B}"/>
              </a:ext>
            </a:extLst>
          </p:cNvPr>
          <p:cNvGrpSpPr>
            <a:grpSpLocks noChangeAspect="1"/>
          </p:cNvGrpSpPr>
          <p:nvPr/>
        </p:nvGrpSpPr>
        <p:grpSpPr>
          <a:xfrm>
            <a:off x="9419250" y="2734116"/>
            <a:ext cx="2184637" cy="3292456"/>
            <a:chOff x="8486356" y="1290064"/>
            <a:chExt cx="3141675" cy="4734803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3516A0EB-F88B-42D1-81FF-DC574F28D4E6}"/>
                </a:ext>
              </a:extLst>
            </p:cNvPr>
            <p:cNvGrpSpPr/>
            <p:nvPr/>
          </p:nvGrpSpPr>
          <p:grpSpPr>
            <a:xfrm>
              <a:off x="8575714" y="1290064"/>
              <a:ext cx="3052317" cy="4438816"/>
              <a:chOff x="8575714" y="1290064"/>
              <a:chExt cx="3052317" cy="4438816"/>
            </a:xfrm>
          </p:grpSpPr>
          <p:pic>
            <p:nvPicPr>
              <p:cNvPr id="5" name="図 4">
                <a:extLst>
                  <a:ext uri="{FF2B5EF4-FFF2-40B4-BE49-F238E27FC236}">
                    <a16:creationId xmlns:a16="http://schemas.microsoft.com/office/drawing/2014/main" id="{44496810-E729-499D-9707-D7125F5E0B3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>
              <a:xfrm>
                <a:off x="9398392" y="1290064"/>
                <a:ext cx="2229639" cy="4438816"/>
              </a:xfrm>
              <a:prstGeom prst="rect">
                <a:avLst/>
              </a:prstGeom>
            </p:spPr>
          </p:pic>
          <p:sp>
            <p:nvSpPr>
              <p:cNvPr id="6" name="正方形/長方形 5">
                <a:extLst>
                  <a:ext uri="{FF2B5EF4-FFF2-40B4-BE49-F238E27FC236}">
                    <a16:creationId xmlns:a16="http://schemas.microsoft.com/office/drawing/2014/main" id="{852B680A-E446-4F38-ACBC-E59CB254A400}"/>
                  </a:ext>
                </a:extLst>
              </p:cNvPr>
              <p:cNvSpPr/>
              <p:nvPr/>
            </p:nvSpPr>
            <p:spPr>
              <a:xfrm>
                <a:off x="8575714" y="5143500"/>
                <a:ext cx="1191600" cy="48636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pic>
          <p:nvPicPr>
            <p:cNvPr id="32" name="図 31" descr="SPOBYロゴマーク">
              <a:extLst>
                <a:ext uri="{FF2B5EF4-FFF2-40B4-BE49-F238E27FC236}">
                  <a16:creationId xmlns:a16="http://schemas.microsoft.com/office/drawing/2014/main" id="{09F84203-56DC-44C7-B42A-146BAF0A8FA7}"/>
                </a:ext>
              </a:extLst>
            </p:cNvPr>
            <p:cNvPicPr/>
            <p:nvPr/>
          </p:nvPicPr>
          <p:blipFill>
            <a:blip r:embed="rId5" cstate="print">
              <a:clrChange>
                <a:clrFrom>
                  <a:srgbClr val="FFFFFB"/>
                </a:clrFrom>
                <a:clrTo>
                  <a:srgbClr val="FFFFFB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86356" y="4668508"/>
              <a:ext cx="1352549" cy="1356359"/>
            </a:xfrm>
            <a:prstGeom prst="rect">
              <a:avLst/>
            </a:prstGeom>
            <a:noFill/>
            <a:ln>
              <a:noFill/>
            </a:ln>
            <a:effectLst/>
          </p:spPr>
        </p:pic>
      </p:grpSp>
      <p:sp>
        <p:nvSpPr>
          <p:cNvPr id="25" name="コンテンツ プレースホルダー 2">
            <a:extLst>
              <a:ext uri="{FF2B5EF4-FFF2-40B4-BE49-F238E27FC236}">
                <a16:creationId xmlns:a16="http://schemas.microsoft.com/office/drawing/2014/main" id="{708FA0AB-7DCE-4589-9579-00BF60B2C260}"/>
              </a:ext>
            </a:extLst>
          </p:cNvPr>
          <p:cNvSpPr txBox="1">
            <a:spLocks/>
          </p:cNvSpPr>
          <p:nvPr/>
        </p:nvSpPr>
        <p:spPr>
          <a:xfrm>
            <a:off x="373109" y="968050"/>
            <a:ext cx="11445783" cy="10409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Corbel" pitchFamily="34" charset="0"/>
              <a:buNone/>
            </a:pPr>
            <a:r>
              <a:rPr lang="ja-JP" altLang="en-US" sz="2000" dirty="0">
                <a:solidFill>
                  <a:srgbClr val="73B43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＜背景＞</a:t>
            </a:r>
            <a:br>
              <a:rPr lang="en-US" altLang="ja-JP" sz="2400" dirty="0">
                <a:solidFill>
                  <a:srgbClr val="73B43C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2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脱炭素社会の実現には、府民一人ひとりの行動が必要不可欠だが、</a:t>
            </a:r>
            <a:r>
              <a:rPr lang="en-US" altLang="ja-JP" sz="2000" b="1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</a:t>
            </a:r>
            <a:r>
              <a:rPr lang="en-US" altLang="ja-JP" sz="1400" b="1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2000" b="1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を代表とする温室効果ガスは目に見えず、実感が得にくい</a:t>
            </a:r>
            <a:endParaRPr lang="en-US" altLang="ja-JP" sz="2000" b="1" u="sng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0" name="矢印: 下 29">
            <a:extLst>
              <a:ext uri="{FF2B5EF4-FFF2-40B4-BE49-F238E27FC236}">
                <a16:creationId xmlns:a16="http://schemas.microsoft.com/office/drawing/2014/main" id="{D63AA639-2256-4FA7-B173-9C8A3DD98D5A}"/>
              </a:ext>
            </a:extLst>
          </p:cNvPr>
          <p:cNvSpPr/>
          <p:nvPr/>
        </p:nvSpPr>
        <p:spPr>
          <a:xfrm rot="16200000">
            <a:off x="657265" y="1936218"/>
            <a:ext cx="627481" cy="601751"/>
          </a:xfrm>
          <a:prstGeom prst="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73B43C"/>
              </a:solidFill>
            </a:endParaRPr>
          </a:p>
        </p:txBody>
      </p:sp>
      <p:pic>
        <p:nvPicPr>
          <p:cNvPr id="35" name="図 34">
            <a:extLst>
              <a:ext uri="{FF2B5EF4-FFF2-40B4-BE49-F238E27FC236}">
                <a16:creationId xmlns:a16="http://schemas.microsoft.com/office/drawing/2014/main" id="{E36A5DDA-05E3-47A0-9012-23E5DED5CAB6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62403" t="29000" r="13382" b="16400"/>
          <a:stretch/>
        </p:blipFill>
        <p:spPr>
          <a:xfrm>
            <a:off x="8826673" y="237816"/>
            <a:ext cx="1187730" cy="753195"/>
          </a:xfrm>
          <a:prstGeom prst="rect">
            <a:avLst/>
          </a:prstGeom>
        </p:spPr>
      </p:pic>
      <p:sp>
        <p:nvSpPr>
          <p:cNvPr id="33" name="コンテンツ プレースホルダー 2">
            <a:extLst>
              <a:ext uri="{FF2B5EF4-FFF2-40B4-BE49-F238E27FC236}">
                <a16:creationId xmlns:a16="http://schemas.microsoft.com/office/drawing/2014/main" id="{74A00196-111A-4121-A4DC-A051E97638DF}"/>
              </a:ext>
            </a:extLst>
          </p:cNvPr>
          <p:cNvSpPr txBox="1">
            <a:spLocks/>
          </p:cNvSpPr>
          <p:nvPr/>
        </p:nvSpPr>
        <p:spPr>
          <a:xfrm>
            <a:off x="1189529" y="1892693"/>
            <a:ext cx="10440496" cy="7185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ja-JP" altLang="en-US" sz="2400" b="1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スマートフォンアプリの活用を通じて、府民の脱炭素に向けた意識改革と行動変容の促進を図る</a:t>
            </a:r>
            <a:r>
              <a:rPr lang="ja-JP" altLang="en-US" sz="2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ことを目的に、大阪府と</a:t>
            </a:r>
            <a:r>
              <a:rPr lang="en-US" altLang="ja-JP" sz="2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2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株</a:t>
            </a:r>
            <a:r>
              <a:rPr lang="en-US" altLang="ja-JP" sz="2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2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スタジオスポビーとで連携協定を締結</a:t>
            </a:r>
          </a:p>
        </p:txBody>
      </p:sp>
      <p:sp>
        <p:nvSpPr>
          <p:cNvPr id="34" name="コンテンツ プレースホルダー 2">
            <a:extLst>
              <a:ext uri="{FF2B5EF4-FFF2-40B4-BE49-F238E27FC236}">
                <a16:creationId xmlns:a16="http://schemas.microsoft.com/office/drawing/2014/main" id="{F47B98F7-7B67-45E8-B2FF-1EBA6EC0A637}"/>
              </a:ext>
            </a:extLst>
          </p:cNvPr>
          <p:cNvSpPr txBox="1">
            <a:spLocks/>
          </p:cNvSpPr>
          <p:nvPr/>
        </p:nvSpPr>
        <p:spPr>
          <a:xfrm>
            <a:off x="829777" y="3116176"/>
            <a:ext cx="8553271" cy="104873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kumimoji="1"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20000"/>
              </a:lnSpc>
              <a:buNone/>
            </a:pPr>
            <a:r>
              <a:rPr lang="ja-JP" altLang="en-US" sz="2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取組の趣旨に賛同する府民や民間企業と連携して</a:t>
            </a:r>
            <a:r>
              <a:rPr lang="en-US" altLang="ja-JP" sz="2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</a:t>
            </a:r>
            <a:r>
              <a:rPr lang="en-US" altLang="ja-JP" sz="1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2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排出抑制に取り組み、</a:t>
            </a:r>
            <a:br>
              <a:rPr lang="en-US" altLang="ja-JP" sz="2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2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脱炭素活動のスコアをエコライフアプリ「</a:t>
            </a:r>
            <a:r>
              <a:rPr lang="en-US" altLang="ja-JP" sz="2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SPOBY</a:t>
            </a:r>
            <a:r>
              <a:rPr lang="ja-JP" altLang="en-US" sz="2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（スポビー）」を活用して計測し、見える化するもの</a:t>
            </a:r>
            <a:endParaRPr lang="en-US" altLang="ja-JP" sz="2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7" name="四角形: 角を丸くする 36">
            <a:extLst>
              <a:ext uri="{FF2B5EF4-FFF2-40B4-BE49-F238E27FC236}">
                <a16:creationId xmlns:a16="http://schemas.microsoft.com/office/drawing/2014/main" id="{0405436C-C659-4F86-986B-D955577BB612}"/>
              </a:ext>
            </a:extLst>
          </p:cNvPr>
          <p:cNvSpPr/>
          <p:nvPr/>
        </p:nvSpPr>
        <p:spPr>
          <a:xfrm>
            <a:off x="446316" y="2617235"/>
            <a:ext cx="3096000" cy="4680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脱炭素エキデン大阪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94EF29FA-A67D-4F26-B564-FDA0505B3F7C}"/>
              </a:ext>
            </a:extLst>
          </p:cNvPr>
          <p:cNvSpPr txBox="1"/>
          <p:nvPr/>
        </p:nvSpPr>
        <p:spPr>
          <a:xfrm>
            <a:off x="874772" y="4079527"/>
            <a:ext cx="915255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大阪・関西万博開幕までの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365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日間（令和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14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日から令和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13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日まで）は、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EXPO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グリーンチャレンジ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への貢献をめざし、「脱炭素エキデン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365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」として実施</a:t>
            </a:r>
          </a:p>
        </p:txBody>
      </p:sp>
    </p:spTree>
    <p:extLst>
      <p:ext uri="{BB962C8B-B14F-4D97-AF65-F5344CB8AC3E}">
        <p14:creationId xmlns:p14="http://schemas.microsoft.com/office/powerpoint/2010/main" val="4130933204"/>
      </p:ext>
    </p:extLst>
  </p:cSld>
  <p:clrMapOvr>
    <a:masterClrMapping/>
  </p:clrMapOvr>
</p:sld>
</file>

<file path=ppt/theme/theme1.xml><?xml version="1.0" encoding="utf-8"?>
<a:theme xmlns:a="http://schemas.openxmlformats.org/drawingml/2006/main" name="基礎">
  <a:themeElements>
    <a:clrScheme name="黄緑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基礎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基礎</Template>
  <TotalTime>0</TotalTime>
  <Words>256</Words>
  <Application>Microsoft Office PowerPoint</Application>
  <PresentationFormat>ワイド画面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游ゴシック</vt:lpstr>
      <vt:lpstr>Corbel</vt:lpstr>
      <vt:lpstr>基礎</vt:lpstr>
      <vt:lpstr>「脱炭素エキデン大阪」プロジェクト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2025-07-07T01:02:34Z</dcterms:created>
  <dcterms:modified xsi:type="dcterms:W3CDTF">2025-07-07T01:02:37Z</dcterms:modified>
</cp:coreProperties>
</file>