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906000" cy="6858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100" d="100"/>
          <a:sy n="100" d="100"/>
        </p:scale>
        <p:origin x="30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C2D1B-9AEA-4F90-807A-64434D6D2B6C}" type="datetimeFigureOut">
              <a:rPr kumimoji="1" lang="ja-JP" altLang="en-US" smtClean="0"/>
              <a:t>2020/7/8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00BCE-EA0D-4BA8-BBB3-82F98388E8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87482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C2D1B-9AEA-4F90-807A-64434D6D2B6C}" type="datetimeFigureOut">
              <a:rPr kumimoji="1" lang="ja-JP" altLang="en-US" smtClean="0"/>
              <a:t>2020/7/8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00BCE-EA0D-4BA8-BBB3-82F98388E8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620859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C2D1B-9AEA-4F90-807A-64434D6D2B6C}" type="datetimeFigureOut">
              <a:rPr kumimoji="1" lang="ja-JP" altLang="en-US" smtClean="0"/>
              <a:t>2020/7/8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00BCE-EA0D-4BA8-BBB3-82F98388E8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12385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C2D1B-9AEA-4F90-807A-64434D6D2B6C}" type="datetimeFigureOut">
              <a:rPr kumimoji="1" lang="ja-JP" altLang="en-US" smtClean="0"/>
              <a:t>2020/7/8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00BCE-EA0D-4BA8-BBB3-82F98388E8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409284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C2D1B-9AEA-4F90-807A-64434D6D2B6C}" type="datetimeFigureOut">
              <a:rPr kumimoji="1" lang="ja-JP" altLang="en-US" smtClean="0"/>
              <a:t>2020/7/8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00BCE-EA0D-4BA8-BBB3-82F98388E8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40764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C2D1B-9AEA-4F90-807A-64434D6D2B6C}" type="datetimeFigureOut">
              <a:rPr kumimoji="1" lang="ja-JP" altLang="en-US" smtClean="0"/>
              <a:t>2020/7/8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00BCE-EA0D-4BA8-BBB3-82F98388E8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98225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C2D1B-9AEA-4F90-807A-64434D6D2B6C}" type="datetimeFigureOut">
              <a:rPr kumimoji="1" lang="ja-JP" altLang="en-US" smtClean="0"/>
              <a:t>2020/7/8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00BCE-EA0D-4BA8-BBB3-82F98388E8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65898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C2D1B-9AEA-4F90-807A-64434D6D2B6C}" type="datetimeFigureOut">
              <a:rPr kumimoji="1" lang="ja-JP" altLang="en-US" smtClean="0"/>
              <a:t>2020/7/8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00BCE-EA0D-4BA8-BBB3-82F98388E8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8284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C2D1B-9AEA-4F90-807A-64434D6D2B6C}" type="datetimeFigureOut">
              <a:rPr kumimoji="1" lang="ja-JP" altLang="en-US" smtClean="0"/>
              <a:t>2020/7/8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00BCE-EA0D-4BA8-BBB3-82F98388E8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71684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C2D1B-9AEA-4F90-807A-64434D6D2B6C}" type="datetimeFigureOut">
              <a:rPr kumimoji="1" lang="ja-JP" altLang="en-US" smtClean="0"/>
              <a:t>2020/7/8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00BCE-EA0D-4BA8-BBB3-82F98388E8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49444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C2D1B-9AEA-4F90-807A-64434D6D2B6C}" type="datetimeFigureOut">
              <a:rPr kumimoji="1" lang="ja-JP" altLang="en-US" smtClean="0"/>
              <a:t>2020/7/8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00BCE-EA0D-4BA8-BBB3-82F98388E8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01036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7C2D1B-9AEA-4F90-807A-64434D6D2B6C}" type="datetimeFigureOut">
              <a:rPr kumimoji="1" lang="ja-JP" altLang="en-US" smtClean="0"/>
              <a:t>2020/7/8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600BCE-EA0D-4BA8-BBB3-82F98388E8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81373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8" name="直線矢印コネクタ 87"/>
          <p:cNvCxnSpPr/>
          <p:nvPr/>
        </p:nvCxnSpPr>
        <p:spPr>
          <a:xfrm>
            <a:off x="2724467" y="1639065"/>
            <a:ext cx="4320222" cy="0"/>
          </a:xfrm>
          <a:prstGeom prst="straightConnector1">
            <a:avLst/>
          </a:prstGeom>
          <a:ln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直線矢印コネクタ 79"/>
          <p:cNvCxnSpPr/>
          <p:nvPr/>
        </p:nvCxnSpPr>
        <p:spPr>
          <a:xfrm>
            <a:off x="2710341" y="3896577"/>
            <a:ext cx="4320222" cy="0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直線矢印コネクタ 76"/>
          <p:cNvCxnSpPr/>
          <p:nvPr/>
        </p:nvCxnSpPr>
        <p:spPr>
          <a:xfrm>
            <a:off x="2714465" y="3481359"/>
            <a:ext cx="4320222" cy="0"/>
          </a:xfrm>
          <a:prstGeom prst="straightConnector1">
            <a:avLst/>
          </a:prstGeom>
          <a:ln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直線矢印コネクタ 75"/>
          <p:cNvCxnSpPr/>
          <p:nvPr/>
        </p:nvCxnSpPr>
        <p:spPr>
          <a:xfrm>
            <a:off x="2747327" y="3114439"/>
            <a:ext cx="4320222" cy="0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直線矢印コネクタ 70"/>
          <p:cNvCxnSpPr/>
          <p:nvPr/>
        </p:nvCxnSpPr>
        <p:spPr>
          <a:xfrm flipH="1">
            <a:off x="2714465" y="2517494"/>
            <a:ext cx="4316098" cy="0"/>
          </a:xfrm>
          <a:prstGeom prst="straightConnector1">
            <a:avLst/>
          </a:prstGeom>
          <a:ln>
            <a:headEnd type="arrow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正方形/長方形 4"/>
          <p:cNvSpPr/>
          <p:nvPr/>
        </p:nvSpPr>
        <p:spPr>
          <a:xfrm>
            <a:off x="2225993" y="762287"/>
            <a:ext cx="403860" cy="583853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eaVert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133350" algn="l">
              <a:spcAft>
                <a:spcPts val="0"/>
              </a:spcAft>
            </a:pPr>
            <a:r>
              <a:rPr lang="ja-JP" altLang="en-US" sz="1050" b="1" kern="100" dirty="0" smtClean="0">
                <a:solidFill>
                  <a:schemeClr val="tx1"/>
                </a:solidFill>
                <a:effectLst/>
                <a:latin typeface="+mn-ea"/>
                <a:cs typeface="Times New Roman" panose="02020603050405020304" pitchFamily="18" charset="0"/>
              </a:rPr>
              <a:t>大阪府（魅力づくり推進課）</a:t>
            </a:r>
            <a:endParaRPr lang="ja-JP" sz="1050" b="1" kern="100" dirty="0">
              <a:solidFill>
                <a:schemeClr val="tx1"/>
              </a:solidFill>
              <a:effectLst/>
              <a:latin typeface="+mn-ea"/>
              <a:cs typeface="Times New Roman" panose="02020603050405020304" pitchFamily="18" charset="0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7110413" y="762288"/>
            <a:ext cx="403860" cy="583853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eaVert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133350"/>
            <a:r>
              <a:rPr lang="ja-JP" sz="1050" b="1" kern="100" dirty="0">
                <a:solidFill>
                  <a:srgbClr val="000000"/>
                </a:solidFill>
                <a:effectLst/>
                <a:latin typeface="+mn-ea"/>
                <a:cs typeface="Times New Roman" panose="02020603050405020304" pitchFamily="18" charset="0"/>
              </a:rPr>
              <a:t>助成</a:t>
            </a:r>
            <a:r>
              <a:rPr lang="ja-JP" sz="1050" b="1" kern="100" dirty="0" smtClean="0">
                <a:solidFill>
                  <a:srgbClr val="000000"/>
                </a:solidFill>
                <a:effectLst/>
                <a:latin typeface="+mn-ea"/>
                <a:cs typeface="Times New Roman" panose="02020603050405020304" pitchFamily="18" charset="0"/>
              </a:rPr>
              <a:t>対象者</a:t>
            </a:r>
            <a:r>
              <a:rPr lang="ja-JP" altLang="ja-JP" sz="1050" b="1" kern="100" dirty="0">
                <a:solidFill>
                  <a:srgbClr val="000000"/>
                </a:solidFill>
                <a:latin typeface="+mn-ea"/>
                <a:cs typeface="Times New Roman" panose="02020603050405020304" pitchFamily="18" charset="0"/>
              </a:rPr>
              <a:t>（事業実施主体</a:t>
            </a:r>
            <a:r>
              <a:rPr lang="ja-JP" altLang="ja-JP" sz="1050" b="1" kern="100" dirty="0" smtClean="0">
                <a:solidFill>
                  <a:srgbClr val="000000"/>
                </a:solidFill>
                <a:latin typeface="+mn-ea"/>
                <a:cs typeface="Times New Roman" panose="02020603050405020304" pitchFamily="18" charset="0"/>
              </a:rPr>
              <a:t>）</a:t>
            </a:r>
            <a:endParaRPr lang="ja-JP" altLang="ja-JP" sz="1050" b="1" kern="100" dirty="0">
              <a:latin typeface="+mn-ea"/>
              <a:cs typeface="Times New Roman" panose="02020603050405020304" pitchFamily="18" charset="0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9078279" y="762288"/>
            <a:ext cx="403860" cy="490174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eaVert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133350" algn="l">
              <a:spcAft>
                <a:spcPts val="0"/>
              </a:spcAft>
            </a:pPr>
            <a:r>
              <a:rPr lang="ja-JP" sz="1050" b="1" kern="100" dirty="0">
                <a:solidFill>
                  <a:srgbClr val="000000"/>
                </a:solidFill>
                <a:effectLst/>
                <a:latin typeface="+mn-ea"/>
                <a:cs typeface="Times New Roman" panose="02020603050405020304" pitchFamily="18" charset="0"/>
              </a:rPr>
              <a:t>施工業者</a:t>
            </a:r>
            <a:r>
              <a:rPr lang="ja-JP" sz="1050" b="1" kern="100" dirty="0" smtClean="0">
                <a:solidFill>
                  <a:srgbClr val="000000"/>
                </a:solidFill>
                <a:effectLst/>
                <a:latin typeface="+mn-ea"/>
                <a:cs typeface="Times New Roman" panose="02020603050405020304" pitchFamily="18" charset="0"/>
              </a:rPr>
              <a:t>・納入業者</a:t>
            </a:r>
            <a:r>
              <a:rPr lang="ja-JP" altLang="en-US" sz="1050" b="1" kern="100" dirty="0" smtClean="0">
                <a:solidFill>
                  <a:srgbClr val="000000"/>
                </a:solidFill>
                <a:effectLst/>
                <a:latin typeface="+mn-ea"/>
                <a:cs typeface="Times New Roman" panose="02020603050405020304" pitchFamily="18" charset="0"/>
              </a:rPr>
              <a:t>等</a:t>
            </a:r>
            <a:endParaRPr lang="ja-JP" sz="1050" b="1" kern="100" dirty="0">
              <a:effectLst/>
              <a:latin typeface="+mn-ea"/>
              <a:cs typeface="Times New Roman" panose="02020603050405020304" pitchFamily="18" charset="0"/>
            </a:endParaRPr>
          </a:p>
        </p:txBody>
      </p:sp>
      <p:sp>
        <p:nvSpPr>
          <p:cNvPr id="9" name="テキスト ボックス 355"/>
          <p:cNvSpPr txBox="1"/>
          <p:nvPr/>
        </p:nvSpPr>
        <p:spPr>
          <a:xfrm>
            <a:off x="7567613" y="762288"/>
            <a:ext cx="1424305" cy="3810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127000" indent="-127000" algn="ctr">
              <a:lnSpc>
                <a:spcPts val="1200"/>
              </a:lnSpc>
              <a:spcAft>
                <a:spcPts val="0"/>
              </a:spcAft>
            </a:pPr>
            <a:r>
              <a:rPr lang="ja-JP" sz="1000" b="1" dirty="0" smtClean="0">
                <a:solidFill>
                  <a:srgbClr val="000000"/>
                </a:solidFill>
                <a:effectLst/>
                <a:latin typeface="+mn-ea"/>
                <a:cs typeface="Times New Roman" panose="02020603050405020304" pitchFamily="18" charset="0"/>
              </a:rPr>
              <a:t>参考</a:t>
            </a:r>
            <a:r>
              <a:rPr lang="ja-JP" sz="1000" b="1" dirty="0">
                <a:solidFill>
                  <a:srgbClr val="000000"/>
                </a:solidFill>
                <a:effectLst/>
                <a:latin typeface="+mn-ea"/>
                <a:cs typeface="Times New Roman" panose="02020603050405020304" pitchFamily="18" charset="0"/>
              </a:rPr>
              <a:t>見積書又</a:t>
            </a:r>
            <a:r>
              <a:rPr lang="ja-JP" sz="1000" b="1" dirty="0" smtClean="0">
                <a:solidFill>
                  <a:srgbClr val="000000"/>
                </a:solidFill>
                <a:effectLst/>
                <a:latin typeface="+mn-ea"/>
                <a:cs typeface="Times New Roman" panose="02020603050405020304" pitchFamily="18" charset="0"/>
              </a:rPr>
              <a:t>は</a:t>
            </a:r>
            <a:endParaRPr lang="en-US" altLang="ja-JP" sz="1000" b="1" dirty="0" smtClean="0">
              <a:solidFill>
                <a:srgbClr val="000000"/>
              </a:solidFill>
              <a:effectLst/>
              <a:latin typeface="+mn-ea"/>
              <a:cs typeface="Times New Roman" panose="02020603050405020304" pitchFamily="18" charset="0"/>
            </a:endParaRPr>
          </a:p>
          <a:p>
            <a:pPr marL="127000" indent="-127000" algn="ctr">
              <a:lnSpc>
                <a:spcPts val="1200"/>
              </a:lnSpc>
              <a:spcAft>
                <a:spcPts val="0"/>
              </a:spcAft>
            </a:pPr>
            <a:r>
              <a:rPr lang="ja-JP" sz="1000" b="1" dirty="0" smtClean="0">
                <a:solidFill>
                  <a:srgbClr val="000000"/>
                </a:solidFill>
                <a:effectLst/>
                <a:latin typeface="+mn-ea"/>
                <a:cs typeface="Times New Roman" panose="02020603050405020304" pitchFamily="18" charset="0"/>
              </a:rPr>
              <a:t>概算</a:t>
            </a:r>
            <a:r>
              <a:rPr lang="ja-JP" sz="1000" b="1" dirty="0">
                <a:solidFill>
                  <a:srgbClr val="000000"/>
                </a:solidFill>
                <a:effectLst/>
                <a:latin typeface="+mn-ea"/>
                <a:cs typeface="Times New Roman" panose="02020603050405020304" pitchFamily="18" charset="0"/>
              </a:rPr>
              <a:t>設計書の取得</a:t>
            </a:r>
            <a:endParaRPr lang="ja-JP" sz="1200" b="1" dirty="0">
              <a:effectLst/>
              <a:latin typeface="+mn-ea"/>
              <a:cs typeface="ＭＳ Ｐゴシック" panose="020B0600070205080204" pitchFamily="50" charset="-128"/>
            </a:endParaRPr>
          </a:p>
        </p:txBody>
      </p:sp>
      <p:sp>
        <p:nvSpPr>
          <p:cNvPr id="10" name="テキスト ボックス 358"/>
          <p:cNvSpPr txBox="1"/>
          <p:nvPr/>
        </p:nvSpPr>
        <p:spPr>
          <a:xfrm>
            <a:off x="5192713" y="1383506"/>
            <a:ext cx="1129030" cy="2413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127000" indent="-127000">
              <a:lnSpc>
                <a:spcPts val="1200"/>
              </a:lnSpc>
              <a:spcAft>
                <a:spcPts val="0"/>
              </a:spcAft>
            </a:pPr>
            <a:r>
              <a:rPr lang="ja-JP" altLang="en-US" sz="1000" b="1" dirty="0">
                <a:solidFill>
                  <a:srgbClr val="000000"/>
                </a:solidFill>
                <a:latin typeface="+mn-ea"/>
                <a:cs typeface="Times New Roman" panose="02020603050405020304" pitchFamily="18" charset="0"/>
              </a:rPr>
              <a:t>③</a:t>
            </a:r>
            <a:r>
              <a:rPr lang="ja-JP" altLang="en-US" sz="1000" b="1" dirty="0" smtClean="0">
                <a:solidFill>
                  <a:srgbClr val="000000"/>
                </a:solidFill>
                <a:effectLst/>
                <a:latin typeface="+mn-ea"/>
                <a:cs typeface="Times New Roman" panose="02020603050405020304" pitchFamily="18" charset="0"/>
              </a:rPr>
              <a:t>事業</a:t>
            </a:r>
            <a:r>
              <a:rPr lang="ja-JP" sz="1000" b="1" dirty="0" smtClean="0">
                <a:solidFill>
                  <a:srgbClr val="000000"/>
                </a:solidFill>
                <a:effectLst/>
                <a:latin typeface="+mn-ea"/>
                <a:cs typeface="Times New Roman" panose="02020603050405020304" pitchFamily="18" charset="0"/>
              </a:rPr>
              <a:t>計画申請</a:t>
            </a:r>
            <a:endParaRPr lang="ja-JP" sz="1200" b="1" dirty="0">
              <a:effectLst/>
              <a:latin typeface="+mn-ea"/>
              <a:cs typeface="ＭＳ Ｐゴシック" panose="020B0600070205080204" pitchFamily="50" charset="-128"/>
            </a:endParaRPr>
          </a:p>
        </p:txBody>
      </p:sp>
      <p:sp>
        <p:nvSpPr>
          <p:cNvPr id="11" name="テキスト ボックス 359"/>
          <p:cNvSpPr txBox="1"/>
          <p:nvPr/>
        </p:nvSpPr>
        <p:spPr>
          <a:xfrm>
            <a:off x="1290441" y="2400300"/>
            <a:ext cx="1009172" cy="343853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127000" indent="-127000" algn="ctr">
              <a:lnSpc>
                <a:spcPts val="1200"/>
              </a:lnSpc>
              <a:spcAft>
                <a:spcPts val="0"/>
              </a:spcAft>
            </a:pPr>
            <a:r>
              <a:rPr lang="ja-JP" altLang="en-US" sz="1000" b="1" dirty="0">
                <a:solidFill>
                  <a:srgbClr val="000000"/>
                </a:solidFill>
                <a:latin typeface="+mn-ea"/>
                <a:cs typeface="Times New Roman" panose="02020603050405020304" pitchFamily="18" charset="0"/>
              </a:rPr>
              <a:t>⑥</a:t>
            </a:r>
            <a:r>
              <a:rPr lang="ja-JP" altLang="en-US" sz="1000" b="1" dirty="0" smtClean="0">
                <a:solidFill>
                  <a:srgbClr val="000000"/>
                </a:solidFill>
                <a:latin typeface="+mn-ea"/>
                <a:cs typeface="Times New Roman" panose="02020603050405020304" pitchFamily="18" charset="0"/>
              </a:rPr>
              <a:t>計画の審査</a:t>
            </a:r>
            <a:endParaRPr lang="en-US" altLang="ja-JP" sz="1000" b="1" dirty="0" smtClean="0">
              <a:solidFill>
                <a:srgbClr val="000000"/>
              </a:solidFill>
              <a:latin typeface="+mn-ea"/>
              <a:cs typeface="Times New Roman" panose="02020603050405020304" pitchFamily="18" charset="0"/>
            </a:endParaRPr>
          </a:p>
          <a:p>
            <a:pPr marL="127000" indent="-127000" algn="ctr">
              <a:lnSpc>
                <a:spcPts val="1200"/>
              </a:lnSpc>
              <a:spcAft>
                <a:spcPts val="0"/>
              </a:spcAft>
            </a:pPr>
            <a:r>
              <a:rPr lang="ja-JP" altLang="en-US" sz="1000" b="1" dirty="0" smtClean="0">
                <a:solidFill>
                  <a:srgbClr val="000000"/>
                </a:solidFill>
                <a:effectLst/>
                <a:latin typeface="+mn-ea"/>
                <a:cs typeface="Times New Roman" panose="02020603050405020304" pitchFamily="18" charset="0"/>
              </a:rPr>
              <a:t>（</a:t>
            </a:r>
            <a:r>
              <a:rPr lang="en-US" altLang="ja-JP" sz="1000" b="1" dirty="0">
                <a:solidFill>
                  <a:srgbClr val="000000"/>
                </a:solidFill>
                <a:effectLst/>
                <a:latin typeface="+mn-ea"/>
                <a:cs typeface="Times New Roman" panose="02020603050405020304" pitchFamily="18" charset="0"/>
              </a:rPr>
              <a:t>9</a:t>
            </a:r>
            <a:r>
              <a:rPr lang="ja-JP" altLang="en-US" sz="1000" b="1" dirty="0" smtClean="0">
                <a:solidFill>
                  <a:srgbClr val="000000"/>
                </a:solidFill>
                <a:effectLst/>
                <a:latin typeface="+mn-ea"/>
                <a:cs typeface="Times New Roman" panose="02020603050405020304" pitchFamily="18" charset="0"/>
              </a:rPr>
              <a:t>月</a:t>
            </a:r>
            <a:r>
              <a:rPr lang="ja-JP" altLang="en-US" sz="1000" b="1" dirty="0">
                <a:solidFill>
                  <a:srgbClr val="000000"/>
                </a:solidFill>
                <a:effectLst/>
                <a:latin typeface="+mn-ea"/>
                <a:cs typeface="Times New Roman" panose="02020603050405020304" pitchFamily="18" charset="0"/>
              </a:rPr>
              <a:t>中</a:t>
            </a:r>
            <a:r>
              <a:rPr lang="ja-JP" altLang="en-US" sz="1000" b="1" dirty="0" smtClean="0">
                <a:solidFill>
                  <a:srgbClr val="000000"/>
                </a:solidFill>
                <a:effectLst/>
                <a:latin typeface="+mn-ea"/>
                <a:cs typeface="Times New Roman" panose="02020603050405020304" pitchFamily="18" charset="0"/>
              </a:rPr>
              <a:t>旬）</a:t>
            </a:r>
            <a:endParaRPr lang="ja-JP" sz="1200" b="1" dirty="0">
              <a:effectLst/>
              <a:latin typeface="+mn-ea"/>
              <a:cs typeface="ＭＳ Ｐゴシック" panose="020B0600070205080204" pitchFamily="50" charset="-128"/>
            </a:endParaRPr>
          </a:p>
        </p:txBody>
      </p:sp>
      <p:sp>
        <p:nvSpPr>
          <p:cNvPr id="12" name="テキスト ボックス 373"/>
          <p:cNvSpPr txBox="1"/>
          <p:nvPr/>
        </p:nvSpPr>
        <p:spPr>
          <a:xfrm>
            <a:off x="2890521" y="2712536"/>
            <a:ext cx="896303" cy="401903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127000" indent="-127000">
              <a:lnSpc>
                <a:spcPts val="1200"/>
              </a:lnSpc>
              <a:spcAft>
                <a:spcPts val="0"/>
              </a:spcAft>
            </a:pPr>
            <a:r>
              <a:rPr lang="ja-JP" altLang="en-US" sz="1000" b="1" dirty="0" smtClean="0">
                <a:solidFill>
                  <a:srgbClr val="000000"/>
                </a:solidFill>
                <a:latin typeface="+mn-ea"/>
                <a:cs typeface="Times New Roman" panose="02020603050405020304" pitchFamily="18" charset="0"/>
              </a:rPr>
              <a:t>⑦内定通知</a:t>
            </a:r>
            <a:endParaRPr lang="en-US" altLang="ja-JP" sz="1000" b="1" dirty="0" smtClean="0">
              <a:solidFill>
                <a:srgbClr val="000000"/>
              </a:solidFill>
              <a:latin typeface="+mn-ea"/>
              <a:cs typeface="Times New Roman" panose="02020603050405020304" pitchFamily="18" charset="0"/>
            </a:endParaRPr>
          </a:p>
          <a:p>
            <a:pPr marL="127000" indent="-127000">
              <a:lnSpc>
                <a:spcPts val="1200"/>
              </a:lnSpc>
              <a:spcAft>
                <a:spcPts val="0"/>
              </a:spcAft>
            </a:pPr>
            <a:r>
              <a:rPr lang="ja-JP" altLang="en-US" sz="1000" b="1" dirty="0" smtClean="0">
                <a:solidFill>
                  <a:srgbClr val="000000"/>
                </a:solidFill>
                <a:effectLst/>
                <a:latin typeface="+mn-ea"/>
                <a:cs typeface="Times New Roman" panose="02020603050405020304" pitchFamily="18" charset="0"/>
              </a:rPr>
              <a:t>（</a:t>
            </a:r>
            <a:r>
              <a:rPr lang="en-US" altLang="ja-JP" sz="1000" b="1" dirty="0">
                <a:solidFill>
                  <a:srgbClr val="000000"/>
                </a:solidFill>
                <a:effectLst/>
                <a:latin typeface="+mn-ea"/>
                <a:cs typeface="Times New Roman" panose="02020603050405020304" pitchFamily="18" charset="0"/>
              </a:rPr>
              <a:t>9</a:t>
            </a:r>
            <a:r>
              <a:rPr lang="ja-JP" altLang="en-US" sz="1000" b="1" dirty="0" smtClean="0">
                <a:solidFill>
                  <a:srgbClr val="000000"/>
                </a:solidFill>
                <a:effectLst/>
                <a:latin typeface="+mn-ea"/>
                <a:cs typeface="Times New Roman" panose="02020603050405020304" pitchFamily="18" charset="0"/>
              </a:rPr>
              <a:t>月</a:t>
            </a:r>
            <a:r>
              <a:rPr lang="ja-JP" altLang="en-US" sz="1000" b="1" dirty="0">
                <a:solidFill>
                  <a:srgbClr val="000000"/>
                </a:solidFill>
                <a:effectLst/>
                <a:latin typeface="+mn-ea"/>
                <a:cs typeface="Times New Roman" panose="02020603050405020304" pitchFamily="18" charset="0"/>
              </a:rPr>
              <a:t>下旬</a:t>
            </a:r>
            <a:r>
              <a:rPr lang="ja-JP" altLang="en-US" sz="1000" b="1" dirty="0" smtClean="0">
                <a:solidFill>
                  <a:srgbClr val="000000"/>
                </a:solidFill>
                <a:effectLst/>
                <a:latin typeface="+mn-ea"/>
                <a:cs typeface="Times New Roman" panose="02020603050405020304" pitchFamily="18" charset="0"/>
              </a:rPr>
              <a:t>）</a:t>
            </a:r>
            <a:endParaRPr lang="ja-JP" sz="1200" b="1" dirty="0">
              <a:effectLst/>
              <a:latin typeface="+mn-ea"/>
              <a:cs typeface="ＭＳ Ｐゴシック" panose="020B0600070205080204" pitchFamily="50" charset="-128"/>
            </a:endParaRPr>
          </a:p>
        </p:txBody>
      </p:sp>
      <p:sp>
        <p:nvSpPr>
          <p:cNvPr id="14" name="テキスト ボックス 379"/>
          <p:cNvSpPr txBox="1"/>
          <p:nvPr/>
        </p:nvSpPr>
        <p:spPr>
          <a:xfrm>
            <a:off x="4331614" y="3262745"/>
            <a:ext cx="2944336" cy="227647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127000" indent="-127000" algn="ctr">
              <a:lnSpc>
                <a:spcPts val="1200"/>
              </a:lnSpc>
              <a:spcAft>
                <a:spcPts val="0"/>
              </a:spcAft>
            </a:pPr>
            <a:r>
              <a:rPr lang="ja-JP" altLang="en-US" sz="1000" b="1" dirty="0" smtClean="0">
                <a:solidFill>
                  <a:srgbClr val="000000"/>
                </a:solidFill>
                <a:effectLst/>
                <a:latin typeface="+mn-ea"/>
                <a:cs typeface="Times New Roman" panose="02020603050405020304" pitchFamily="18" charset="0"/>
              </a:rPr>
              <a:t>⑧</a:t>
            </a:r>
            <a:r>
              <a:rPr lang="ja-JP" sz="1000" b="1" dirty="0" smtClean="0">
                <a:solidFill>
                  <a:srgbClr val="000000"/>
                </a:solidFill>
                <a:effectLst/>
                <a:latin typeface="+mn-ea"/>
                <a:cs typeface="Times New Roman" panose="02020603050405020304" pitchFamily="18" charset="0"/>
              </a:rPr>
              <a:t>補助</a:t>
            </a:r>
            <a:r>
              <a:rPr lang="ja-JP" sz="1000" b="1" dirty="0">
                <a:solidFill>
                  <a:srgbClr val="000000"/>
                </a:solidFill>
                <a:effectLst/>
                <a:latin typeface="+mn-ea"/>
                <a:cs typeface="Times New Roman" panose="02020603050405020304" pitchFamily="18" charset="0"/>
              </a:rPr>
              <a:t>金交付</a:t>
            </a:r>
            <a:r>
              <a:rPr lang="ja-JP" sz="1000" b="1" dirty="0" smtClean="0">
                <a:solidFill>
                  <a:srgbClr val="000000"/>
                </a:solidFill>
                <a:effectLst/>
                <a:latin typeface="+mn-ea"/>
                <a:cs typeface="Times New Roman" panose="02020603050405020304" pitchFamily="18" charset="0"/>
              </a:rPr>
              <a:t>申請</a:t>
            </a:r>
            <a:r>
              <a:rPr lang="ja-JP" altLang="en-US" sz="1000" b="1" dirty="0" smtClean="0">
                <a:solidFill>
                  <a:srgbClr val="000000"/>
                </a:solidFill>
                <a:latin typeface="+mn-ea"/>
                <a:cs typeface="Times New Roman" panose="02020603050405020304" pitchFamily="18" charset="0"/>
              </a:rPr>
              <a:t>（市区町村</a:t>
            </a:r>
            <a:r>
              <a:rPr lang="ja-JP" altLang="en-US" sz="1000" b="1" dirty="0">
                <a:solidFill>
                  <a:srgbClr val="000000"/>
                </a:solidFill>
                <a:latin typeface="+mn-ea"/>
                <a:cs typeface="Times New Roman" panose="02020603050405020304" pitchFamily="18" charset="0"/>
              </a:rPr>
              <a:t>経由</a:t>
            </a:r>
            <a:r>
              <a:rPr lang="ja-JP" altLang="en-US" sz="1000" b="1" dirty="0" smtClean="0">
                <a:solidFill>
                  <a:srgbClr val="000000"/>
                </a:solidFill>
                <a:latin typeface="+mn-ea"/>
                <a:cs typeface="Times New Roman" panose="02020603050405020304" pitchFamily="18" charset="0"/>
              </a:rPr>
              <a:t>）</a:t>
            </a:r>
            <a:endParaRPr lang="ja-JP" sz="1200" b="1" dirty="0">
              <a:effectLst/>
              <a:latin typeface="+mn-ea"/>
              <a:cs typeface="ＭＳ Ｐゴシック" panose="020B0600070205080204" pitchFamily="50" charset="-128"/>
            </a:endParaRPr>
          </a:p>
        </p:txBody>
      </p:sp>
      <p:sp>
        <p:nvSpPr>
          <p:cNvPr id="17" name="テキスト ボックス 383"/>
          <p:cNvSpPr txBox="1"/>
          <p:nvPr/>
        </p:nvSpPr>
        <p:spPr>
          <a:xfrm>
            <a:off x="2724467" y="2093181"/>
            <a:ext cx="1145542" cy="424313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127000" indent="-127000" algn="ctr">
              <a:lnSpc>
                <a:spcPts val="1200"/>
              </a:lnSpc>
            </a:pPr>
            <a:r>
              <a:rPr lang="ja-JP" altLang="en-US" sz="1000" b="1" dirty="0">
                <a:solidFill>
                  <a:srgbClr val="000000"/>
                </a:solidFill>
                <a:latin typeface="+mn-ea"/>
                <a:cs typeface="Times New Roman" panose="02020603050405020304" pitchFamily="18" charset="0"/>
              </a:rPr>
              <a:t>⑤</a:t>
            </a:r>
            <a:r>
              <a:rPr lang="ja-JP" altLang="en-US" sz="1000" b="1" dirty="0" smtClean="0">
                <a:solidFill>
                  <a:srgbClr val="000000"/>
                </a:solidFill>
                <a:effectLst/>
                <a:latin typeface="+mn-ea"/>
                <a:cs typeface="Times New Roman" panose="02020603050405020304" pitchFamily="18" charset="0"/>
              </a:rPr>
              <a:t>ヒアリング</a:t>
            </a:r>
            <a:endParaRPr lang="en-US" altLang="ja-JP" sz="1000" b="1" dirty="0" smtClean="0">
              <a:solidFill>
                <a:srgbClr val="000000"/>
              </a:solidFill>
              <a:effectLst/>
              <a:latin typeface="+mn-ea"/>
              <a:cs typeface="Times New Roman" panose="02020603050405020304" pitchFamily="18" charset="0"/>
            </a:endParaRPr>
          </a:p>
          <a:p>
            <a:pPr marL="127000" indent="-127000" algn="ctr">
              <a:lnSpc>
                <a:spcPts val="1200"/>
              </a:lnSpc>
            </a:pPr>
            <a:r>
              <a:rPr lang="ja-JP" altLang="en-US" sz="1000" b="1" dirty="0" smtClean="0">
                <a:solidFill>
                  <a:srgbClr val="000000"/>
                </a:solidFill>
                <a:latin typeface="+mn-ea"/>
                <a:cs typeface="Times New Roman" panose="02020603050405020304" pitchFamily="18" charset="0"/>
              </a:rPr>
              <a:t>（</a:t>
            </a:r>
            <a:r>
              <a:rPr lang="en-US" altLang="ja-JP" sz="1000" b="1" dirty="0">
                <a:solidFill>
                  <a:srgbClr val="000000"/>
                </a:solidFill>
                <a:latin typeface="+mn-ea"/>
                <a:cs typeface="Times New Roman" panose="02020603050405020304" pitchFamily="18" charset="0"/>
              </a:rPr>
              <a:t>8</a:t>
            </a:r>
            <a:r>
              <a:rPr lang="ja-JP" altLang="en-US" sz="1000" b="1" dirty="0">
                <a:solidFill>
                  <a:srgbClr val="000000"/>
                </a:solidFill>
                <a:latin typeface="+mn-ea"/>
                <a:cs typeface="Times New Roman" panose="02020603050405020304" pitchFamily="18" charset="0"/>
              </a:rPr>
              <a:t>月</a:t>
            </a:r>
            <a:r>
              <a:rPr lang="ja-JP" altLang="en-US" sz="1000" b="1" dirty="0" smtClean="0">
                <a:solidFill>
                  <a:srgbClr val="000000"/>
                </a:solidFill>
                <a:latin typeface="+mn-ea"/>
                <a:cs typeface="Times New Roman" panose="02020603050405020304" pitchFamily="18" charset="0"/>
              </a:rPr>
              <a:t>下旬）</a:t>
            </a:r>
            <a:endParaRPr lang="ja-JP" altLang="ja-JP" sz="1000" b="1" dirty="0">
              <a:latin typeface="+mn-ea"/>
              <a:cs typeface="ＭＳ Ｐゴシック" panose="020B0600070205080204" pitchFamily="50" charset="-128"/>
            </a:endParaRPr>
          </a:p>
          <a:p>
            <a:pPr marL="127000" indent="-127000" algn="ctr">
              <a:lnSpc>
                <a:spcPts val="1200"/>
              </a:lnSpc>
              <a:spcAft>
                <a:spcPts val="0"/>
              </a:spcAft>
            </a:pPr>
            <a:endParaRPr lang="ja-JP" sz="1000" b="1" dirty="0">
              <a:effectLst/>
              <a:latin typeface="+mn-ea"/>
              <a:cs typeface="ＭＳ Ｐゴシック" panose="020B0600070205080204" pitchFamily="50" charset="-128"/>
            </a:endParaRPr>
          </a:p>
        </p:txBody>
      </p:sp>
      <p:sp>
        <p:nvSpPr>
          <p:cNvPr id="20" name="テキスト ボックス 382"/>
          <p:cNvSpPr txBox="1"/>
          <p:nvPr/>
        </p:nvSpPr>
        <p:spPr>
          <a:xfrm>
            <a:off x="7653974" y="3396857"/>
            <a:ext cx="1424305" cy="53975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127000" indent="-127000">
              <a:lnSpc>
                <a:spcPts val="1200"/>
              </a:lnSpc>
              <a:spcAft>
                <a:spcPts val="0"/>
              </a:spcAft>
            </a:pPr>
            <a:r>
              <a:rPr lang="ja-JP" altLang="en-US" sz="1000" b="1" dirty="0">
                <a:solidFill>
                  <a:srgbClr val="000000"/>
                </a:solidFill>
                <a:latin typeface="+mn-ea"/>
                <a:cs typeface="Times New Roman" panose="02020603050405020304" pitchFamily="18" charset="0"/>
              </a:rPr>
              <a:t>⑩</a:t>
            </a:r>
            <a:r>
              <a:rPr lang="ja-JP" sz="1000" b="1" dirty="0" smtClean="0">
                <a:solidFill>
                  <a:srgbClr val="000000"/>
                </a:solidFill>
                <a:effectLst/>
                <a:latin typeface="+mn-ea"/>
                <a:cs typeface="Times New Roman" panose="02020603050405020304" pitchFamily="18" charset="0"/>
              </a:rPr>
              <a:t>入札</a:t>
            </a:r>
            <a:r>
              <a:rPr lang="ja-JP" sz="1000" b="1" dirty="0">
                <a:solidFill>
                  <a:srgbClr val="000000"/>
                </a:solidFill>
                <a:effectLst/>
                <a:latin typeface="+mn-ea"/>
                <a:cs typeface="Times New Roman" panose="02020603050405020304" pitchFamily="18" charset="0"/>
              </a:rPr>
              <a:t>又は比較見積合わせの依頼</a:t>
            </a:r>
            <a:r>
              <a:rPr lang="en-US" sz="1000" b="1" dirty="0">
                <a:solidFill>
                  <a:srgbClr val="000000"/>
                </a:solidFill>
                <a:effectLst/>
                <a:latin typeface="+mn-ea"/>
                <a:cs typeface="Times New Roman" panose="02020603050405020304" pitchFamily="18" charset="0"/>
              </a:rPr>
              <a:t/>
            </a:r>
            <a:br>
              <a:rPr lang="en-US" sz="1000" b="1" dirty="0">
                <a:solidFill>
                  <a:srgbClr val="000000"/>
                </a:solidFill>
                <a:effectLst/>
                <a:latin typeface="+mn-ea"/>
                <a:cs typeface="Times New Roman" panose="02020603050405020304" pitchFamily="18" charset="0"/>
              </a:rPr>
            </a:br>
            <a:r>
              <a:rPr lang="ja-JP" sz="1000" b="1" dirty="0">
                <a:solidFill>
                  <a:srgbClr val="000000"/>
                </a:solidFill>
                <a:effectLst/>
                <a:latin typeface="+mn-ea"/>
                <a:cs typeface="Times New Roman" panose="02020603050405020304" pitchFamily="18" charset="0"/>
              </a:rPr>
              <a:t>【事業着手】</a:t>
            </a:r>
            <a:endParaRPr lang="ja-JP" sz="1200" b="1" dirty="0">
              <a:effectLst/>
              <a:latin typeface="+mn-ea"/>
              <a:cs typeface="ＭＳ Ｐゴシック" panose="020B0600070205080204" pitchFamily="50" charset="-128"/>
            </a:endParaRPr>
          </a:p>
        </p:txBody>
      </p:sp>
      <p:sp>
        <p:nvSpPr>
          <p:cNvPr id="21" name="テキスト ボックス 392"/>
          <p:cNvSpPr txBox="1"/>
          <p:nvPr/>
        </p:nvSpPr>
        <p:spPr>
          <a:xfrm>
            <a:off x="7711442" y="4056939"/>
            <a:ext cx="1280795" cy="254635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127000" indent="-127000">
              <a:lnSpc>
                <a:spcPts val="1200"/>
              </a:lnSpc>
              <a:spcAft>
                <a:spcPts val="0"/>
              </a:spcAft>
            </a:pPr>
            <a:r>
              <a:rPr lang="ja-JP" altLang="en-US" sz="1000" b="1" dirty="0">
                <a:solidFill>
                  <a:srgbClr val="000000"/>
                </a:solidFill>
                <a:latin typeface="+mn-ea"/>
                <a:cs typeface="Times New Roman" panose="02020603050405020304" pitchFamily="18" charset="0"/>
              </a:rPr>
              <a:t>⑪</a:t>
            </a:r>
            <a:r>
              <a:rPr lang="ja-JP" sz="1000" b="1" dirty="0" smtClean="0">
                <a:solidFill>
                  <a:srgbClr val="000000"/>
                </a:solidFill>
                <a:effectLst/>
                <a:latin typeface="+mn-ea"/>
                <a:cs typeface="Times New Roman" panose="02020603050405020304" pitchFamily="18" charset="0"/>
              </a:rPr>
              <a:t>業者</a:t>
            </a:r>
            <a:r>
              <a:rPr lang="ja-JP" sz="1000" b="1" dirty="0">
                <a:solidFill>
                  <a:srgbClr val="000000"/>
                </a:solidFill>
                <a:effectLst/>
                <a:latin typeface="+mn-ea"/>
                <a:cs typeface="Times New Roman" panose="02020603050405020304" pitchFamily="18" charset="0"/>
              </a:rPr>
              <a:t>選定、契約</a:t>
            </a:r>
            <a:endParaRPr lang="ja-JP" sz="1200" b="1" dirty="0">
              <a:effectLst/>
              <a:latin typeface="+mn-ea"/>
              <a:cs typeface="ＭＳ Ｐゴシック" panose="020B0600070205080204" pitchFamily="50" charset="-128"/>
            </a:endParaRPr>
          </a:p>
        </p:txBody>
      </p:sp>
      <p:sp>
        <p:nvSpPr>
          <p:cNvPr id="22" name="テキスト ボックス 397"/>
          <p:cNvSpPr txBox="1"/>
          <p:nvPr/>
        </p:nvSpPr>
        <p:spPr>
          <a:xfrm>
            <a:off x="7588252" y="4409047"/>
            <a:ext cx="1348105" cy="53467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127000" indent="-127000" algn="ctr">
              <a:lnSpc>
                <a:spcPts val="1200"/>
              </a:lnSpc>
              <a:spcAft>
                <a:spcPts val="0"/>
              </a:spcAft>
            </a:pPr>
            <a:r>
              <a:rPr lang="ja-JP" altLang="en-US" sz="1000" b="1" dirty="0">
                <a:solidFill>
                  <a:srgbClr val="000000"/>
                </a:solidFill>
                <a:latin typeface="+mn-ea"/>
                <a:cs typeface="Times New Roman" panose="02020603050405020304" pitchFamily="18" charset="0"/>
              </a:rPr>
              <a:t>⑫</a:t>
            </a:r>
            <a:r>
              <a:rPr lang="ja-JP" sz="1000" b="1" dirty="0" smtClean="0">
                <a:solidFill>
                  <a:srgbClr val="000000"/>
                </a:solidFill>
                <a:effectLst/>
                <a:latin typeface="+mn-ea"/>
                <a:cs typeface="Times New Roman" panose="02020603050405020304" pitchFamily="18" charset="0"/>
              </a:rPr>
              <a:t>引渡</a:t>
            </a:r>
            <a:r>
              <a:rPr lang="ja-JP" sz="1000" b="1" dirty="0">
                <a:solidFill>
                  <a:srgbClr val="000000"/>
                </a:solidFill>
                <a:effectLst/>
                <a:latin typeface="+mn-ea"/>
                <a:cs typeface="Times New Roman" panose="02020603050405020304" pitchFamily="18" charset="0"/>
              </a:rPr>
              <a:t>又は納品</a:t>
            </a:r>
            <a:r>
              <a:rPr lang="en-US" sz="1000" b="1" dirty="0">
                <a:solidFill>
                  <a:srgbClr val="000000"/>
                </a:solidFill>
                <a:effectLst/>
                <a:latin typeface="+mn-ea"/>
                <a:cs typeface="Times New Roman" panose="02020603050405020304" pitchFamily="18" charset="0"/>
              </a:rPr>
              <a:t/>
            </a:r>
            <a:br>
              <a:rPr lang="en-US" sz="1000" b="1" dirty="0">
                <a:solidFill>
                  <a:srgbClr val="000000"/>
                </a:solidFill>
                <a:effectLst/>
                <a:latin typeface="+mn-ea"/>
                <a:cs typeface="Times New Roman" panose="02020603050405020304" pitchFamily="18" charset="0"/>
              </a:rPr>
            </a:br>
            <a:r>
              <a:rPr lang="ja-JP" sz="1000" b="1" dirty="0">
                <a:solidFill>
                  <a:srgbClr val="000000"/>
                </a:solidFill>
                <a:effectLst/>
                <a:latin typeface="+mn-ea"/>
                <a:cs typeface="Times New Roman" panose="02020603050405020304" pitchFamily="18" charset="0"/>
              </a:rPr>
              <a:t>【事業しゅん功】</a:t>
            </a:r>
            <a:endParaRPr lang="ja-JP" sz="1200" b="1" dirty="0">
              <a:effectLst/>
              <a:latin typeface="+mn-ea"/>
              <a:cs typeface="ＭＳ Ｐゴシック" panose="020B0600070205080204" pitchFamily="50" charset="-128"/>
            </a:endParaRPr>
          </a:p>
          <a:p>
            <a:pPr marL="127000" indent="-127000" algn="ctr">
              <a:lnSpc>
                <a:spcPts val="1200"/>
              </a:lnSpc>
              <a:spcAft>
                <a:spcPts val="0"/>
              </a:spcAft>
            </a:pPr>
            <a:r>
              <a:rPr lang="ja-JP" sz="1000" b="1" dirty="0">
                <a:solidFill>
                  <a:srgbClr val="000000"/>
                </a:solidFill>
                <a:effectLst/>
                <a:latin typeface="+mn-ea"/>
                <a:cs typeface="Times New Roman" panose="02020603050405020304" pitchFamily="18" charset="0"/>
              </a:rPr>
              <a:t>　代金請求</a:t>
            </a:r>
            <a:endParaRPr lang="ja-JP" sz="1200" b="1" dirty="0">
              <a:effectLst/>
              <a:latin typeface="+mn-ea"/>
              <a:cs typeface="ＭＳ Ｐゴシック" panose="020B0600070205080204" pitchFamily="50" charset="-128"/>
            </a:endParaRPr>
          </a:p>
        </p:txBody>
      </p:sp>
      <p:sp>
        <p:nvSpPr>
          <p:cNvPr id="24" name="テキスト ボックス 405"/>
          <p:cNvSpPr txBox="1"/>
          <p:nvPr/>
        </p:nvSpPr>
        <p:spPr>
          <a:xfrm>
            <a:off x="4260533" y="5323042"/>
            <a:ext cx="1765936" cy="25146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127000" indent="-127000" algn="ctr">
              <a:lnSpc>
                <a:spcPts val="1200"/>
              </a:lnSpc>
              <a:spcAft>
                <a:spcPts val="0"/>
              </a:spcAft>
            </a:pPr>
            <a:r>
              <a:rPr lang="ja-JP" altLang="en-US" sz="1000" b="1" dirty="0">
                <a:solidFill>
                  <a:srgbClr val="000000"/>
                </a:solidFill>
                <a:latin typeface="+mn-ea"/>
                <a:cs typeface="Times New Roman" panose="02020603050405020304" pitchFamily="18" charset="0"/>
              </a:rPr>
              <a:t>⑭</a:t>
            </a:r>
            <a:r>
              <a:rPr lang="ja-JP" sz="1000" b="1" dirty="0" smtClean="0">
                <a:solidFill>
                  <a:srgbClr val="000000"/>
                </a:solidFill>
                <a:effectLst/>
                <a:latin typeface="+mn-ea"/>
                <a:cs typeface="Times New Roman" panose="02020603050405020304" pitchFamily="18" charset="0"/>
              </a:rPr>
              <a:t>履行</a:t>
            </a:r>
            <a:r>
              <a:rPr lang="ja-JP" sz="1000" b="1" dirty="0">
                <a:solidFill>
                  <a:srgbClr val="000000"/>
                </a:solidFill>
                <a:effectLst/>
                <a:latin typeface="+mn-ea"/>
                <a:cs typeface="Times New Roman" panose="02020603050405020304" pitchFamily="18" charset="0"/>
              </a:rPr>
              <a:t>確認（現地検査）</a:t>
            </a:r>
            <a:endParaRPr lang="ja-JP" sz="1200" b="1" dirty="0">
              <a:effectLst/>
              <a:latin typeface="+mn-ea"/>
              <a:cs typeface="ＭＳ Ｐゴシック" panose="020B0600070205080204" pitchFamily="50" charset="-128"/>
            </a:endParaRPr>
          </a:p>
        </p:txBody>
      </p:sp>
      <p:sp>
        <p:nvSpPr>
          <p:cNvPr id="25" name="テキスト ボックス 402"/>
          <p:cNvSpPr txBox="1"/>
          <p:nvPr/>
        </p:nvSpPr>
        <p:spPr>
          <a:xfrm>
            <a:off x="7901622" y="5044529"/>
            <a:ext cx="979171" cy="254635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ts val="1200"/>
              </a:lnSpc>
              <a:spcAft>
                <a:spcPts val="0"/>
              </a:spcAft>
            </a:pPr>
            <a:r>
              <a:rPr lang="ja-JP" altLang="en-US" sz="1000" b="1" dirty="0">
                <a:solidFill>
                  <a:srgbClr val="000000"/>
                </a:solidFill>
                <a:latin typeface="+mn-ea"/>
                <a:cs typeface="Times New Roman" panose="02020603050405020304" pitchFamily="18" charset="0"/>
              </a:rPr>
              <a:t>⑬</a:t>
            </a:r>
            <a:r>
              <a:rPr lang="ja-JP" sz="1000" b="1" dirty="0" smtClean="0">
                <a:solidFill>
                  <a:srgbClr val="000000"/>
                </a:solidFill>
                <a:effectLst/>
                <a:latin typeface="+mn-ea"/>
                <a:cs typeface="Times New Roman" panose="02020603050405020304" pitchFamily="18" charset="0"/>
              </a:rPr>
              <a:t>代金</a:t>
            </a:r>
            <a:r>
              <a:rPr lang="ja-JP" sz="1000" b="1" dirty="0">
                <a:solidFill>
                  <a:srgbClr val="000000"/>
                </a:solidFill>
                <a:effectLst/>
                <a:latin typeface="+mn-ea"/>
                <a:cs typeface="Times New Roman" panose="02020603050405020304" pitchFamily="18" charset="0"/>
              </a:rPr>
              <a:t>支払</a:t>
            </a:r>
            <a:endParaRPr lang="ja-JP" sz="1200" b="1" dirty="0">
              <a:effectLst/>
              <a:latin typeface="+mn-ea"/>
              <a:cs typeface="ＭＳ Ｐゴシック" panose="020B0600070205080204" pitchFamily="50" charset="-128"/>
            </a:endParaRPr>
          </a:p>
        </p:txBody>
      </p:sp>
      <p:sp>
        <p:nvSpPr>
          <p:cNvPr id="30" name="テキスト ボックス 413"/>
          <p:cNvSpPr txBox="1"/>
          <p:nvPr/>
        </p:nvSpPr>
        <p:spPr>
          <a:xfrm>
            <a:off x="4386263" y="6270820"/>
            <a:ext cx="1476056" cy="25146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127000" indent="-127000">
              <a:lnSpc>
                <a:spcPts val="1200"/>
              </a:lnSpc>
              <a:spcAft>
                <a:spcPts val="0"/>
              </a:spcAft>
            </a:pPr>
            <a:r>
              <a:rPr lang="ja-JP" altLang="en-US" sz="1000" b="1" dirty="0" smtClean="0">
                <a:solidFill>
                  <a:srgbClr val="000000"/>
                </a:solidFill>
                <a:effectLst/>
                <a:latin typeface="+mn-ea"/>
                <a:cs typeface="Times New Roman" panose="02020603050405020304" pitchFamily="18" charset="0"/>
              </a:rPr>
              <a:t>⑰</a:t>
            </a:r>
            <a:r>
              <a:rPr lang="ja-JP" sz="1000" b="1" dirty="0" smtClean="0">
                <a:solidFill>
                  <a:srgbClr val="000000"/>
                </a:solidFill>
                <a:effectLst/>
                <a:latin typeface="+mn-ea"/>
                <a:cs typeface="Times New Roman" panose="02020603050405020304" pitchFamily="18" charset="0"/>
              </a:rPr>
              <a:t>補助</a:t>
            </a:r>
            <a:r>
              <a:rPr lang="ja-JP" sz="1000" b="1" dirty="0">
                <a:solidFill>
                  <a:srgbClr val="000000"/>
                </a:solidFill>
                <a:effectLst/>
                <a:latin typeface="+mn-ea"/>
                <a:cs typeface="Times New Roman" panose="02020603050405020304" pitchFamily="18" charset="0"/>
              </a:rPr>
              <a:t>金確定、</a:t>
            </a:r>
            <a:r>
              <a:rPr lang="ja-JP" sz="1000" b="1" dirty="0" smtClean="0">
                <a:solidFill>
                  <a:srgbClr val="000000"/>
                </a:solidFill>
                <a:effectLst/>
                <a:latin typeface="+mn-ea"/>
                <a:cs typeface="Times New Roman" panose="02020603050405020304" pitchFamily="18" charset="0"/>
              </a:rPr>
              <a:t>交付</a:t>
            </a:r>
            <a:endParaRPr lang="ja-JP" sz="1200" b="1" dirty="0">
              <a:effectLst/>
              <a:latin typeface="+mn-ea"/>
              <a:cs typeface="ＭＳ Ｐゴシック" panose="020B0600070205080204" pitchFamily="50" charset="-128"/>
            </a:endParaRPr>
          </a:p>
        </p:txBody>
      </p:sp>
      <p:sp>
        <p:nvSpPr>
          <p:cNvPr id="31" name="テキスト ボックス 414"/>
          <p:cNvSpPr txBox="1"/>
          <p:nvPr/>
        </p:nvSpPr>
        <p:spPr>
          <a:xfrm>
            <a:off x="4379754" y="5975140"/>
            <a:ext cx="1424305" cy="25146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ts val="1200"/>
              </a:lnSpc>
              <a:spcAft>
                <a:spcPts val="0"/>
              </a:spcAft>
            </a:pPr>
            <a:r>
              <a:rPr lang="ja-JP" altLang="en-US" sz="1000" b="1" dirty="0">
                <a:solidFill>
                  <a:srgbClr val="000000"/>
                </a:solidFill>
                <a:latin typeface="+mn-ea"/>
                <a:cs typeface="Times New Roman" panose="02020603050405020304" pitchFamily="18" charset="0"/>
              </a:rPr>
              <a:t>⑯</a:t>
            </a:r>
            <a:r>
              <a:rPr lang="ja-JP" sz="1000" b="1" dirty="0" smtClean="0">
                <a:solidFill>
                  <a:srgbClr val="000000"/>
                </a:solidFill>
                <a:effectLst/>
                <a:latin typeface="+mn-ea"/>
                <a:cs typeface="Times New Roman" panose="02020603050405020304" pitchFamily="18" charset="0"/>
              </a:rPr>
              <a:t>検査</a:t>
            </a:r>
            <a:r>
              <a:rPr lang="ja-JP" altLang="en-US" sz="1000" b="1" dirty="0" smtClean="0">
                <a:solidFill>
                  <a:srgbClr val="000000"/>
                </a:solidFill>
                <a:effectLst/>
                <a:latin typeface="+mn-ea"/>
                <a:cs typeface="Times New Roman" panose="02020603050405020304" pitchFamily="18" charset="0"/>
              </a:rPr>
              <a:t>合格書通知</a:t>
            </a:r>
            <a:endParaRPr lang="ja-JP" sz="1200" b="1" dirty="0">
              <a:effectLst/>
              <a:latin typeface="+mn-ea"/>
              <a:cs typeface="ＭＳ Ｐゴシック" panose="020B0600070205080204" pitchFamily="50" charset="-128"/>
            </a:endParaRPr>
          </a:p>
        </p:txBody>
      </p:sp>
      <p:sp>
        <p:nvSpPr>
          <p:cNvPr id="35" name="テキスト ボックス 17"/>
          <p:cNvSpPr txBox="1"/>
          <p:nvPr/>
        </p:nvSpPr>
        <p:spPr>
          <a:xfrm>
            <a:off x="2603183" y="1742679"/>
            <a:ext cx="1424305" cy="25146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127000" indent="-127000" algn="ctr">
              <a:lnSpc>
                <a:spcPts val="1200"/>
              </a:lnSpc>
              <a:spcAft>
                <a:spcPts val="0"/>
              </a:spcAft>
            </a:pPr>
            <a:r>
              <a:rPr lang="ja-JP" altLang="en-US" sz="1000" b="1" dirty="0" smtClean="0">
                <a:effectLst/>
                <a:latin typeface="+mn-ea"/>
                <a:cs typeface="ＭＳ Ｐゴシック" panose="020B0600070205080204" pitchFamily="50" charset="-128"/>
              </a:rPr>
              <a:t>④事業計画の推薦</a:t>
            </a:r>
            <a:endParaRPr lang="ja-JP" sz="1000" b="1" dirty="0">
              <a:effectLst/>
              <a:latin typeface="+mn-ea"/>
              <a:cs typeface="ＭＳ Ｐゴシック" panose="020B0600070205080204" pitchFamily="50" charset="-128"/>
            </a:endParaRPr>
          </a:p>
        </p:txBody>
      </p:sp>
      <p:cxnSp>
        <p:nvCxnSpPr>
          <p:cNvPr id="36" name="直線矢印コネクタ 35"/>
          <p:cNvCxnSpPr/>
          <p:nvPr/>
        </p:nvCxnSpPr>
        <p:spPr>
          <a:xfrm flipH="1">
            <a:off x="7711123" y="1188088"/>
            <a:ext cx="116967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" name="直線矢印コネクタ 39"/>
          <p:cNvCxnSpPr/>
          <p:nvPr/>
        </p:nvCxnSpPr>
        <p:spPr>
          <a:xfrm>
            <a:off x="7711442" y="3958197"/>
            <a:ext cx="116967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" name="直線矢印コネクタ 41"/>
          <p:cNvCxnSpPr/>
          <p:nvPr/>
        </p:nvCxnSpPr>
        <p:spPr>
          <a:xfrm>
            <a:off x="7711442" y="4330625"/>
            <a:ext cx="1169670" cy="0"/>
          </a:xfrm>
          <a:prstGeom prst="straightConnector1">
            <a:avLst/>
          </a:prstGeom>
          <a:ln>
            <a:headEnd type="arrow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直線矢印コネクタ 42"/>
          <p:cNvCxnSpPr/>
          <p:nvPr/>
        </p:nvCxnSpPr>
        <p:spPr>
          <a:xfrm flipH="1">
            <a:off x="7692389" y="4966108"/>
            <a:ext cx="116967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" name="直線矢印コネクタ 44"/>
          <p:cNvCxnSpPr/>
          <p:nvPr/>
        </p:nvCxnSpPr>
        <p:spPr>
          <a:xfrm>
            <a:off x="7692389" y="5311548"/>
            <a:ext cx="116967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2" name="テキスト ボックス 51"/>
          <p:cNvSpPr txBox="1"/>
          <p:nvPr/>
        </p:nvSpPr>
        <p:spPr>
          <a:xfrm>
            <a:off x="218941" y="193183"/>
            <a:ext cx="432924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 smtClean="0"/>
              <a:t>○恒常的なまちの魅力向上支援事業　実施フロー</a:t>
            </a:r>
            <a:endParaRPr kumimoji="1" lang="ja-JP" altLang="en-US" sz="1400" b="1" dirty="0"/>
          </a:p>
        </p:txBody>
      </p:sp>
      <p:sp>
        <p:nvSpPr>
          <p:cNvPr id="53" name="正方形/長方形 52"/>
          <p:cNvSpPr/>
          <p:nvPr/>
        </p:nvSpPr>
        <p:spPr>
          <a:xfrm>
            <a:off x="88901" y="2333625"/>
            <a:ext cx="1257617" cy="61912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50" b="1" dirty="0">
                <a:solidFill>
                  <a:schemeClr val="tx1"/>
                </a:solidFill>
              </a:rPr>
              <a:t>恒常的なまち</a:t>
            </a:r>
            <a:r>
              <a:rPr kumimoji="1" lang="ja-JP" altLang="en-US" sz="1050" b="1" dirty="0" smtClean="0">
                <a:solidFill>
                  <a:schemeClr val="tx1"/>
                </a:solidFill>
              </a:rPr>
              <a:t>の</a:t>
            </a:r>
            <a:endParaRPr kumimoji="1" lang="en-US" altLang="ja-JP" sz="1050" b="1" dirty="0" smtClean="0">
              <a:solidFill>
                <a:schemeClr val="tx1"/>
              </a:solidFill>
            </a:endParaRPr>
          </a:p>
          <a:p>
            <a:pPr algn="ctr"/>
            <a:r>
              <a:rPr kumimoji="1" lang="ja-JP" altLang="en-US" sz="1050" b="1" dirty="0" smtClean="0">
                <a:solidFill>
                  <a:schemeClr val="tx1"/>
                </a:solidFill>
              </a:rPr>
              <a:t>魅力</a:t>
            </a:r>
            <a:r>
              <a:rPr kumimoji="1" lang="ja-JP" altLang="en-US" sz="1050" b="1" dirty="0">
                <a:solidFill>
                  <a:schemeClr val="tx1"/>
                </a:solidFill>
              </a:rPr>
              <a:t>向上支援</a:t>
            </a:r>
            <a:r>
              <a:rPr kumimoji="1" lang="ja-JP" altLang="en-US" sz="1050" b="1" dirty="0" smtClean="0">
                <a:solidFill>
                  <a:schemeClr val="tx1"/>
                </a:solidFill>
              </a:rPr>
              <a:t>事業</a:t>
            </a:r>
            <a:endParaRPr kumimoji="1" lang="en-US" altLang="ja-JP" sz="1050" b="1" dirty="0" smtClean="0">
              <a:solidFill>
                <a:schemeClr val="tx1"/>
              </a:solidFill>
            </a:endParaRPr>
          </a:p>
          <a:p>
            <a:pPr algn="ctr"/>
            <a:r>
              <a:rPr kumimoji="1" lang="ja-JP" altLang="en-US" sz="1050" b="1" dirty="0" smtClean="0">
                <a:solidFill>
                  <a:schemeClr val="tx1"/>
                </a:solidFill>
              </a:rPr>
              <a:t>検討会議</a:t>
            </a:r>
            <a:endParaRPr kumimoji="1" lang="ja-JP" altLang="en-US" sz="900" dirty="0">
              <a:solidFill>
                <a:schemeClr val="tx1"/>
              </a:solidFill>
            </a:endParaRPr>
          </a:p>
        </p:txBody>
      </p:sp>
      <p:sp>
        <p:nvSpPr>
          <p:cNvPr id="54" name="テキスト ボックス 53"/>
          <p:cNvSpPr txBox="1"/>
          <p:nvPr/>
        </p:nvSpPr>
        <p:spPr>
          <a:xfrm>
            <a:off x="7991475" y="231438"/>
            <a:ext cx="184943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b="1" dirty="0" smtClean="0"/>
              <a:t>（令和</a:t>
            </a:r>
            <a:r>
              <a:rPr kumimoji="1" lang="en-US" altLang="ja-JP" sz="1100" b="1" dirty="0" smtClean="0"/>
              <a:t>2</a:t>
            </a:r>
            <a:r>
              <a:rPr kumimoji="1" lang="ja-JP" altLang="en-US" sz="1100" b="1" dirty="0" smtClean="0"/>
              <a:t>年</a:t>
            </a:r>
            <a:r>
              <a:rPr kumimoji="1" lang="en-US" altLang="ja-JP" sz="1100" b="1" dirty="0" smtClean="0"/>
              <a:t>7</a:t>
            </a:r>
            <a:r>
              <a:rPr kumimoji="1" lang="ja-JP" altLang="en-US" sz="1100" b="1" dirty="0" smtClean="0"/>
              <a:t>月</a:t>
            </a:r>
            <a:r>
              <a:rPr kumimoji="1" lang="en-US" altLang="ja-JP" sz="1100" b="1" dirty="0" smtClean="0"/>
              <a:t>16</a:t>
            </a:r>
            <a:r>
              <a:rPr kumimoji="1" lang="ja-JP" altLang="en-US" sz="1100" b="1" dirty="0" smtClean="0"/>
              <a:t>日作成）</a:t>
            </a:r>
            <a:endParaRPr kumimoji="1" lang="ja-JP" altLang="en-US" sz="1100" b="1" dirty="0"/>
          </a:p>
        </p:txBody>
      </p:sp>
      <p:sp>
        <p:nvSpPr>
          <p:cNvPr id="55" name="テキスト ボックス 358"/>
          <p:cNvSpPr txBox="1"/>
          <p:nvPr/>
        </p:nvSpPr>
        <p:spPr>
          <a:xfrm>
            <a:off x="2719706" y="930275"/>
            <a:ext cx="1129030" cy="432118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127000" indent="-127000" algn="ctr">
              <a:lnSpc>
                <a:spcPts val="1200"/>
              </a:lnSpc>
              <a:spcAft>
                <a:spcPts val="0"/>
              </a:spcAft>
            </a:pPr>
            <a:r>
              <a:rPr lang="ja-JP" altLang="en-US" sz="1000" b="1" dirty="0" smtClean="0">
                <a:solidFill>
                  <a:srgbClr val="000000"/>
                </a:solidFill>
                <a:effectLst/>
                <a:latin typeface="+mn-ea"/>
                <a:cs typeface="Times New Roman" panose="02020603050405020304" pitchFamily="18" charset="0"/>
              </a:rPr>
              <a:t>①事業の公募</a:t>
            </a:r>
            <a:endParaRPr lang="en-US" altLang="ja-JP" sz="1000" b="1" dirty="0" smtClean="0">
              <a:solidFill>
                <a:srgbClr val="000000"/>
              </a:solidFill>
              <a:effectLst/>
              <a:latin typeface="+mn-ea"/>
              <a:cs typeface="Times New Roman" panose="02020603050405020304" pitchFamily="18" charset="0"/>
            </a:endParaRPr>
          </a:p>
          <a:p>
            <a:pPr marL="127000" indent="-127000" algn="ctr">
              <a:lnSpc>
                <a:spcPts val="1200"/>
              </a:lnSpc>
              <a:spcAft>
                <a:spcPts val="0"/>
              </a:spcAft>
            </a:pPr>
            <a:r>
              <a:rPr lang="ja-JP" altLang="en-US" sz="1000" b="1" dirty="0" smtClean="0">
                <a:solidFill>
                  <a:srgbClr val="000000"/>
                </a:solidFill>
                <a:latin typeface="+mn-ea"/>
                <a:cs typeface="Times New Roman" panose="02020603050405020304" pitchFamily="18" charset="0"/>
              </a:rPr>
              <a:t>（</a:t>
            </a:r>
            <a:r>
              <a:rPr lang="en-US" altLang="ja-JP" sz="1000" b="1" dirty="0" smtClean="0">
                <a:solidFill>
                  <a:srgbClr val="000000"/>
                </a:solidFill>
                <a:latin typeface="+mn-ea"/>
                <a:cs typeface="Times New Roman" panose="02020603050405020304" pitchFamily="18" charset="0"/>
              </a:rPr>
              <a:t>7/16</a:t>
            </a:r>
            <a:r>
              <a:rPr lang="ja-JP" altLang="en-US" sz="1000" b="1" dirty="0" smtClean="0">
                <a:solidFill>
                  <a:srgbClr val="000000"/>
                </a:solidFill>
                <a:latin typeface="+mn-ea"/>
                <a:cs typeface="Times New Roman" panose="02020603050405020304" pitchFamily="18" charset="0"/>
              </a:rPr>
              <a:t>～</a:t>
            </a:r>
            <a:r>
              <a:rPr lang="en-US" altLang="ja-JP" sz="1000" b="1" dirty="0" smtClean="0">
                <a:solidFill>
                  <a:srgbClr val="000000"/>
                </a:solidFill>
                <a:latin typeface="+mn-ea"/>
                <a:cs typeface="Times New Roman" panose="02020603050405020304" pitchFamily="18" charset="0"/>
              </a:rPr>
              <a:t>8/17</a:t>
            </a:r>
            <a:r>
              <a:rPr lang="ja-JP" altLang="en-US" sz="1000" b="1" dirty="0" smtClean="0">
                <a:solidFill>
                  <a:srgbClr val="000000"/>
                </a:solidFill>
                <a:latin typeface="+mn-ea"/>
                <a:cs typeface="Times New Roman" panose="02020603050405020304" pitchFamily="18" charset="0"/>
              </a:rPr>
              <a:t>）</a:t>
            </a:r>
            <a:endParaRPr lang="ja-JP" sz="1200" b="1" dirty="0">
              <a:effectLst/>
              <a:latin typeface="+mn-ea"/>
              <a:cs typeface="ＭＳ Ｐゴシック" panose="020B0600070205080204" pitchFamily="50" charset="-128"/>
            </a:endParaRPr>
          </a:p>
        </p:txBody>
      </p:sp>
      <p:cxnSp>
        <p:nvCxnSpPr>
          <p:cNvPr id="56" name="直線矢印コネクタ 55"/>
          <p:cNvCxnSpPr/>
          <p:nvPr/>
        </p:nvCxnSpPr>
        <p:spPr>
          <a:xfrm>
            <a:off x="2706053" y="1293814"/>
            <a:ext cx="116967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7" name="テキスト ボックス 358"/>
          <p:cNvSpPr txBox="1"/>
          <p:nvPr/>
        </p:nvSpPr>
        <p:spPr>
          <a:xfrm>
            <a:off x="5017770" y="1064901"/>
            <a:ext cx="1478915" cy="259396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127000" indent="-127000" algn="ctr">
              <a:lnSpc>
                <a:spcPts val="1200"/>
              </a:lnSpc>
              <a:spcAft>
                <a:spcPts val="0"/>
              </a:spcAft>
            </a:pPr>
            <a:r>
              <a:rPr lang="ja-JP" altLang="en-US" sz="1000" b="1" dirty="0" smtClean="0">
                <a:solidFill>
                  <a:srgbClr val="000000"/>
                </a:solidFill>
                <a:effectLst/>
                <a:latin typeface="+mn-ea"/>
                <a:cs typeface="Times New Roman" panose="02020603050405020304" pitchFamily="18" charset="0"/>
              </a:rPr>
              <a:t>②事業の公募の周知</a:t>
            </a:r>
            <a:endParaRPr lang="en-US" altLang="ja-JP" sz="1000" b="1" dirty="0" smtClean="0">
              <a:solidFill>
                <a:srgbClr val="000000"/>
              </a:solidFill>
              <a:effectLst/>
              <a:latin typeface="+mn-ea"/>
              <a:cs typeface="Times New Roman" panose="02020603050405020304" pitchFamily="18" charset="0"/>
            </a:endParaRPr>
          </a:p>
        </p:txBody>
      </p:sp>
      <p:cxnSp>
        <p:nvCxnSpPr>
          <p:cNvPr id="67" name="直線矢印コネクタ 66"/>
          <p:cNvCxnSpPr/>
          <p:nvPr/>
        </p:nvCxnSpPr>
        <p:spPr>
          <a:xfrm>
            <a:off x="4389437" y="1306197"/>
            <a:ext cx="2699385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0" name="直線矢印コネクタ 69"/>
          <p:cNvCxnSpPr/>
          <p:nvPr/>
        </p:nvCxnSpPr>
        <p:spPr>
          <a:xfrm flipH="1">
            <a:off x="2714465" y="1997835"/>
            <a:ext cx="116967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2" name="直線矢印コネクタ 71"/>
          <p:cNvCxnSpPr/>
          <p:nvPr/>
        </p:nvCxnSpPr>
        <p:spPr>
          <a:xfrm flipH="1">
            <a:off x="1401446" y="2780188"/>
            <a:ext cx="707073" cy="47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8" name="テキスト ボックス 373"/>
          <p:cNvSpPr txBox="1"/>
          <p:nvPr/>
        </p:nvSpPr>
        <p:spPr>
          <a:xfrm>
            <a:off x="2888457" y="3503371"/>
            <a:ext cx="995678" cy="393206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127000" indent="-127000" algn="ctr">
              <a:lnSpc>
                <a:spcPts val="1200"/>
              </a:lnSpc>
              <a:spcAft>
                <a:spcPts val="0"/>
              </a:spcAft>
            </a:pPr>
            <a:r>
              <a:rPr lang="ja-JP" altLang="en-US" sz="1000" b="1" dirty="0" smtClean="0">
                <a:solidFill>
                  <a:srgbClr val="000000"/>
                </a:solidFill>
                <a:latin typeface="+mn-ea"/>
                <a:cs typeface="Times New Roman" panose="02020603050405020304" pitchFamily="18" charset="0"/>
              </a:rPr>
              <a:t>⑨交付決定</a:t>
            </a:r>
            <a:endParaRPr lang="en-US" altLang="ja-JP" sz="1000" b="1" dirty="0" smtClean="0">
              <a:solidFill>
                <a:srgbClr val="000000"/>
              </a:solidFill>
              <a:latin typeface="+mn-ea"/>
              <a:cs typeface="Times New Roman" panose="02020603050405020304" pitchFamily="18" charset="0"/>
            </a:endParaRPr>
          </a:p>
          <a:p>
            <a:pPr marL="127000" indent="-127000" algn="ctr">
              <a:lnSpc>
                <a:spcPts val="1200"/>
              </a:lnSpc>
              <a:spcAft>
                <a:spcPts val="0"/>
              </a:spcAft>
            </a:pPr>
            <a:r>
              <a:rPr lang="ja-JP" altLang="en-US" sz="1000" b="1" dirty="0" smtClean="0">
                <a:solidFill>
                  <a:srgbClr val="000000"/>
                </a:solidFill>
                <a:latin typeface="+mn-ea"/>
                <a:cs typeface="Times New Roman" panose="02020603050405020304" pitchFamily="18" charset="0"/>
              </a:rPr>
              <a:t>（</a:t>
            </a:r>
            <a:r>
              <a:rPr lang="en-US" altLang="ja-JP" sz="1000" b="1" dirty="0" smtClean="0">
                <a:solidFill>
                  <a:srgbClr val="000000"/>
                </a:solidFill>
                <a:latin typeface="+mn-ea"/>
                <a:cs typeface="Times New Roman" panose="02020603050405020304" pitchFamily="18" charset="0"/>
              </a:rPr>
              <a:t>10</a:t>
            </a:r>
            <a:r>
              <a:rPr lang="ja-JP" altLang="en-US" sz="1000" b="1" dirty="0" smtClean="0">
                <a:solidFill>
                  <a:srgbClr val="000000"/>
                </a:solidFill>
                <a:latin typeface="+mn-ea"/>
                <a:cs typeface="Times New Roman" panose="02020603050405020304" pitchFamily="18" charset="0"/>
              </a:rPr>
              <a:t>月下旬）</a:t>
            </a:r>
            <a:endParaRPr lang="ja-JP" sz="1200" b="1" dirty="0">
              <a:effectLst/>
              <a:latin typeface="+mn-ea"/>
              <a:cs typeface="ＭＳ Ｐゴシック" panose="020B0600070205080204" pitchFamily="50" charset="-128"/>
            </a:endParaRPr>
          </a:p>
        </p:txBody>
      </p:sp>
      <p:cxnSp>
        <p:nvCxnSpPr>
          <p:cNvPr id="81" name="直線矢印コネクタ 80"/>
          <p:cNvCxnSpPr/>
          <p:nvPr/>
        </p:nvCxnSpPr>
        <p:spPr>
          <a:xfrm>
            <a:off x="2734469" y="5585778"/>
            <a:ext cx="4320222" cy="0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直線矢印コネクタ 81"/>
          <p:cNvCxnSpPr/>
          <p:nvPr/>
        </p:nvCxnSpPr>
        <p:spPr>
          <a:xfrm>
            <a:off x="2745740" y="6222091"/>
            <a:ext cx="4320222" cy="0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直線矢印コネクタ 82"/>
          <p:cNvCxnSpPr/>
          <p:nvPr/>
        </p:nvCxnSpPr>
        <p:spPr>
          <a:xfrm>
            <a:off x="2710341" y="5937680"/>
            <a:ext cx="4320222" cy="0"/>
          </a:xfrm>
          <a:prstGeom prst="straightConnector1">
            <a:avLst/>
          </a:prstGeom>
          <a:ln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直線矢印コネクタ 83"/>
          <p:cNvCxnSpPr/>
          <p:nvPr/>
        </p:nvCxnSpPr>
        <p:spPr>
          <a:xfrm>
            <a:off x="2734469" y="6510173"/>
            <a:ext cx="4320222" cy="0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テキスト ボックス 84"/>
          <p:cNvSpPr txBox="1"/>
          <p:nvPr/>
        </p:nvSpPr>
        <p:spPr>
          <a:xfrm>
            <a:off x="6948647" y="6600824"/>
            <a:ext cx="327167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00" b="1" dirty="0" smtClean="0"/>
              <a:t>※</a:t>
            </a:r>
            <a:r>
              <a:rPr kumimoji="1" lang="ja-JP" altLang="en-US" sz="1000" b="1" dirty="0" smtClean="0"/>
              <a:t>時期は目安ですので前後する可能性があります</a:t>
            </a:r>
            <a:endParaRPr kumimoji="1" lang="ja-JP" altLang="en-US" sz="1000" b="1" dirty="0"/>
          </a:p>
        </p:txBody>
      </p:sp>
      <p:sp>
        <p:nvSpPr>
          <p:cNvPr id="6" name="正方形/長方形 5"/>
          <p:cNvSpPr/>
          <p:nvPr/>
        </p:nvSpPr>
        <p:spPr>
          <a:xfrm>
            <a:off x="3964623" y="762288"/>
            <a:ext cx="403860" cy="583853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eaVert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133350" algn="l">
              <a:spcAft>
                <a:spcPts val="0"/>
              </a:spcAft>
            </a:pPr>
            <a:r>
              <a:rPr lang="ja-JP" sz="1050" b="1" kern="100" dirty="0" smtClean="0">
                <a:solidFill>
                  <a:srgbClr val="000000"/>
                </a:solidFill>
                <a:effectLst/>
                <a:latin typeface="+mn-ea"/>
                <a:cs typeface="Times New Roman" panose="02020603050405020304" pitchFamily="18" charset="0"/>
              </a:rPr>
              <a:t>市</a:t>
            </a:r>
            <a:r>
              <a:rPr lang="ja-JP" altLang="en-US" sz="1050" b="1" kern="100" dirty="0" smtClean="0">
                <a:solidFill>
                  <a:srgbClr val="000000"/>
                </a:solidFill>
                <a:effectLst/>
                <a:latin typeface="+mn-ea"/>
                <a:cs typeface="Times New Roman" panose="02020603050405020304" pitchFamily="18" charset="0"/>
              </a:rPr>
              <a:t>区</a:t>
            </a:r>
            <a:r>
              <a:rPr lang="ja-JP" sz="1050" b="1" kern="100" dirty="0" smtClean="0">
                <a:solidFill>
                  <a:srgbClr val="000000"/>
                </a:solidFill>
                <a:effectLst/>
                <a:latin typeface="+mn-ea"/>
                <a:cs typeface="Times New Roman" panose="02020603050405020304" pitchFamily="18" charset="0"/>
              </a:rPr>
              <a:t>町村</a:t>
            </a:r>
            <a:r>
              <a:rPr lang="ja-JP" altLang="en-US" sz="1050" b="1" kern="100" dirty="0" smtClean="0">
                <a:solidFill>
                  <a:srgbClr val="000000"/>
                </a:solidFill>
                <a:effectLst/>
                <a:latin typeface="+mn-ea"/>
                <a:cs typeface="Times New Roman" panose="02020603050405020304" pitchFamily="18" charset="0"/>
              </a:rPr>
              <a:t>（大阪ミュージアム担当課</a:t>
            </a:r>
            <a:r>
              <a:rPr lang="en-US" altLang="ja-JP" sz="1050" b="1" kern="100" dirty="0" smtClean="0">
                <a:solidFill>
                  <a:srgbClr val="000000"/>
                </a:solidFill>
                <a:effectLst/>
                <a:latin typeface="+mn-ea"/>
                <a:cs typeface="Times New Roman" panose="02020603050405020304" pitchFamily="18" charset="0"/>
              </a:rPr>
              <a:t>)</a:t>
            </a:r>
            <a:r>
              <a:rPr lang="ja-JP" altLang="en-US" sz="1050" b="1" kern="100" dirty="0" smtClean="0">
                <a:solidFill>
                  <a:srgbClr val="000000"/>
                </a:solidFill>
                <a:effectLst/>
                <a:latin typeface="+mn-ea"/>
                <a:cs typeface="Times New Roman" panose="02020603050405020304" pitchFamily="18" charset="0"/>
              </a:rPr>
              <a:t>　</a:t>
            </a:r>
            <a:r>
              <a:rPr lang="en-US" altLang="ja-JP" sz="1050" b="1" kern="100" dirty="0" smtClean="0">
                <a:solidFill>
                  <a:srgbClr val="000000"/>
                </a:solidFill>
                <a:effectLst/>
                <a:latin typeface="+mn-ea"/>
                <a:cs typeface="Times New Roman" panose="02020603050405020304" pitchFamily="18" charset="0"/>
              </a:rPr>
              <a:t>※</a:t>
            </a:r>
            <a:r>
              <a:rPr lang="ja-JP" altLang="en-US" sz="1050" b="1" kern="100" dirty="0" smtClean="0">
                <a:solidFill>
                  <a:srgbClr val="000000"/>
                </a:solidFill>
                <a:effectLst/>
                <a:latin typeface="+mn-ea"/>
                <a:cs typeface="Times New Roman" panose="02020603050405020304" pitchFamily="18" charset="0"/>
              </a:rPr>
              <a:t>書類はすべて市町村を経由して提出</a:t>
            </a:r>
            <a:endParaRPr lang="ja-JP" sz="1050" b="1" kern="100" dirty="0">
              <a:effectLst/>
              <a:latin typeface="+mn-ea"/>
              <a:cs typeface="Times New Roman" panose="02020603050405020304" pitchFamily="18" charset="0"/>
            </a:endParaRPr>
          </a:p>
        </p:txBody>
      </p:sp>
      <p:sp>
        <p:nvSpPr>
          <p:cNvPr id="27" name="テキスト ボックス 409"/>
          <p:cNvSpPr txBox="1"/>
          <p:nvPr/>
        </p:nvSpPr>
        <p:spPr>
          <a:xfrm>
            <a:off x="2747327" y="5688760"/>
            <a:ext cx="4335146" cy="24892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127000" indent="-127000" algn="ctr">
              <a:lnSpc>
                <a:spcPts val="1200"/>
              </a:lnSpc>
              <a:spcAft>
                <a:spcPts val="0"/>
              </a:spcAft>
            </a:pPr>
            <a:r>
              <a:rPr lang="ja-JP" altLang="en-US" sz="1000" b="1" dirty="0" smtClean="0">
                <a:solidFill>
                  <a:srgbClr val="000000"/>
                </a:solidFill>
                <a:latin typeface="+mn-ea"/>
                <a:cs typeface="Times New Roman" panose="02020603050405020304" pitchFamily="18" charset="0"/>
              </a:rPr>
              <a:t>⑮成果報告書・</a:t>
            </a:r>
            <a:r>
              <a:rPr lang="ja-JP" sz="1000" b="1" dirty="0" smtClean="0">
                <a:solidFill>
                  <a:srgbClr val="000000"/>
                </a:solidFill>
                <a:effectLst/>
                <a:latin typeface="+mn-ea"/>
                <a:cs typeface="Times New Roman" panose="02020603050405020304" pitchFamily="18" charset="0"/>
              </a:rPr>
              <a:t>実績報告</a:t>
            </a:r>
            <a:r>
              <a:rPr lang="ja-JP" altLang="en-US" sz="1000" b="1" dirty="0" smtClean="0">
                <a:solidFill>
                  <a:srgbClr val="000000"/>
                </a:solidFill>
                <a:effectLst/>
                <a:latin typeface="+mn-ea"/>
                <a:cs typeface="Times New Roman" panose="02020603050405020304" pitchFamily="18" charset="0"/>
              </a:rPr>
              <a:t>書（事業完了</a:t>
            </a:r>
            <a:r>
              <a:rPr lang="en-US" altLang="ja-JP" sz="1000" b="1" dirty="0" smtClean="0">
                <a:solidFill>
                  <a:srgbClr val="000000"/>
                </a:solidFill>
                <a:effectLst/>
                <a:latin typeface="+mn-ea"/>
                <a:cs typeface="Times New Roman" panose="02020603050405020304" pitchFamily="18" charset="0"/>
              </a:rPr>
              <a:t>30</a:t>
            </a:r>
            <a:r>
              <a:rPr lang="ja-JP" altLang="en-US" sz="1000" b="1" dirty="0" smtClean="0">
                <a:solidFill>
                  <a:srgbClr val="000000"/>
                </a:solidFill>
                <a:effectLst/>
                <a:latin typeface="+mn-ea"/>
                <a:cs typeface="Times New Roman" panose="02020603050405020304" pitchFamily="18" charset="0"/>
              </a:rPr>
              <a:t>日以内</a:t>
            </a:r>
            <a:r>
              <a:rPr lang="en-US" altLang="ja-JP" sz="1000" b="1" dirty="0" smtClean="0">
                <a:solidFill>
                  <a:srgbClr val="000000"/>
                </a:solidFill>
                <a:effectLst/>
                <a:latin typeface="+mn-ea"/>
                <a:cs typeface="Times New Roman" panose="02020603050405020304" pitchFamily="18" charset="0"/>
              </a:rPr>
              <a:t>or4</a:t>
            </a:r>
            <a:r>
              <a:rPr lang="ja-JP" altLang="en-US" sz="1000" b="1" dirty="0" smtClean="0">
                <a:solidFill>
                  <a:srgbClr val="000000"/>
                </a:solidFill>
                <a:effectLst/>
                <a:latin typeface="+mn-ea"/>
                <a:cs typeface="Times New Roman" panose="02020603050405020304" pitchFamily="18" charset="0"/>
              </a:rPr>
              <a:t>月</a:t>
            </a:r>
            <a:r>
              <a:rPr lang="en-US" altLang="ja-JP" sz="1000" b="1" dirty="0" smtClean="0">
                <a:solidFill>
                  <a:srgbClr val="000000"/>
                </a:solidFill>
                <a:effectLst/>
                <a:latin typeface="+mn-ea"/>
                <a:cs typeface="Times New Roman" panose="02020603050405020304" pitchFamily="18" charset="0"/>
              </a:rPr>
              <a:t>20</a:t>
            </a:r>
            <a:r>
              <a:rPr lang="ja-JP" altLang="en-US" sz="1000" b="1" dirty="0" smtClean="0">
                <a:solidFill>
                  <a:srgbClr val="000000"/>
                </a:solidFill>
                <a:effectLst/>
                <a:latin typeface="+mn-ea"/>
                <a:cs typeface="Times New Roman" panose="02020603050405020304" pitchFamily="18" charset="0"/>
              </a:rPr>
              <a:t>日の早い日）</a:t>
            </a:r>
            <a:endParaRPr lang="ja-JP" sz="1200" b="1" dirty="0">
              <a:effectLst/>
              <a:latin typeface="+mn-ea"/>
              <a:cs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121683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135</TotalTime>
  <Words>225</Words>
  <Application>Microsoft Office PowerPoint</Application>
  <PresentationFormat>A4 210 x 297 mm</PresentationFormat>
  <Paragraphs>35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ＭＳ Ｐゴシック</vt:lpstr>
      <vt:lpstr>游ゴシック</vt:lpstr>
      <vt:lpstr>游ゴシック Light</vt:lpstr>
      <vt:lpstr>Arial</vt:lpstr>
      <vt:lpstr>Calibri</vt:lpstr>
      <vt:lpstr>Calibri Light</vt:lpstr>
      <vt:lpstr>Times New Roman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藤原　亮介</dc:creator>
  <cp:lastModifiedBy>藤原　亮介</cp:lastModifiedBy>
  <cp:revision>11</cp:revision>
  <cp:lastPrinted>2020-07-08T04:28:34Z</cp:lastPrinted>
  <dcterms:created xsi:type="dcterms:W3CDTF">2020-07-08T02:38:31Z</dcterms:created>
  <dcterms:modified xsi:type="dcterms:W3CDTF">2020-07-08T04:54:18Z</dcterms:modified>
</cp:coreProperties>
</file>