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
  </p:notesMasterIdLst>
  <p:sldIdLst>
    <p:sldId id="270" r:id="rId2"/>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D8E8"/>
    <a:srgbClr val="E9EDF4"/>
    <a:srgbClr val="0000FF"/>
    <a:srgbClr val="E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7" autoAdjust="0"/>
    <p:restoredTop sz="94434" autoAdjust="0"/>
  </p:normalViewPr>
  <p:slideViewPr>
    <p:cSldViewPr>
      <p:cViewPr varScale="1">
        <p:scale>
          <a:sx n="78" d="100"/>
          <a:sy n="78" d="100"/>
        </p:scale>
        <p:origin x="700"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7" cy="496967"/>
          </a:xfrm>
          <a:prstGeom prst="rect">
            <a:avLst/>
          </a:prstGeom>
        </p:spPr>
        <p:txBody>
          <a:bodyPr vert="horz" lIns="91433" tIns="45717" rIns="91433"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1"/>
            <a:ext cx="2949787" cy="496967"/>
          </a:xfrm>
          <a:prstGeom prst="rect">
            <a:avLst/>
          </a:prstGeom>
        </p:spPr>
        <p:txBody>
          <a:bodyPr vert="horz" lIns="91433" tIns="45717" rIns="91433" bIns="45717" rtlCol="0"/>
          <a:lstStyle>
            <a:lvl1pPr algn="r">
              <a:defRPr sz="1200"/>
            </a:lvl1pPr>
          </a:lstStyle>
          <a:p>
            <a:fld id="{005252BA-2214-449C-8EB5-EC4AE1D81467}" type="datetimeFigureOut">
              <a:rPr kumimoji="1" lang="ja-JP" altLang="en-US" smtClean="0"/>
              <a:t>2025/7/3</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33" tIns="45717" rIns="91433" bIns="45717" rtlCol="0" anchor="ctr"/>
          <a:lstStyle/>
          <a:p>
            <a:endParaRPr lang="ja-JP" altLang="en-US"/>
          </a:p>
        </p:txBody>
      </p:sp>
      <p:sp>
        <p:nvSpPr>
          <p:cNvPr id="5" name="ノート プレースホルダー 4"/>
          <p:cNvSpPr>
            <a:spLocks noGrp="1"/>
          </p:cNvSpPr>
          <p:nvPr>
            <p:ph type="body" sz="quarter" idx="3"/>
          </p:nvPr>
        </p:nvSpPr>
        <p:spPr>
          <a:xfrm>
            <a:off x="680721" y="4721185"/>
            <a:ext cx="5445760" cy="4472702"/>
          </a:xfrm>
          <a:prstGeom prst="rect">
            <a:avLst/>
          </a:prstGeom>
        </p:spPr>
        <p:txBody>
          <a:bodyPr vert="horz" lIns="91433" tIns="45717" rIns="91433" bIns="457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6967"/>
          </a:xfrm>
          <a:prstGeom prst="rect">
            <a:avLst/>
          </a:prstGeom>
        </p:spPr>
        <p:txBody>
          <a:bodyPr vert="horz" lIns="91433" tIns="45717" rIns="91433"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7" cy="496967"/>
          </a:xfrm>
          <a:prstGeom prst="rect">
            <a:avLst/>
          </a:prstGeom>
        </p:spPr>
        <p:txBody>
          <a:bodyPr vert="horz" lIns="91433" tIns="45717" rIns="91433" bIns="45717" rtlCol="0" anchor="b"/>
          <a:lstStyle>
            <a:lvl1pPr algn="r">
              <a:defRPr sz="1200"/>
            </a:lvl1pPr>
          </a:lstStyle>
          <a:p>
            <a:fld id="{F5C0CDCA-636B-4F4B-A567-C7BA73AA0095}" type="slidenum">
              <a:rPr kumimoji="1" lang="ja-JP" altLang="en-US" smtClean="0"/>
              <a:t>‹#›</a:t>
            </a:fld>
            <a:endParaRPr kumimoji="1" lang="ja-JP" altLang="en-US"/>
          </a:p>
        </p:txBody>
      </p:sp>
    </p:spTree>
    <p:extLst>
      <p:ext uri="{BB962C8B-B14F-4D97-AF65-F5344CB8AC3E}">
        <p14:creationId xmlns:p14="http://schemas.microsoft.com/office/powerpoint/2010/main" val="392487175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44C44990-B191-44FF-908E-CD5C61C97783}" type="datetime1">
              <a:rPr kumimoji="1" lang="ja-JP" altLang="en-US" smtClean="0"/>
              <a:t>2025/7/3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900057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F5CAE68-DF1D-4A3B-B4C8-841469085435}" type="datetime1">
              <a:rPr kumimoji="1" lang="ja-JP" altLang="en-US" smtClean="0"/>
              <a:t>2025/7/3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8533318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8CBD97C-F995-4932-ABDF-B20E3D61BD50}" type="datetime1">
              <a:rPr kumimoji="1" lang="ja-JP" altLang="en-US" smtClean="0"/>
              <a:t>2025/7/3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3693046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4A44DC7-CFC5-44D6-8028-927A1CC03337}" type="datetime1">
              <a:rPr kumimoji="1" lang="ja-JP" altLang="en-US" smtClean="0"/>
              <a:t>2025/7/3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478762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7EA6779-2EDE-4EE9-B2E0-8016CC5F3D13}" type="datetime1">
              <a:rPr kumimoji="1" lang="ja-JP" altLang="en-US" smtClean="0"/>
              <a:t>2025/7/3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1287338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A4BB9FF4-3CA3-481E-AC8A-2DA11F807245}" type="datetime1">
              <a:rPr kumimoji="1" lang="ja-JP" altLang="en-US" smtClean="0"/>
              <a:t>2025/7/3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582979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8072A7C-5CA8-4A04-B6D3-4A79AB67A3F2}" type="datetime1">
              <a:rPr kumimoji="1" lang="ja-JP" altLang="en-US" smtClean="0"/>
              <a:t>2025/7/3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1953213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62A5165-AE32-4DFC-B3DB-0A5EC32549A1}" type="datetime1">
              <a:rPr kumimoji="1" lang="ja-JP" altLang="en-US" smtClean="0"/>
              <a:t>2025/7/3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3402926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6A0DA09-063E-4394-935A-FDA93ECAF335}" type="datetime1">
              <a:rPr kumimoji="1" lang="ja-JP" altLang="en-US" smtClean="0"/>
              <a:t>2025/7/3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3078362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F9CC58A-5E16-4063-84BB-CB94814E850A}" type="datetime1">
              <a:rPr kumimoji="1" lang="ja-JP" altLang="en-US" smtClean="0"/>
              <a:t>2025/7/3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302546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77A0724-2BC3-4E92-B661-077C20E9E87E}" type="datetime1">
              <a:rPr kumimoji="1" lang="ja-JP" altLang="en-US" smtClean="0"/>
              <a:t>2025/7/3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023064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79376D-9F3B-4D25-B378-A0F17775B954}" type="datetime1">
              <a:rPr kumimoji="1" lang="ja-JP" altLang="en-US" smtClean="0"/>
              <a:t>2025/7/3</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2143517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表 6"/>
          <p:cNvGraphicFramePr>
            <a:graphicFrameLocks noGrp="1"/>
          </p:cNvGraphicFramePr>
          <p:nvPr>
            <p:extLst>
              <p:ext uri="{D42A27DB-BD31-4B8C-83A1-F6EECF244321}">
                <p14:modId xmlns:p14="http://schemas.microsoft.com/office/powerpoint/2010/main" val="2972157851"/>
              </p:ext>
            </p:extLst>
          </p:nvPr>
        </p:nvGraphicFramePr>
        <p:xfrm>
          <a:off x="25564" y="44624"/>
          <a:ext cx="9086562" cy="6725153"/>
        </p:xfrm>
        <a:graphic>
          <a:graphicData uri="http://schemas.openxmlformats.org/drawingml/2006/table">
            <a:tbl>
              <a:tblPr firstRow="1" bandRow="1">
                <a:tableStyleId>{5A111915-BE36-4E01-A7E5-04B1672EAD32}</a:tableStyleId>
              </a:tblPr>
              <a:tblGrid>
                <a:gridCol w="9086562">
                  <a:extLst>
                    <a:ext uri="{9D8B030D-6E8A-4147-A177-3AD203B41FA5}">
                      <a16:colId xmlns:a16="http://schemas.microsoft.com/office/drawing/2014/main" val="3114873037"/>
                    </a:ext>
                  </a:extLst>
                </a:gridCol>
              </a:tblGrid>
              <a:tr h="370837">
                <a:tc>
                  <a:txBody>
                    <a:bodyPr/>
                    <a:lstStyle/>
                    <a:p>
                      <a:pPr algn="ctr"/>
                      <a:r>
                        <a:rPr kumimoji="1" lang="ja-JP" altLang="en-US" sz="1600" dirty="0"/>
                        <a:t>大阪府重度障がい者グループホーム等整備事業費補助金（福祉基金事業）</a:t>
                      </a:r>
                      <a:endParaRPr kumimoji="1" lang="ja-JP" altLang="en-US" sz="1600" dirty="0">
                        <a:latin typeface="Meiryo UI" panose="020B0604030504040204" pitchFamily="50" charset="-128"/>
                        <a:ea typeface="Meiryo UI" panose="020B0604030504040204" pitchFamily="50" charset="-128"/>
                      </a:endParaRPr>
                    </a:p>
                  </a:txBody>
                  <a:tcPr>
                    <a:solidFill>
                      <a:srgbClr val="0070C0"/>
                    </a:solidFill>
                  </a:tcPr>
                </a:tc>
                <a:extLst>
                  <a:ext uri="{0D108BD9-81ED-4DB2-BD59-A6C34878D82A}">
                    <a16:rowId xmlns:a16="http://schemas.microsoft.com/office/drawing/2014/main" val="2118333835"/>
                  </a:ext>
                </a:extLst>
              </a:tr>
              <a:tr h="6354316">
                <a:tc>
                  <a:txBody>
                    <a:bodyPr/>
                    <a:lstStyle/>
                    <a:p>
                      <a:pPr>
                        <a:spcBef>
                          <a:spcPts val="300"/>
                        </a:spcBef>
                      </a:pP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事業目的</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a:t>
                      </a:r>
                      <a:r>
                        <a:rPr kumimoji="1" lang="ja-JP" altLang="en-US" sz="1200" dirty="0" err="1">
                          <a:latin typeface="Meiryo UI" panose="020B0604030504040204" pitchFamily="50" charset="-128"/>
                          <a:ea typeface="Meiryo UI" panose="020B0604030504040204" pitchFamily="50" charset="-128"/>
                        </a:rPr>
                        <a:t>重度障がい</a:t>
                      </a:r>
                      <a:r>
                        <a:rPr kumimoji="1" lang="ja-JP" altLang="en-US" sz="1200" dirty="0">
                          <a:latin typeface="Meiryo UI" panose="020B0604030504040204" pitchFamily="50" charset="-128"/>
                          <a:ea typeface="Meiryo UI" panose="020B0604030504040204" pitchFamily="50" charset="-128"/>
                        </a:rPr>
                        <a:t>者の地域移行をより推進していく観点から、重度障がい者の地域生活を支援するグループホーム、短期入所事業所を</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a:t>
                      </a:r>
                      <a:r>
                        <a:rPr kumimoji="1" lang="ja-JP" altLang="en-US" sz="1200" baseline="0" dirty="0">
                          <a:latin typeface="Meiryo UI" panose="020B0604030504040204" pitchFamily="50" charset="-128"/>
                          <a:ea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rPr>
                        <a:t>拡充するため、事業者に対して、受入れに必要な環境整備に係る費用を助成。</a:t>
                      </a:r>
                    </a:p>
                    <a:p>
                      <a:pPr>
                        <a:spcBef>
                          <a:spcPts val="600"/>
                        </a:spcBef>
                      </a:pP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事業内容</a:t>
                      </a:r>
                      <a:r>
                        <a:rPr kumimoji="1" lang="en-US" altLang="ja-JP" sz="1200" dirty="0">
                          <a:latin typeface="Meiryo UI" panose="020B0604030504040204" pitchFamily="50" charset="-128"/>
                          <a:ea typeface="Meiryo UI" panose="020B0604030504040204" pitchFamily="50" charset="-128"/>
                        </a:rPr>
                        <a:t>】</a:t>
                      </a:r>
                    </a:p>
                    <a:p>
                      <a:pPr>
                        <a:spcBef>
                          <a:spcPts val="300"/>
                        </a:spcBef>
                      </a:pPr>
                      <a:r>
                        <a:rPr kumimoji="1" lang="ja-JP" altLang="en-US" sz="1200" dirty="0">
                          <a:latin typeface="Meiryo UI" panose="020B0604030504040204" pitchFamily="50" charset="-128"/>
                          <a:ea typeface="Meiryo UI" panose="020B0604030504040204" pitchFamily="50" charset="-128"/>
                        </a:rPr>
                        <a:t>　補助対象：社会福祉法人、医療法人、公益法人、一般法人、</a:t>
                      </a:r>
                      <a:r>
                        <a:rPr kumimoji="1" lang="en-US" altLang="ja-JP" sz="1200" dirty="0">
                          <a:latin typeface="Meiryo UI" panose="020B0604030504040204" pitchFamily="50" charset="-128"/>
                          <a:ea typeface="Meiryo UI" panose="020B0604030504040204" pitchFamily="50" charset="-128"/>
                        </a:rPr>
                        <a:t>NPO</a:t>
                      </a:r>
                      <a:r>
                        <a:rPr kumimoji="1" lang="ja-JP" altLang="en-US" sz="1200" dirty="0" err="1">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株式会社等が運営する既存のグループホーム及び短期入所事業所</a:t>
                      </a:r>
                    </a:p>
                    <a:p>
                      <a:pPr>
                        <a:spcBef>
                          <a:spcPts val="600"/>
                        </a:spcBef>
                      </a:pPr>
                      <a:r>
                        <a:rPr kumimoji="1" lang="ja-JP" altLang="en-US" sz="1200" dirty="0">
                          <a:latin typeface="Meiryo UI" panose="020B0604030504040204" pitchFamily="50" charset="-128"/>
                          <a:ea typeface="Meiryo UI" panose="020B0604030504040204" pitchFamily="50" charset="-128"/>
                        </a:rPr>
                        <a:t>　補助要件：</a:t>
                      </a:r>
                      <a:r>
                        <a:rPr kumimoji="1" lang="ja-JP" altLang="en-US" sz="1200" dirty="0" err="1">
                          <a:latin typeface="Meiryo UI" panose="020B0604030504040204" pitchFamily="50" charset="-128"/>
                          <a:ea typeface="Meiryo UI" panose="020B0604030504040204" pitchFamily="50" charset="-128"/>
                        </a:rPr>
                        <a:t>重度障がい</a:t>
                      </a:r>
                      <a:r>
                        <a:rPr kumimoji="1" lang="ja-JP" altLang="en-US" sz="1200" dirty="0">
                          <a:latin typeface="Meiryo UI" panose="020B0604030504040204" pitchFamily="50" charset="-128"/>
                          <a:ea typeface="Meiryo UI" panose="020B0604030504040204" pitchFamily="50" charset="-128"/>
                        </a:rPr>
                        <a:t>者（障がい支援区分５以上）の受入れに必要な環境整備</a:t>
                      </a:r>
                    </a:p>
                    <a:p>
                      <a:r>
                        <a:rPr kumimoji="1" lang="ja-JP" altLang="en-US" sz="1200" dirty="0">
                          <a:latin typeface="Meiryo UI" panose="020B0604030504040204" pitchFamily="50" charset="-128"/>
                          <a:ea typeface="Meiryo UI" panose="020B0604030504040204" pitchFamily="50" charset="-128"/>
                        </a:rPr>
                        <a:t>　　　　　　　　　</a:t>
                      </a:r>
                      <a:r>
                        <a:rPr kumimoji="1" lang="en-US" altLang="ja-JP" sz="1200" dirty="0">
                          <a:latin typeface="Meiryo UI" panose="020B0604030504040204" pitchFamily="50" charset="-128"/>
                          <a:ea typeface="Meiryo UI" panose="020B0604030504040204" pitchFamily="50" charset="-128"/>
                        </a:rPr>
                        <a:t>※</a:t>
                      </a:r>
                      <a:r>
                        <a:rPr kumimoji="1" lang="ja-JP" altLang="en-US" sz="1200" dirty="0" err="1">
                          <a:latin typeface="Meiryo UI" panose="020B0604030504040204" pitchFamily="50" charset="-128"/>
                          <a:ea typeface="Meiryo UI" panose="020B0604030504040204" pitchFamily="50" charset="-128"/>
                        </a:rPr>
                        <a:t>障がい</a:t>
                      </a:r>
                      <a:r>
                        <a:rPr kumimoji="1" lang="ja-JP" altLang="en-US" sz="1200" dirty="0">
                          <a:latin typeface="Meiryo UI" panose="020B0604030504040204" pitchFamily="50" charset="-128"/>
                          <a:ea typeface="Meiryo UI" panose="020B0604030504040204" pitchFamily="50" charset="-128"/>
                        </a:rPr>
                        <a:t>支援区分：障がいの多様な特性その他心身の状態に応じて必要とされる標準的な支援の度合を総合的に示すもの</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a:t>
                      </a:r>
                      <a:r>
                        <a:rPr kumimoji="1" lang="ja-JP" altLang="en-US" sz="1200" baseline="0" dirty="0">
                          <a:latin typeface="Meiryo UI" panose="020B0604030504040204" pitchFamily="50" charset="-128"/>
                          <a:ea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rPr>
                        <a:t>として厚生労働省令で定める区分（</a:t>
                      </a:r>
                      <a:r>
                        <a:rPr kumimoji="1" lang="en-US" altLang="ja-JP" sz="1200" dirty="0">
                          <a:latin typeface="Meiryo UI" panose="020B0604030504040204" pitchFamily="50" charset="-128"/>
                          <a:ea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rPr>
                        <a:t>～</a:t>
                      </a:r>
                      <a:r>
                        <a:rPr kumimoji="1" lang="en-US" altLang="ja-JP" sz="1200" dirty="0">
                          <a:latin typeface="Meiryo UI" panose="020B0604030504040204" pitchFamily="50" charset="-128"/>
                          <a:ea typeface="Meiryo UI" panose="020B0604030504040204" pitchFamily="50" charset="-128"/>
                        </a:rPr>
                        <a:t>6</a:t>
                      </a:r>
                      <a:r>
                        <a:rPr kumimoji="1" lang="ja-JP" altLang="en-US" sz="1200" dirty="0">
                          <a:latin typeface="Meiryo UI" panose="020B0604030504040204" pitchFamily="50" charset="-128"/>
                          <a:ea typeface="Meiryo UI" panose="020B0604030504040204" pitchFamily="50" charset="-128"/>
                        </a:rPr>
                        <a:t>区分で数字が大きいほど必要とされる支援の度合いが高い）</a:t>
                      </a:r>
                    </a:p>
                    <a:p>
                      <a:pPr>
                        <a:spcBef>
                          <a:spcPts val="600"/>
                        </a:spcBef>
                      </a:pPr>
                      <a:r>
                        <a:rPr kumimoji="1" lang="ja-JP" altLang="en-US" sz="1200" dirty="0">
                          <a:latin typeface="Meiryo UI" panose="020B0604030504040204" pitchFamily="50" charset="-128"/>
                          <a:ea typeface="Meiryo UI" panose="020B0604030504040204" pitchFamily="50" charset="-128"/>
                        </a:rPr>
                        <a:t>　対象経費：</a:t>
                      </a:r>
                      <a:r>
                        <a:rPr kumimoji="1" lang="ja-JP" altLang="en-US" sz="1200" dirty="0" err="1">
                          <a:latin typeface="Meiryo UI" panose="020B0604030504040204" pitchFamily="50" charset="-128"/>
                          <a:ea typeface="Meiryo UI" panose="020B0604030504040204" pitchFamily="50" charset="-128"/>
                        </a:rPr>
                        <a:t>障がい</a:t>
                      </a:r>
                      <a:r>
                        <a:rPr kumimoji="1" lang="ja-JP" altLang="en-US" sz="1200" dirty="0">
                          <a:latin typeface="Meiryo UI" panose="020B0604030504040204" pitchFamily="50" charset="-128"/>
                          <a:ea typeface="Meiryo UI" panose="020B0604030504040204" pitchFamily="50" charset="-128"/>
                        </a:rPr>
                        <a:t>特性に応じた居室及び共用部分の改修に係る工事費等</a:t>
                      </a:r>
                    </a:p>
                    <a:p>
                      <a:r>
                        <a:rPr kumimoji="1" lang="ja-JP" altLang="en-US" sz="1200" dirty="0">
                          <a:latin typeface="Meiryo UI" panose="020B0604030504040204" pitchFamily="50" charset="-128"/>
                          <a:ea typeface="Meiryo UI" panose="020B0604030504040204" pitchFamily="50" charset="-128"/>
                        </a:rPr>
                        <a:t>　　　　　　　　　</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例：床や壁の防音工事、クッション性の高い材質への改修、段差の解消　等</a:t>
                      </a:r>
                      <a:endParaRPr kumimoji="1" lang="en-US" altLang="ja-JP" sz="1200" dirty="0">
                        <a:latin typeface="Meiryo UI" panose="020B0604030504040204" pitchFamily="50" charset="-128"/>
                        <a:ea typeface="Meiryo UI" panose="020B0604030504040204" pitchFamily="50" charset="-128"/>
                      </a:endParaRPr>
                    </a:p>
                    <a:p>
                      <a:r>
                        <a:rPr kumimoji="1" lang="en-US" altLang="ja-JP" sz="1200" dirty="0">
                          <a:latin typeface="Meiryo UI" panose="020B0604030504040204" pitchFamily="50" charset="-128"/>
                          <a:ea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rPr>
                        <a:t>　　　　　　　　　　　国や府内市町村の補助事業の対象となっていないもの</a:t>
                      </a:r>
                    </a:p>
                    <a:p>
                      <a:pPr>
                        <a:spcBef>
                          <a:spcPts val="600"/>
                        </a:spcBef>
                      </a:pPr>
                      <a:r>
                        <a:rPr kumimoji="1" lang="ja-JP" altLang="en-US" sz="1200" dirty="0">
                          <a:latin typeface="Meiryo UI" panose="020B0604030504040204" pitchFamily="50" charset="-128"/>
                          <a:ea typeface="Meiryo UI" panose="020B0604030504040204" pitchFamily="50" charset="-128"/>
                        </a:rPr>
                        <a:t>　補助率等：補助率</a:t>
                      </a:r>
                      <a:r>
                        <a:rPr kumimoji="1" lang="en-US" altLang="ja-JP" sz="1200" dirty="0">
                          <a:latin typeface="Meiryo UI" panose="020B0604030504040204" pitchFamily="50" charset="-128"/>
                          <a:ea typeface="Meiryo UI" panose="020B0604030504040204" pitchFamily="50" charset="-128"/>
                        </a:rPr>
                        <a:t>10</a:t>
                      </a:r>
                      <a:r>
                        <a:rPr kumimoji="1" lang="ja-JP" altLang="en-US" sz="1200" dirty="0">
                          <a:latin typeface="Meiryo UI" panose="020B0604030504040204" pitchFamily="50" charset="-128"/>
                          <a:ea typeface="Meiryo UI" panose="020B0604030504040204" pitchFamily="50" charset="-128"/>
                        </a:rPr>
                        <a:t>／</a:t>
                      </a:r>
                      <a:r>
                        <a:rPr kumimoji="1" lang="en-US" altLang="ja-JP" sz="1200" dirty="0">
                          <a:latin typeface="Meiryo UI" panose="020B0604030504040204" pitchFamily="50" charset="-128"/>
                          <a:ea typeface="Meiryo UI" panose="020B0604030504040204" pitchFamily="50" charset="-128"/>
                        </a:rPr>
                        <a:t>10</a:t>
                      </a:r>
                      <a:r>
                        <a:rPr kumimoji="1" lang="ja-JP" altLang="en-US" sz="1200" dirty="0">
                          <a:latin typeface="Meiryo UI" panose="020B0604030504040204" pitchFamily="50" charset="-128"/>
                          <a:ea typeface="Meiryo UI" panose="020B0604030504040204" pitchFamily="50" charset="-128"/>
                        </a:rPr>
                        <a:t>　　補助上限</a:t>
                      </a:r>
                      <a:r>
                        <a:rPr kumimoji="1" lang="en-US" altLang="ja-JP" sz="1200" dirty="0">
                          <a:latin typeface="Meiryo UI" panose="020B0604030504040204" pitchFamily="50" charset="-128"/>
                          <a:ea typeface="Meiryo UI" panose="020B0604030504040204" pitchFamily="50" charset="-128"/>
                        </a:rPr>
                        <a:t>180</a:t>
                      </a:r>
                      <a:r>
                        <a:rPr kumimoji="1" lang="ja-JP" altLang="en-US" sz="1200" dirty="0">
                          <a:latin typeface="Meiryo UI" panose="020B0604030504040204" pitchFamily="50" charset="-128"/>
                          <a:ea typeface="Meiryo UI" panose="020B0604030504040204" pitchFamily="50" charset="-128"/>
                        </a:rPr>
                        <a:t>万円／</a:t>
                      </a:r>
                      <a:r>
                        <a:rPr kumimoji="1" lang="en-US" altLang="ja-JP" sz="1200" dirty="0">
                          <a:latin typeface="Meiryo UI" panose="020B0604030504040204" pitchFamily="50" charset="-128"/>
                          <a:ea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rPr>
                        <a:t>事業所あたり</a:t>
                      </a:r>
                      <a:endParaRPr kumimoji="1" lang="en-US" altLang="ja-JP" sz="12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en-US" altLang="ja-JP" sz="1200" b="0" dirty="0">
                          <a:solidFill>
                            <a:schemeClr val="tx1"/>
                          </a:solidFill>
                          <a:latin typeface="Meiryo UI" panose="020B0604030504040204" pitchFamily="50" charset="-128"/>
                          <a:ea typeface="Meiryo UI" panose="020B0604030504040204" pitchFamily="50" charset="-128"/>
                        </a:rPr>
                        <a:t>【</a:t>
                      </a:r>
                      <a:r>
                        <a:rPr kumimoji="1" lang="ja-JP" altLang="en-US" sz="1200" b="0" dirty="0">
                          <a:solidFill>
                            <a:schemeClr val="tx1"/>
                          </a:solidFill>
                          <a:latin typeface="Meiryo UI" panose="020B0604030504040204" pitchFamily="50" charset="-128"/>
                          <a:ea typeface="Meiryo UI" panose="020B0604030504040204" pitchFamily="50" charset="-128"/>
                        </a:rPr>
                        <a:t>令和６年度事業実績</a:t>
                      </a:r>
                      <a:r>
                        <a:rPr kumimoji="1" lang="en-US" altLang="ja-JP" sz="1200" b="0" dirty="0">
                          <a:solidFill>
                            <a:schemeClr val="tx1"/>
                          </a:solidFill>
                          <a:latin typeface="Meiryo UI" panose="020B0604030504040204" pitchFamily="50" charset="-128"/>
                          <a:ea typeface="Meiryo UI" panose="020B0604030504040204" pitchFamily="50" charset="-128"/>
                        </a:rPr>
                        <a:t>】</a:t>
                      </a:r>
                    </a:p>
                    <a:p>
                      <a:r>
                        <a:rPr kumimoji="1" lang="ja-JP" altLang="en-US" sz="1200" dirty="0">
                          <a:latin typeface="Meiryo UI" panose="020B0604030504040204" pitchFamily="50" charset="-128"/>
                          <a:ea typeface="Meiryo UI" panose="020B0604030504040204" pitchFamily="50" charset="-128"/>
                        </a:rPr>
                        <a:t>　協議申請件数：</a:t>
                      </a:r>
                      <a:r>
                        <a:rPr kumimoji="1" lang="ja-JP" altLang="en-US" sz="1200" dirty="0">
                          <a:solidFill>
                            <a:schemeClr val="tx1"/>
                          </a:solidFill>
                          <a:latin typeface="Meiryo UI" panose="020B0604030504040204" pitchFamily="50" charset="-128"/>
                          <a:ea typeface="Meiryo UI" panose="020B0604030504040204" pitchFamily="50" charset="-128"/>
                        </a:rPr>
                        <a:t>１７件</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　交付決定件数：１４件（グループホーム６件、短期入所８件</a:t>
                      </a:r>
                      <a:r>
                        <a:rPr kumimoji="1" lang="ja-JP" altLang="en-US" sz="1200" dirty="0">
                          <a:latin typeface="Meiryo UI" panose="020B0604030504040204" pitchFamily="50" charset="-128"/>
                          <a:ea typeface="Meiryo UI" panose="020B0604030504040204" pitchFamily="50" charset="-128"/>
                        </a:rPr>
                        <a:t>）</a:t>
                      </a:r>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事業効果の横展開について</a:t>
                      </a:r>
                      <a:r>
                        <a:rPr kumimoji="1" lang="en-US" altLang="ja-JP" sz="1200" dirty="0">
                          <a:latin typeface="Meiryo UI" panose="020B0604030504040204" pitchFamily="50" charset="-128"/>
                          <a:ea typeface="Meiryo UI" panose="020B0604030504040204" pitchFamily="50" charset="-128"/>
                        </a:rPr>
                        <a:t>】</a:t>
                      </a:r>
                    </a:p>
                    <a:p>
                      <a:r>
                        <a:rPr kumimoji="1" lang="ja-JP" altLang="en-US" sz="1200" dirty="0">
                          <a:latin typeface="Meiryo UI" panose="020B0604030504040204" pitchFamily="50" charset="-128"/>
                          <a:ea typeface="Meiryo UI" panose="020B0604030504040204" pitchFamily="50" charset="-128"/>
                        </a:rPr>
                        <a:t>　改修の内容やその効果について、所定の様式にて大阪府ホームページに公開。</a:t>
                      </a:r>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r>
                        <a:rPr kumimoji="1" lang="en-US" altLang="ja-JP" sz="1200" b="0" dirty="0">
                          <a:solidFill>
                            <a:schemeClr val="tx1"/>
                          </a:solidFill>
                          <a:latin typeface="Meiryo UI" panose="020B0604030504040204" pitchFamily="50" charset="-128"/>
                          <a:ea typeface="Meiryo UI" panose="020B0604030504040204" pitchFamily="50" charset="-128"/>
                        </a:rPr>
                        <a:t>【</a:t>
                      </a:r>
                      <a:r>
                        <a:rPr kumimoji="1" lang="ja-JP" altLang="en-US" sz="1200" b="0" dirty="0">
                          <a:solidFill>
                            <a:schemeClr val="tx1"/>
                          </a:solidFill>
                          <a:latin typeface="Meiryo UI" panose="020B0604030504040204" pitchFamily="50" charset="-128"/>
                          <a:ea typeface="Meiryo UI" panose="020B0604030504040204" pitchFamily="50" charset="-128"/>
                        </a:rPr>
                        <a:t>令和７年度当初予算額</a:t>
                      </a:r>
                      <a:r>
                        <a:rPr kumimoji="1" lang="en-US" altLang="ja-JP" sz="1200" b="0" dirty="0">
                          <a:solidFill>
                            <a:schemeClr val="tx1"/>
                          </a:solidFill>
                          <a:latin typeface="Meiryo UI" panose="020B0604030504040204" pitchFamily="50" charset="-128"/>
                          <a:ea typeface="Meiryo UI" panose="020B0604030504040204" pitchFamily="50" charset="-128"/>
                        </a:rPr>
                        <a:t>】</a:t>
                      </a:r>
                      <a:r>
                        <a:rPr kumimoji="1" lang="ja-JP" altLang="en-US" sz="1200" b="0" dirty="0">
                          <a:solidFill>
                            <a:schemeClr val="tx1"/>
                          </a:solidFill>
                          <a:latin typeface="Meiryo UI" panose="020B0604030504040204" pitchFamily="50" charset="-128"/>
                          <a:ea typeface="Meiryo UI" panose="020B0604030504040204" pitchFamily="50" charset="-128"/>
                        </a:rPr>
                        <a:t>　</a:t>
                      </a:r>
                      <a:endParaRPr kumimoji="1" lang="en-US" altLang="ja-JP" sz="12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　当初要求額：</a:t>
                      </a:r>
                      <a:r>
                        <a:rPr kumimoji="1" lang="en-US" altLang="ja-JP" sz="1200" dirty="0">
                          <a:latin typeface="Meiryo UI" panose="020B0604030504040204" pitchFamily="50" charset="-128"/>
                          <a:ea typeface="Meiryo UI" panose="020B0604030504040204" pitchFamily="50" charset="-128"/>
                        </a:rPr>
                        <a:t>25,200</a:t>
                      </a:r>
                      <a:r>
                        <a:rPr kumimoji="1" lang="ja-JP" altLang="en-US" sz="1200" dirty="0">
                          <a:latin typeface="Meiryo UI" panose="020B0604030504040204" pitchFamily="50" charset="-128"/>
                          <a:ea typeface="Meiryo UI" panose="020B0604030504040204" pitchFamily="50" charset="-128"/>
                        </a:rPr>
                        <a:t>千円（令和６年度　当初予算額：</a:t>
                      </a:r>
                      <a:r>
                        <a:rPr kumimoji="1" lang="en-US" altLang="ja-JP" sz="1200" dirty="0">
                          <a:latin typeface="Meiryo UI" panose="020B0604030504040204" pitchFamily="50" charset="-128"/>
                          <a:ea typeface="Meiryo UI" panose="020B0604030504040204" pitchFamily="50" charset="-128"/>
                        </a:rPr>
                        <a:t>21</a:t>
                      </a:r>
                      <a:r>
                        <a:rPr lang="en-US" altLang="ja-JP" sz="1200" dirty="0">
                          <a:latin typeface="Meiryo UI" panose="020B0604030504040204" pitchFamily="50" charset="-128"/>
                          <a:ea typeface="Meiryo UI" panose="020B0604030504040204" pitchFamily="50" charset="-128"/>
                        </a:rPr>
                        <a:t>,600</a:t>
                      </a:r>
                      <a:r>
                        <a:rPr lang="ja-JP" altLang="en-US" sz="1200" dirty="0">
                          <a:latin typeface="Meiryo UI" panose="020B0604030504040204" pitchFamily="50" charset="-128"/>
                          <a:ea typeface="Meiryo UI" panose="020B0604030504040204" pitchFamily="50" charset="-128"/>
                        </a:rPr>
                        <a:t>千円</a:t>
                      </a:r>
                      <a:r>
                        <a:rPr kumimoji="1" lang="ja-JP" altLang="en-US" sz="1200" dirty="0">
                          <a:latin typeface="Meiryo UI" panose="020B0604030504040204" pitchFamily="50" charset="-128"/>
                          <a:ea typeface="Meiryo UI" panose="020B0604030504040204" pitchFamily="50" charset="-128"/>
                        </a:rPr>
                        <a:t>）</a:t>
                      </a:r>
                      <a:endParaRPr kumimoji="1" lang="en-US" altLang="ja-JP" sz="12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647611836"/>
                  </a:ext>
                </a:extLst>
              </a:tr>
            </a:tbl>
          </a:graphicData>
        </a:graphic>
      </p:graphicFrame>
      <p:sp>
        <p:nvSpPr>
          <p:cNvPr id="6" name="テキスト ボックス 5"/>
          <p:cNvSpPr txBox="1"/>
          <p:nvPr/>
        </p:nvSpPr>
        <p:spPr>
          <a:xfrm>
            <a:off x="8079273" y="88223"/>
            <a:ext cx="936104" cy="307777"/>
          </a:xfrm>
          <a:prstGeom prst="rect">
            <a:avLst/>
          </a:prstGeom>
          <a:solidFill>
            <a:schemeClr val="bg1"/>
          </a:solidFill>
          <a:ln/>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kumimoji="1" lang="ja-JP" altLang="en-US" sz="1400">
                <a:solidFill>
                  <a:schemeClr val="tx1"/>
                </a:solidFill>
                <a:latin typeface="Meiryo UI" panose="020B0604030504040204" pitchFamily="50" charset="-128"/>
                <a:ea typeface="Meiryo UI" panose="020B0604030504040204" pitchFamily="50" charset="-128"/>
              </a:rPr>
              <a:t>資料２</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graphicFrame>
        <p:nvGraphicFramePr>
          <p:cNvPr id="3" name="表 2">
            <a:extLst>
              <a:ext uri="{FF2B5EF4-FFF2-40B4-BE49-F238E27FC236}">
                <a16:creationId xmlns:a16="http://schemas.microsoft.com/office/drawing/2014/main" id="{B07F5F8E-D93F-406D-99E7-46E9E1076689}"/>
              </a:ext>
            </a:extLst>
          </p:cNvPr>
          <p:cNvGraphicFramePr>
            <a:graphicFrameLocks noGrp="1"/>
          </p:cNvGraphicFramePr>
          <p:nvPr>
            <p:extLst>
              <p:ext uri="{D42A27DB-BD31-4B8C-83A1-F6EECF244321}">
                <p14:modId xmlns:p14="http://schemas.microsoft.com/office/powerpoint/2010/main" val="697343129"/>
              </p:ext>
            </p:extLst>
          </p:nvPr>
        </p:nvGraphicFramePr>
        <p:xfrm>
          <a:off x="242382" y="3573016"/>
          <a:ext cx="8578090" cy="1659422"/>
        </p:xfrm>
        <a:graphic>
          <a:graphicData uri="http://schemas.openxmlformats.org/drawingml/2006/table">
            <a:tbl>
              <a:tblPr firstRow="1" firstCol="1" bandRow="1"/>
              <a:tblGrid>
                <a:gridCol w="1079480">
                  <a:extLst>
                    <a:ext uri="{9D8B030D-6E8A-4147-A177-3AD203B41FA5}">
                      <a16:colId xmlns:a16="http://schemas.microsoft.com/office/drawing/2014/main" val="585478425"/>
                    </a:ext>
                  </a:extLst>
                </a:gridCol>
                <a:gridCol w="3118498">
                  <a:extLst>
                    <a:ext uri="{9D8B030D-6E8A-4147-A177-3AD203B41FA5}">
                      <a16:colId xmlns:a16="http://schemas.microsoft.com/office/drawing/2014/main" val="2333208732"/>
                    </a:ext>
                  </a:extLst>
                </a:gridCol>
                <a:gridCol w="4380112">
                  <a:extLst>
                    <a:ext uri="{9D8B030D-6E8A-4147-A177-3AD203B41FA5}">
                      <a16:colId xmlns:a16="http://schemas.microsoft.com/office/drawing/2014/main" val="1789287724"/>
                    </a:ext>
                  </a:extLst>
                </a:gridCol>
              </a:tblGrid>
              <a:tr h="203100">
                <a:tc>
                  <a:txBody>
                    <a:bodyPr/>
                    <a:lstStyle/>
                    <a:p>
                      <a:pPr algn="ctr">
                        <a:lnSpc>
                          <a:spcPts val="1600"/>
                        </a:lnSpc>
                      </a:pP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ts val="1600"/>
                        </a:lnSpc>
                      </a:pPr>
                      <a:r>
                        <a:rPr lang="ja-JP" altLang="en-US" sz="1100" kern="100" dirty="0">
                          <a:effectLst/>
                          <a:latin typeface="Meiryo UI" panose="020B0604030504040204" pitchFamily="50" charset="-128"/>
                          <a:ea typeface="Meiryo UI" panose="020B0604030504040204" pitchFamily="50" charset="-128"/>
                          <a:cs typeface="Times New Roman" panose="02020603050405020304" pitchFamily="18" charset="0"/>
                        </a:rPr>
                        <a:t>障がいの特性</a:t>
                      </a:r>
                      <a:endParaRPr lang="ja-JP" sz="11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1988" marR="619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工事内容（令和５年度からの改修実績例）</a:t>
                      </a:r>
                      <a:endParaRPr kumimoji="1" lang="ja-JP" altLang="en-US" sz="1100" dirty="0">
                        <a:latin typeface="Meiryo UI" panose="020B0604030504040204" pitchFamily="50" charset="-128"/>
                        <a:ea typeface="Meiryo UI" panose="020B0604030504040204" pitchFamily="50" charset="-128"/>
                      </a:endParaRPr>
                    </a:p>
                  </a:txBody>
                  <a:tcPr marL="61988" marR="619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734391602"/>
                  </a:ext>
                </a:extLst>
              </a:tr>
              <a:tr h="170958">
                <a:tc>
                  <a:txBody>
                    <a:bodyPr/>
                    <a:lstStyle/>
                    <a:p>
                      <a:pPr algn="ctr">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防音</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聴覚過敏、突発的な大声</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居室等の壁や床、扉、窓の防音工事等</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56175708"/>
                  </a:ext>
                </a:extLst>
              </a:tr>
              <a:tr h="224416">
                <a:tc>
                  <a:txBody>
                    <a:bodyPr/>
                    <a:lstStyle/>
                    <a:p>
                      <a:pPr algn="ctr">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補強</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壁や窓を叩く、壁紙を剥がす</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600"/>
                        </a:lnSpc>
                      </a:pPr>
                      <a:r>
                        <a:rPr lang="ja-JP" sz="1100" kern="100">
                          <a:effectLst/>
                          <a:latin typeface="游明朝" panose="02020400000000000000" pitchFamily="18" charset="-128"/>
                          <a:ea typeface="Meiryo UI" panose="020B0604030504040204" pitchFamily="50" charset="-128"/>
                          <a:cs typeface="Times New Roman" panose="02020603050405020304" pitchFamily="18" charset="0"/>
                        </a:rPr>
                        <a:t>居室の壁等のクッション材質加工、補強加工</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73527059"/>
                  </a:ext>
                </a:extLst>
              </a:tr>
              <a:tr h="194680">
                <a:tc>
                  <a:txBody>
                    <a:bodyPr/>
                    <a:lstStyle/>
                    <a:p>
                      <a:pPr algn="ctr">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手すり等</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手足の不自由、歩行の難しさ</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160" algn="just">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手すり設置、段差解消</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73600706"/>
                  </a:ext>
                </a:extLst>
              </a:tr>
              <a:tr h="216024">
                <a:tc>
                  <a:txBody>
                    <a:bodyPr/>
                    <a:lstStyle/>
                    <a:p>
                      <a:pPr algn="ctr">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トイレ</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身体の不自由、トイレ動作困難</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160" algn="just">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トイレ介助のための改修、拡張</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89933795"/>
                  </a:ext>
                </a:extLst>
              </a:tr>
              <a:tr h="200940">
                <a:tc rowSpan="3">
                  <a:txBody>
                    <a:bodyPr/>
                    <a:lstStyle/>
                    <a:p>
                      <a:pPr algn="ctr">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その他</a:t>
                      </a:r>
                      <a:r>
                        <a:rPr lang="en-US" sz="1100" kern="100" dirty="0">
                          <a:effectLst/>
                          <a:latin typeface="Meiryo UI" panose="020B0604030504040204" pitchFamily="50" charset="-128"/>
                          <a:ea typeface="游明朝" panose="02020400000000000000" pitchFamily="18" charset="-128"/>
                          <a:cs typeface="Times New Roman" panose="02020603050405020304" pitchFamily="18" charset="0"/>
                        </a:rPr>
                        <a:t> </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600"/>
                        </a:lnSpc>
                      </a:pPr>
                      <a:r>
                        <a:rPr lang="ja-JP" altLang="ja-JP" sz="1100" kern="100" dirty="0">
                          <a:effectLst/>
                          <a:latin typeface="游明朝" panose="02020400000000000000" pitchFamily="18" charset="-128"/>
                          <a:ea typeface="Meiryo UI" panose="020B0604030504040204" pitchFamily="50" charset="-128"/>
                          <a:cs typeface="Times New Roman" panose="02020603050405020304" pitchFamily="18" charset="0"/>
                        </a:rPr>
                        <a:t>突発的な行動</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400"/>
                        </a:lnSpc>
                      </a:pPr>
                      <a:r>
                        <a:rPr lang="ja-JP" altLang="ja-JP" sz="1100" kern="100" dirty="0">
                          <a:effectLst/>
                          <a:latin typeface="游明朝" panose="02020400000000000000" pitchFamily="18" charset="-128"/>
                          <a:ea typeface="Meiryo UI" panose="020B0604030504040204" pitchFamily="50" charset="-128"/>
                          <a:cs typeface="Times New Roman" panose="02020603050405020304" pitchFamily="18" charset="0"/>
                        </a:rPr>
                        <a:t>窓の落下防止フェンス設置、</a:t>
                      </a:r>
                      <a:endParaRPr lang="en-US" sz="1100" kern="100" dirty="0">
                        <a:effectLst/>
                        <a:latin typeface="Meiryo UI" panose="020B0604030504040204" pitchFamily="50" charset="-128"/>
                        <a:ea typeface="游明朝" panose="02020400000000000000" pitchFamily="18" charset="-128"/>
                        <a:cs typeface="Times New Roman" panose="02020603050405020304" pitchFamily="18" charset="0"/>
                      </a:endParaRPr>
                    </a:p>
                  </a:txBody>
                  <a:tcPr marL="61988" marR="619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83435449"/>
                  </a:ext>
                </a:extLst>
              </a:tr>
              <a:tr h="216024">
                <a:tc vMerge="1">
                  <a:txBody>
                    <a:bodyPr/>
                    <a:lstStyle/>
                    <a:p>
                      <a:pPr marL="787400" indent="-254000" algn="ctr">
                        <a:lnSpc>
                          <a:spcPts val="1600"/>
                        </a:lnSpc>
                      </a:pPr>
                      <a:endParaRPr lang="ja-JP" sz="1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just" defTabSz="914400" rtl="0" eaLnBrk="1" fontAlgn="auto" latinLnBrk="0" hangingPunct="1">
                        <a:lnSpc>
                          <a:spcPts val="1600"/>
                        </a:lnSpc>
                        <a:spcBef>
                          <a:spcPts val="0"/>
                        </a:spcBef>
                        <a:spcAft>
                          <a:spcPts val="0"/>
                        </a:spcAft>
                        <a:buClrTx/>
                        <a:buSzTx/>
                        <a:buFontTx/>
                        <a:buNone/>
                        <a:tabLst/>
                        <a:defRPr/>
                      </a:pPr>
                      <a:r>
                        <a:rPr lang="ja-JP" altLang="ja-JP" sz="1100" kern="100" dirty="0">
                          <a:effectLst/>
                          <a:latin typeface="游明朝" panose="02020400000000000000" pitchFamily="18" charset="-128"/>
                          <a:ea typeface="Meiryo UI" panose="020B0604030504040204" pitchFamily="50" charset="-128"/>
                          <a:cs typeface="Times New Roman" panose="02020603050405020304" pitchFamily="18" charset="0"/>
                        </a:rPr>
                        <a:t>日光によるてんかん発作</a:t>
                      </a: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600"/>
                        </a:lnSpc>
                      </a:pPr>
                      <a:r>
                        <a:rPr lang="ja-JP" altLang="ja-JP" sz="1100" kern="100" dirty="0">
                          <a:effectLst/>
                          <a:latin typeface="游明朝" panose="02020400000000000000" pitchFamily="18" charset="-128"/>
                          <a:ea typeface="Meiryo UI" panose="020B0604030504040204" pitchFamily="50" charset="-128"/>
                          <a:cs typeface="Times New Roman" panose="02020603050405020304" pitchFamily="18" charset="0"/>
                        </a:rPr>
                        <a:t>窓のシーリング</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56135457"/>
                  </a:ext>
                </a:extLst>
              </a:tr>
              <a:tr h="216024">
                <a:tc vMerge="1">
                  <a:txBody>
                    <a:bodyPr/>
                    <a:lstStyle/>
                    <a:p>
                      <a:pPr marL="787400" indent="-254000" algn="ctr">
                        <a:lnSpc>
                          <a:spcPts val="1600"/>
                        </a:lnSpc>
                      </a:pPr>
                      <a:endParaRPr lang="ja-JP" sz="1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600"/>
                        </a:lnSpc>
                      </a:pPr>
                      <a:r>
                        <a:rPr lang="ja-JP" altLang="ja-JP" sz="1100" kern="100" dirty="0">
                          <a:effectLst/>
                          <a:latin typeface="游明朝" panose="02020400000000000000" pitchFamily="18" charset="-128"/>
                          <a:ea typeface="Meiryo UI" panose="020B0604030504040204" pitchFamily="50" charset="-128"/>
                          <a:cs typeface="Times New Roman" panose="02020603050405020304" pitchFamily="18" charset="0"/>
                        </a:rPr>
                        <a:t>失便、こだわりによる弄便</a:t>
                      </a: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just" defTabSz="914400" rtl="0" eaLnBrk="1" fontAlgn="auto" latinLnBrk="0" hangingPunct="1">
                        <a:lnSpc>
                          <a:spcPts val="1600"/>
                        </a:lnSpc>
                        <a:spcBef>
                          <a:spcPts val="0"/>
                        </a:spcBef>
                        <a:spcAft>
                          <a:spcPts val="0"/>
                        </a:spcAft>
                        <a:buClrTx/>
                        <a:buSzTx/>
                        <a:buFontTx/>
                        <a:buNone/>
                        <a:tabLst/>
                        <a:defRPr/>
                      </a:pPr>
                      <a:r>
                        <a:rPr lang="ja-JP" altLang="ja-JP" sz="1100" kern="100" dirty="0">
                          <a:effectLst/>
                          <a:latin typeface="游明朝" panose="02020400000000000000" pitchFamily="18" charset="-128"/>
                          <a:ea typeface="Meiryo UI" panose="020B0604030504040204" pitchFamily="50" charset="-128"/>
                          <a:cs typeface="Times New Roman" panose="02020603050405020304" pitchFamily="18" charset="0"/>
                        </a:rPr>
                        <a:t>居室、共有部分の弄便対策工事、防水処理</a:t>
                      </a: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76004229"/>
                  </a:ext>
                </a:extLst>
              </a:tr>
            </a:tbl>
          </a:graphicData>
        </a:graphic>
      </p:graphicFrame>
      <p:sp>
        <p:nvSpPr>
          <p:cNvPr id="8" name="AutoShape 6">
            <a:extLst>
              <a:ext uri="{FF2B5EF4-FFF2-40B4-BE49-F238E27FC236}">
                <a16:creationId xmlns:a16="http://schemas.microsoft.com/office/drawing/2014/main" id="{A587076F-233E-42EA-8ED7-2780F9B98BDA}"/>
              </a:ext>
            </a:extLst>
          </p:cNvPr>
          <p:cNvSpPr>
            <a:spLocks noChangeArrowheads="1"/>
          </p:cNvSpPr>
          <p:nvPr/>
        </p:nvSpPr>
        <p:spPr bwMode="auto">
          <a:xfrm>
            <a:off x="5385218" y="5301208"/>
            <a:ext cx="3654297" cy="288032"/>
          </a:xfrm>
          <a:prstGeom prst="flowChartProcess">
            <a:avLst/>
          </a:prstGeom>
          <a:noFill/>
          <a:ln w="6350">
            <a:noFill/>
            <a:prstDash val="dash"/>
            <a:miter lim="800000"/>
            <a:headEnd/>
            <a:tailEnd/>
          </a:ln>
          <a:effectLst/>
        </p:spPr>
        <p:txBody>
          <a:bodyPr anchor="t" anchorCtr="0"/>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177800" marR="0" lvl="0" indent="-177800" algn="l" defTabSz="914400" rtl="0" eaLnBrk="1" fontAlgn="auto" latinLnBrk="0" hangingPunct="1">
              <a:spcBef>
                <a:spcPts val="30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１事業所で複数の種類の工事を実施している場合</a:t>
            </a:r>
            <a:r>
              <a:rPr lang="ja-JP" altLang="en-US" sz="1100" dirty="0">
                <a:solidFill>
                  <a:prstClr val="black"/>
                </a:solidFill>
                <a:latin typeface="Meiryo UI" panose="020B0604030504040204" pitchFamily="50" charset="-128"/>
                <a:ea typeface="Meiryo UI" panose="020B0604030504040204" pitchFamily="50" charset="-128"/>
              </a:rPr>
              <a:t>もあり</a:t>
            </a:r>
            <a:endParaRPr lang="ja-JP" altLang="en-US" sz="11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53734995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515</Words>
  <Application>Microsoft Office PowerPoint</Application>
  <PresentationFormat>画面に合わせる (4:3)</PresentationFormat>
  <Paragraphs>55</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メイリオ</vt:lpstr>
      <vt:lpstr>游明朝</vt:lpstr>
      <vt:lpstr>Arial</vt:lpstr>
      <vt:lpstr>Calibri</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2025-07-02T23:44:05Z</dcterms:created>
  <dcterms:modified xsi:type="dcterms:W3CDTF">2025-07-02T23:44:12Z</dcterms:modified>
</cp:coreProperties>
</file>