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82" r:id="rId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EC3483"/>
    <a:srgbClr val="F88E65"/>
    <a:srgbClr val="925134"/>
    <a:srgbClr val="FEAB77"/>
    <a:srgbClr val="023894"/>
    <a:srgbClr val="01B097"/>
    <a:srgbClr val="B2E7E0"/>
    <a:srgbClr val="01E5C4"/>
    <a:srgbClr val="89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A11CD11-8F0B-441D-8866-6ED564DC237E}" type="datetimeFigureOut">
              <a:rPr kumimoji="1" lang="ja-JP" altLang="en-US" smtClean="0"/>
              <a:t>2025/10/22</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B886C7C-6B3C-4C8E-B114-141CE41DF9DA}" type="slidenum">
              <a:rPr kumimoji="1" lang="ja-JP" altLang="en-US" smtClean="0"/>
              <a:t>‹#›</a:t>
            </a:fld>
            <a:endParaRPr kumimoji="1" lang="ja-JP" altLang="en-US"/>
          </a:p>
        </p:txBody>
      </p:sp>
    </p:spTree>
    <p:extLst>
      <p:ext uri="{BB962C8B-B14F-4D97-AF65-F5344CB8AC3E}">
        <p14:creationId xmlns:p14="http://schemas.microsoft.com/office/powerpoint/2010/main" val="10585042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886C7C-6B3C-4C8E-B114-141CE41DF9DA}" type="slidenum">
              <a:rPr kumimoji="1" lang="ja-JP" altLang="en-US" smtClean="0"/>
              <a:t>1</a:t>
            </a:fld>
            <a:endParaRPr kumimoji="1" lang="ja-JP" altLang="en-US"/>
          </a:p>
        </p:txBody>
      </p:sp>
    </p:spTree>
    <p:extLst>
      <p:ext uri="{BB962C8B-B14F-4D97-AF65-F5344CB8AC3E}">
        <p14:creationId xmlns:p14="http://schemas.microsoft.com/office/powerpoint/2010/main" val="123411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F4C476-0F18-4308-88C9-2FA205DD0D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8F496EF-8A2B-45A2-BD9E-B246AEABBF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66CDFF-63D1-4E39-B193-C16999EE15C0}"/>
              </a:ext>
            </a:extLst>
          </p:cNvPr>
          <p:cNvSpPr>
            <a:spLocks noGrp="1"/>
          </p:cNvSpPr>
          <p:nvPr>
            <p:ph type="dt" sz="half" idx="10"/>
          </p:nvPr>
        </p:nvSpPr>
        <p:spPr/>
        <p:txBody>
          <a:bodyPr/>
          <a:lstStyle/>
          <a:p>
            <a:fld id="{C7D928CF-450A-4C15-8ED5-00693537329E}"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9625678A-B2E2-482E-94EF-22E408C28A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54305C-E8D2-4A5E-9C10-80AB34E6D888}"/>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235401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04C0B-2711-4463-B87C-53704A487C2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5E78220-B2B6-401E-BD85-F15E2827448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6E6A91-503E-4CE6-8505-D572CA848544}"/>
              </a:ext>
            </a:extLst>
          </p:cNvPr>
          <p:cNvSpPr>
            <a:spLocks noGrp="1"/>
          </p:cNvSpPr>
          <p:nvPr>
            <p:ph type="dt" sz="half" idx="10"/>
          </p:nvPr>
        </p:nvSpPr>
        <p:spPr/>
        <p:txBody>
          <a:bodyPr/>
          <a:lstStyle/>
          <a:p>
            <a:fld id="{C7D928CF-450A-4C15-8ED5-00693537329E}"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880E804A-2E98-4026-9FDF-28F8E21777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7B440A-C155-4917-AD63-B9DF495F4B17}"/>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47379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8049D9C-98FE-42B9-8037-B07E5DB0BFB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33F6C7-31D3-46E4-A894-419C88E3A69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5F48E6-127B-4185-8F0F-A5C8E542D709}"/>
              </a:ext>
            </a:extLst>
          </p:cNvPr>
          <p:cNvSpPr>
            <a:spLocks noGrp="1"/>
          </p:cNvSpPr>
          <p:nvPr>
            <p:ph type="dt" sz="half" idx="10"/>
          </p:nvPr>
        </p:nvSpPr>
        <p:spPr/>
        <p:txBody>
          <a:bodyPr/>
          <a:lstStyle/>
          <a:p>
            <a:fld id="{C7D928CF-450A-4C15-8ED5-00693537329E}"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C0C71573-DAFF-4EA8-B9EE-8718B8B4F4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BC38B3-7628-487D-A551-F689FB71F64D}"/>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396751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EED9F-82FF-40C2-8676-04E17C539A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50ADBC-BDFE-47B1-831C-ACB0D63D337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0C952C-3DB5-45B6-921E-9F5F92597CDB}"/>
              </a:ext>
            </a:extLst>
          </p:cNvPr>
          <p:cNvSpPr>
            <a:spLocks noGrp="1"/>
          </p:cNvSpPr>
          <p:nvPr>
            <p:ph type="dt" sz="half" idx="10"/>
          </p:nvPr>
        </p:nvSpPr>
        <p:spPr/>
        <p:txBody>
          <a:bodyPr/>
          <a:lstStyle/>
          <a:p>
            <a:fld id="{C7D928CF-450A-4C15-8ED5-00693537329E}"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A904C37B-9962-447C-87CF-4F13F92DF4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1440A8-8BDB-4DDF-93F5-94AEA299943D}"/>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207519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7EE0FB-4E0B-48CA-A8C9-F43F788382A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5E7F212-EEB8-4AC2-9691-F44F055F9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9280417-F31F-4627-AB91-33E55B21A5B1}"/>
              </a:ext>
            </a:extLst>
          </p:cNvPr>
          <p:cNvSpPr>
            <a:spLocks noGrp="1"/>
          </p:cNvSpPr>
          <p:nvPr>
            <p:ph type="dt" sz="half" idx="10"/>
          </p:nvPr>
        </p:nvSpPr>
        <p:spPr/>
        <p:txBody>
          <a:bodyPr/>
          <a:lstStyle/>
          <a:p>
            <a:fld id="{C7D928CF-450A-4C15-8ED5-00693537329E}"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3F078256-559D-465D-9691-84AE9D52B6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4F353D-E7F6-42D9-A7A8-52076EB93029}"/>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83753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5ECF4-52F0-48BD-9D8E-86CA3ED9EDA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59235E-0689-4E4F-BB51-9B633C3DA84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FB2051D-226B-43D0-8F51-2BA4E5AAA58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7C36E22-38F5-447E-AC0F-5CD3D244EE12}"/>
              </a:ext>
            </a:extLst>
          </p:cNvPr>
          <p:cNvSpPr>
            <a:spLocks noGrp="1"/>
          </p:cNvSpPr>
          <p:nvPr>
            <p:ph type="dt" sz="half" idx="10"/>
          </p:nvPr>
        </p:nvSpPr>
        <p:spPr/>
        <p:txBody>
          <a:bodyPr/>
          <a:lstStyle/>
          <a:p>
            <a:fld id="{C7D928CF-450A-4C15-8ED5-00693537329E}" type="datetimeFigureOut">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C563BBFE-65F5-4970-82DA-7314714755F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0AA5B7F-1CB8-4527-9B75-18F859AE1C61}"/>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171837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35475-9C38-492B-BAF7-A223B8DEF21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C4A9FB-8CCC-4D73-832C-9F87335AD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7CE8A55-E12A-4759-AC7B-027F69109EE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D7882D7-6705-4CB7-A80B-70C084550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830E692-E214-48FD-B551-1E2115A5524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88D4129-0127-4804-89C6-5F892B319CFD}"/>
              </a:ext>
            </a:extLst>
          </p:cNvPr>
          <p:cNvSpPr>
            <a:spLocks noGrp="1"/>
          </p:cNvSpPr>
          <p:nvPr>
            <p:ph type="dt" sz="half" idx="10"/>
          </p:nvPr>
        </p:nvSpPr>
        <p:spPr/>
        <p:txBody>
          <a:bodyPr/>
          <a:lstStyle/>
          <a:p>
            <a:fld id="{C7D928CF-450A-4C15-8ED5-00693537329E}" type="datetimeFigureOut">
              <a:rPr kumimoji="1" lang="ja-JP" altLang="en-US" smtClean="0"/>
              <a:t>2025/10/22</a:t>
            </a:fld>
            <a:endParaRPr kumimoji="1" lang="ja-JP" altLang="en-US"/>
          </a:p>
        </p:txBody>
      </p:sp>
      <p:sp>
        <p:nvSpPr>
          <p:cNvPr id="8" name="フッター プレースホルダー 7">
            <a:extLst>
              <a:ext uri="{FF2B5EF4-FFF2-40B4-BE49-F238E27FC236}">
                <a16:creationId xmlns:a16="http://schemas.microsoft.com/office/drawing/2014/main" id="{0663623D-3A74-4D0B-81C0-8036FD68117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9C0ABD4-D0E9-4EF2-9B72-31DE3C768D9B}"/>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282258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7C2D3B-2C85-452D-B448-7155F93CC2A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5000D2-7ADC-413D-BB96-E7B974343413}"/>
              </a:ext>
            </a:extLst>
          </p:cNvPr>
          <p:cNvSpPr>
            <a:spLocks noGrp="1"/>
          </p:cNvSpPr>
          <p:nvPr>
            <p:ph type="dt" sz="half" idx="10"/>
          </p:nvPr>
        </p:nvSpPr>
        <p:spPr/>
        <p:txBody>
          <a:bodyPr/>
          <a:lstStyle/>
          <a:p>
            <a:fld id="{C7D928CF-450A-4C15-8ED5-00693537329E}" type="datetimeFigureOut">
              <a:rPr kumimoji="1" lang="ja-JP" altLang="en-US" smtClean="0"/>
              <a:t>2025/10/22</a:t>
            </a:fld>
            <a:endParaRPr kumimoji="1" lang="ja-JP" altLang="en-US"/>
          </a:p>
        </p:txBody>
      </p:sp>
      <p:sp>
        <p:nvSpPr>
          <p:cNvPr id="4" name="フッター プレースホルダー 3">
            <a:extLst>
              <a:ext uri="{FF2B5EF4-FFF2-40B4-BE49-F238E27FC236}">
                <a16:creationId xmlns:a16="http://schemas.microsoft.com/office/drawing/2014/main" id="{0254EAC0-CD8D-4090-B141-774E3C5BBCD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C6FBB57-B81C-47E9-B318-35E4B2F03223}"/>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42927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3E415C-4A0D-4BF2-B3BC-F7567ED6F500}"/>
              </a:ext>
            </a:extLst>
          </p:cNvPr>
          <p:cNvSpPr>
            <a:spLocks noGrp="1"/>
          </p:cNvSpPr>
          <p:nvPr>
            <p:ph type="dt" sz="half" idx="10"/>
          </p:nvPr>
        </p:nvSpPr>
        <p:spPr/>
        <p:txBody>
          <a:bodyPr/>
          <a:lstStyle/>
          <a:p>
            <a:fld id="{C7D928CF-450A-4C15-8ED5-00693537329E}" type="datetimeFigureOut">
              <a:rPr kumimoji="1" lang="ja-JP" altLang="en-US" smtClean="0"/>
              <a:t>2025/10/22</a:t>
            </a:fld>
            <a:endParaRPr kumimoji="1" lang="ja-JP" altLang="en-US"/>
          </a:p>
        </p:txBody>
      </p:sp>
      <p:sp>
        <p:nvSpPr>
          <p:cNvPr id="3" name="フッター プレースホルダー 2">
            <a:extLst>
              <a:ext uri="{FF2B5EF4-FFF2-40B4-BE49-F238E27FC236}">
                <a16:creationId xmlns:a16="http://schemas.microsoft.com/office/drawing/2014/main" id="{B3BAEB32-239E-4570-A455-A1B9E290FE9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9D644C2-0623-44F3-BB5C-BF65CA24BAA1}"/>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310730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058660-013F-4AD7-BEA7-6625435F9D1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86E059-34E9-4FFC-AC82-4432FE547E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EC958C0-62FD-4BEF-AE66-06A19EE53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C16BEF9-64CD-444F-B046-56F4B87DF5BA}"/>
              </a:ext>
            </a:extLst>
          </p:cNvPr>
          <p:cNvSpPr>
            <a:spLocks noGrp="1"/>
          </p:cNvSpPr>
          <p:nvPr>
            <p:ph type="dt" sz="half" idx="10"/>
          </p:nvPr>
        </p:nvSpPr>
        <p:spPr/>
        <p:txBody>
          <a:bodyPr/>
          <a:lstStyle/>
          <a:p>
            <a:fld id="{C7D928CF-450A-4C15-8ED5-00693537329E}" type="datetimeFigureOut">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92F5A516-FA19-40E5-9BFF-EB6D0A2151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7599CB-9387-4D49-A9F9-9E8D4328E3E7}"/>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87137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20E44-9673-4E5F-AFE9-5E4176CFE91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6BD5487-77C4-4CAC-8634-4755275E6A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C10827F-BA26-472E-857F-52E5D762A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2368AA-C8D3-4333-A9D9-0722A29C32AB}"/>
              </a:ext>
            </a:extLst>
          </p:cNvPr>
          <p:cNvSpPr>
            <a:spLocks noGrp="1"/>
          </p:cNvSpPr>
          <p:nvPr>
            <p:ph type="dt" sz="half" idx="10"/>
          </p:nvPr>
        </p:nvSpPr>
        <p:spPr/>
        <p:txBody>
          <a:bodyPr/>
          <a:lstStyle/>
          <a:p>
            <a:fld id="{C7D928CF-450A-4C15-8ED5-00693537329E}" type="datetimeFigureOut">
              <a:rPr kumimoji="1" lang="ja-JP" altLang="en-US" smtClean="0"/>
              <a:t>2025/10/22</a:t>
            </a:fld>
            <a:endParaRPr kumimoji="1" lang="ja-JP" altLang="en-US"/>
          </a:p>
        </p:txBody>
      </p:sp>
      <p:sp>
        <p:nvSpPr>
          <p:cNvPr id="6" name="フッター プレースホルダー 5">
            <a:extLst>
              <a:ext uri="{FF2B5EF4-FFF2-40B4-BE49-F238E27FC236}">
                <a16:creationId xmlns:a16="http://schemas.microsoft.com/office/drawing/2014/main" id="{28C87536-23BA-4610-AAF6-577C616D5B2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BED934-67DD-4BE8-ADF9-D9503457C57A}"/>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156788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EE24EC5-25C0-4CAE-AE25-7573BC2B0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EBFEAF-5C79-4D74-97CF-5A242359D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461E57-A160-4830-BDE9-D555AA7AB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928CF-450A-4C15-8ED5-00693537329E}" type="datetimeFigureOut">
              <a:rPr kumimoji="1" lang="ja-JP" altLang="en-US" smtClean="0"/>
              <a:t>2025/10/22</a:t>
            </a:fld>
            <a:endParaRPr kumimoji="1" lang="ja-JP" altLang="en-US"/>
          </a:p>
        </p:txBody>
      </p:sp>
      <p:sp>
        <p:nvSpPr>
          <p:cNvPr id="5" name="フッター プレースホルダー 4">
            <a:extLst>
              <a:ext uri="{FF2B5EF4-FFF2-40B4-BE49-F238E27FC236}">
                <a16:creationId xmlns:a16="http://schemas.microsoft.com/office/drawing/2014/main" id="{EA9C63E7-0554-4066-951E-8223E31A80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8FE2D45-415C-41D0-A00B-E0B4CD2F5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202024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D09240-EDA2-44DC-AF8E-C9961F34C8D6}"/>
              </a:ext>
            </a:extLst>
          </p:cNvPr>
          <p:cNvSpPr txBox="1"/>
          <p:nvPr/>
        </p:nvSpPr>
        <p:spPr>
          <a:xfrm>
            <a:off x="116378" y="63137"/>
            <a:ext cx="11978640" cy="431978"/>
          </a:xfrm>
          <a:prstGeom prst="rect">
            <a:avLst/>
          </a:prstGeom>
          <a:solidFill>
            <a:schemeClr val="accent1">
              <a:lumMod val="75000"/>
            </a:schemeClr>
          </a:solidFill>
        </p:spPr>
        <p:txBody>
          <a:bodyPr wrap="square" lIns="36000" rIns="36000" bIns="46800" rtlCol="0" anchor="ctr" anchorCtr="0">
            <a:spAutoFit/>
          </a:bodyPr>
          <a:lstStyle/>
          <a:p>
            <a:pPr algn="ctr" defTabSz="457200"/>
            <a:r>
              <a:rPr lang="ja-JP" altLang="en-US" sz="2200" b="1" dirty="0">
                <a:solidFill>
                  <a:prstClr val="white"/>
                </a:solidFill>
                <a:latin typeface="Meiryo UI" panose="020B0604030504040204" pitchFamily="50" charset="-128"/>
                <a:ea typeface="Meiryo UI" panose="020B0604030504040204" pitchFamily="50" charset="-128"/>
              </a:rPr>
              <a:t>府政学習会「ピースおおさかで平和について考えよう！」を開催しました！</a:t>
            </a:r>
          </a:p>
        </p:txBody>
      </p:sp>
      <p:sp>
        <p:nvSpPr>
          <p:cNvPr id="3" name="正方形/長方形 2">
            <a:extLst>
              <a:ext uri="{FF2B5EF4-FFF2-40B4-BE49-F238E27FC236}">
                <a16:creationId xmlns:a16="http://schemas.microsoft.com/office/drawing/2014/main" id="{E16F1EDC-E1D5-40C7-886E-6B3DA2B31FEB}"/>
              </a:ext>
            </a:extLst>
          </p:cNvPr>
          <p:cNvSpPr/>
          <p:nvPr/>
        </p:nvSpPr>
        <p:spPr>
          <a:xfrm>
            <a:off x="626224" y="548823"/>
            <a:ext cx="10939551" cy="852648"/>
          </a:xfrm>
          <a:prstGeom prst="rect">
            <a:avLst/>
          </a:prstGeom>
          <a:noFill/>
          <a:ln>
            <a:noFill/>
          </a:ln>
        </p:spPr>
        <p:style>
          <a:lnRef idx="2">
            <a:schemeClr val="dk1"/>
          </a:lnRef>
          <a:fillRef idx="1">
            <a:schemeClr val="lt1"/>
          </a:fillRef>
          <a:effectRef idx="0">
            <a:schemeClr val="dk1"/>
          </a:effectRef>
          <a:fontRef idx="minor">
            <a:schemeClr val="dk1"/>
          </a:fontRef>
        </p:style>
        <p:txBody>
          <a:bodyPr lIns="72000" tIns="36000" rIns="72000" bIns="36000" rtlCol="0" anchor="ctr"/>
          <a:lstStyle/>
          <a:p>
            <a:pPr defTabSz="457200">
              <a:lnSpc>
                <a:spcPts val="1600"/>
              </a:lnSpc>
            </a:pP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月</a:t>
            </a:r>
            <a:r>
              <a:rPr lang="en-US" altLang="ja-JP" sz="1200" dirty="0">
                <a:solidFill>
                  <a:prstClr val="black"/>
                </a:solidFill>
                <a:latin typeface="Meiryo UI" panose="020B0604030504040204" pitchFamily="50" charset="-128"/>
                <a:ea typeface="Meiryo UI" panose="020B0604030504040204" pitchFamily="50" charset="-128"/>
              </a:rPr>
              <a:t>19</a:t>
            </a:r>
            <a:r>
              <a:rPr lang="ja-JP" altLang="en-US" sz="1200" dirty="0">
                <a:solidFill>
                  <a:prstClr val="black"/>
                </a:solidFill>
                <a:latin typeface="Meiryo UI" panose="020B0604030504040204" pitchFamily="50" charset="-128"/>
                <a:ea typeface="Meiryo UI" panose="020B0604030504040204" pitchFamily="50" charset="-128"/>
              </a:rPr>
              <a:t>日</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日曜日</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ピースおおさか（大阪国際平和センター）</a:t>
            </a:r>
            <a:r>
              <a:rPr lang="ja-JP" altLang="en-US" sz="1200" dirty="0">
                <a:solidFill>
                  <a:prstClr val="black"/>
                </a:solidFill>
                <a:latin typeface="Meiryo UI" panose="020B0604030504040204" pitchFamily="50" charset="-128"/>
                <a:ea typeface="Meiryo UI" panose="020B0604030504040204" pitchFamily="50" charset="-128"/>
              </a:rPr>
              <a:t>にて、</a:t>
            </a:r>
            <a:r>
              <a:rPr lang="ja-JP" altLang="en-US" sz="1200" b="1" dirty="0">
                <a:solidFill>
                  <a:prstClr val="black"/>
                </a:solidFill>
                <a:latin typeface="Meiryo UI" panose="020B0604030504040204" pitchFamily="50" charset="-128"/>
                <a:ea typeface="Meiryo UI" panose="020B0604030504040204" pitchFamily="50" charset="-128"/>
              </a:rPr>
              <a:t>大阪空襲について学ぶ</a:t>
            </a:r>
            <a:r>
              <a:rPr lang="ja-JP" altLang="en-US" sz="1200" dirty="0">
                <a:solidFill>
                  <a:prstClr val="black"/>
                </a:solidFill>
                <a:latin typeface="Meiryo UI" panose="020B0604030504040204" pitchFamily="50" charset="-128"/>
                <a:ea typeface="Meiryo UI" panose="020B0604030504040204" pitchFamily="50" charset="-128"/>
              </a:rPr>
              <a:t>府政学習会を開催しました。</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a:lnSpc>
                <a:spcPts val="1600"/>
              </a:lnSpc>
            </a:pPr>
            <a:r>
              <a:rPr lang="ja-JP" altLang="en-US" sz="1200" dirty="0">
                <a:solidFill>
                  <a:prstClr val="black"/>
                </a:solidFill>
                <a:latin typeface="Meiryo UI" panose="020B0604030504040204" pitchFamily="50" charset="-128"/>
                <a:ea typeface="Meiryo UI" panose="020B0604030504040204" pitchFamily="50" charset="-128"/>
              </a:rPr>
              <a:t>実際に天王寺動物園であった出来事を基にした映画の鑑賞をはじめ、館長によるピースおおさかのガイダンス、実物の資料や空襲に至った背景、大阪空襲を体験された方による証言や絵画などのさまざまな展示を通して、戦争の悲惨さや平和の尊さについて改めて考えることができました。</a:t>
            </a:r>
          </a:p>
          <a:p>
            <a:pPr defTabSz="457200">
              <a:lnSpc>
                <a:spcPts val="1600"/>
              </a:lnSpc>
            </a:pP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6DD1FFF5-FF8B-4038-9384-4273B85211C5}"/>
              </a:ext>
            </a:extLst>
          </p:cNvPr>
          <p:cNvSpPr/>
          <p:nvPr/>
        </p:nvSpPr>
        <p:spPr>
          <a:xfrm>
            <a:off x="116379" y="1216492"/>
            <a:ext cx="11978640" cy="4726000"/>
          </a:xfrm>
          <a:prstGeom prst="rect">
            <a:avLst/>
          </a:prstGeom>
          <a:solidFill>
            <a:srgbClr val="0070C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游ゴシック" panose="020B0400000000000000" pitchFamily="50" charset="-128"/>
            </a:endParaRPr>
          </a:p>
        </p:txBody>
      </p:sp>
      <p:cxnSp>
        <p:nvCxnSpPr>
          <p:cNvPr id="5" name="直線コネクタ 4">
            <a:extLst>
              <a:ext uri="{FF2B5EF4-FFF2-40B4-BE49-F238E27FC236}">
                <a16:creationId xmlns:a16="http://schemas.microsoft.com/office/drawing/2014/main" id="{708167A6-CF42-4DF0-8C6D-2311ED2756BC}"/>
              </a:ext>
            </a:extLst>
          </p:cNvPr>
          <p:cNvCxnSpPr>
            <a:cxnSpLocks/>
          </p:cNvCxnSpPr>
          <p:nvPr/>
        </p:nvCxnSpPr>
        <p:spPr>
          <a:xfrm flipH="1" flipV="1">
            <a:off x="10259425" y="1718641"/>
            <a:ext cx="953739" cy="655194"/>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12D7F6F2-FAB8-4ECB-BA65-9D5FF08D4AE8}"/>
              </a:ext>
            </a:extLst>
          </p:cNvPr>
          <p:cNvCxnSpPr>
            <a:cxnSpLocks/>
          </p:cNvCxnSpPr>
          <p:nvPr/>
        </p:nvCxnSpPr>
        <p:spPr>
          <a:xfrm>
            <a:off x="10280481" y="3812670"/>
            <a:ext cx="911629" cy="776506"/>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1E4BA1F7-0B64-459B-8F48-087B668A71B5}"/>
              </a:ext>
            </a:extLst>
          </p:cNvPr>
          <p:cNvCxnSpPr>
            <a:cxnSpLocks/>
          </p:cNvCxnSpPr>
          <p:nvPr/>
        </p:nvCxnSpPr>
        <p:spPr>
          <a:xfrm>
            <a:off x="6513744" y="3783269"/>
            <a:ext cx="825722" cy="490399"/>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AD6571D-9F22-4C23-9537-ED0846B259C9}"/>
              </a:ext>
            </a:extLst>
          </p:cNvPr>
          <p:cNvCxnSpPr>
            <a:cxnSpLocks/>
          </p:cNvCxnSpPr>
          <p:nvPr/>
        </p:nvCxnSpPr>
        <p:spPr>
          <a:xfrm>
            <a:off x="2920474" y="3908949"/>
            <a:ext cx="793185" cy="308618"/>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AEAD0967-A51B-421E-A423-DF67902A1B46}"/>
              </a:ext>
            </a:extLst>
          </p:cNvPr>
          <p:cNvSpPr/>
          <p:nvPr/>
        </p:nvSpPr>
        <p:spPr>
          <a:xfrm>
            <a:off x="10848109" y="4167308"/>
            <a:ext cx="1166968" cy="1354172"/>
          </a:xfrm>
          <a:prstGeom prst="roundRect">
            <a:avLst/>
          </a:prstGeom>
          <a:solidFill>
            <a:schemeClr val="bg1"/>
          </a:solid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ts val="1500"/>
              </a:lnSpc>
            </a:pPr>
            <a:r>
              <a:rPr lang="ja-JP" altLang="en-US" sz="1200" dirty="0">
                <a:solidFill>
                  <a:schemeClr val="tx1"/>
                </a:solidFill>
                <a:latin typeface="Meiryo UI"/>
                <a:ea typeface="Meiryo UI"/>
              </a:rPr>
              <a:t>プロジェクションマッピングで、大阪空襲の様子を体験しました。</a:t>
            </a:r>
            <a:endParaRPr lang="en-US" altLang="ja-JP" sz="1200" dirty="0">
              <a:solidFill>
                <a:schemeClr val="tx1"/>
              </a:solidFill>
              <a:latin typeface="Meiryo UI"/>
              <a:ea typeface="Meiryo UI"/>
            </a:endParaRPr>
          </a:p>
        </p:txBody>
      </p:sp>
      <p:sp>
        <p:nvSpPr>
          <p:cNvPr id="12" name="四角形: 角を丸くする 11">
            <a:extLst>
              <a:ext uri="{FF2B5EF4-FFF2-40B4-BE49-F238E27FC236}">
                <a16:creationId xmlns:a16="http://schemas.microsoft.com/office/drawing/2014/main" id="{27F24A94-7EF3-4F94-A87F-39DAE3250588}"/>
              </a:ext>
            </a:extLst>
          </p:cNvPr>
          <p:cNvSpPr/>
          <p:nvPr/>
        </p:nvSpPr>
        <p:spPr>
          <a:xfrm>
            <a:off x="7000872" y="4135134"/>
            <a:ext cx="994813" cy="1354173"/>
          </a:xfrm>
          <a:prstGeom prst="roundRect">
            <a:avLst/>
          </a:prstGeom>
          <a:solidFill>
            <a:schemeClr val="bg1"/>
          </a:solid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a:ea typeface="Meiryo UI"/>
              </a:rPr>
              <a:t>防空壕に入る体験をすることができました。</a:t>
            </a:r>
          </a:p>
        </p:txBody>
      </p:sp>
      <p:sp>
        <p:nvSpPr>
          <p:cNvPr id="25" name="テキスト ボックス 24">
            <a:extLst>
              <a:ext uri="{FF2B5EF4-FFF2-40B4-BE49-F238E27FC236}">
                <a16:creationId xmlns:a16="http://schemas.microsoft.com/office/drawing/2014/main" id="{492250A3-B990-42B2-AC91-2945A7B76D1E}"/>
              </a:ext>
            </a:extLst>
          </p:cNvPr>
          <p:cNvSpPr txBox="1"/>
          <p:nvPr/>
        </p:nvSpPr>
        <p:spPr>
          <a:xfrm>
            <a:off x="10114648" y="6428342"/>
            <a:ext cx="1503617" cy="169277"/>
          </a:xfrm>
          <a:prstGeom prst="rect">
            <a:avLst/>
          </a:prstGeom>
          <a:noFill/>
        </p:spPr>
        <p:txBody>
          <a:bodyPr wrap="square" lIns="0" tIns="0" rIns="0" bIns="0" rtlCol="0">
            <a:spAutoFit/>
          </a:bodyPr>
          <a:lstStyle/>
          <a:p>
            <a:pPr algn="ctr" defTabSz="457200"/>
            <a:r>
              <a:rPr lang="ja-JP" altLang="en-US" sz="1100" b="1" dirty="0">
                <a:solidFill>
                  <a:srgbClr val="023894"/>
                </a:solidFill>
                <a:latin typeface="Meiryo UI" panose="020B0604030504040204" pitchFamily="50" charset="-128"/>
                <a:ea typeface="Meiryo UI" panose="020B0604030504040204" pitchFamily="50" charset="-128"/>
              </a:rPr>
              <a:t>府政情報室　広報広聴課</a:t>
            </a:r>
          </a:p>
        </p:txBody>
      </p:sp>
      <p:pic>
        <p:nvPicPr>
          <p:cNvPr id="26" name="図 25">
            <a:extLst>
              <a:ext uri="{FF2B5EF4-FFF2-40B4-BE49-F238E27FC236}">
                <a16:creationId xmlns:a16="http://schemas.microsoft.com/office/drawing/2014/main" id="{97E59DEF-1D85-47EE-8D1F-A709C75A216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052313" y="5897549"/>
            <a:ext cx="1565952" cy="477085"/>
          </a:xfrm>
          <a:prstGeom prst="rect">
            <a:avLst/>
          </a:prstGeom>
        </p:spPr>
      </p:pic>
      <p:sp>
        <p:nvSpPr>
          <p:cNvPr id="27" name="四角形: 角を丸くする 26">
            <a:extLst>
              <a:ext uri="{FF2B5EF4-FFF2-40B4-BE49-F238E27FC236}">
                <a16:creationId xmlns:a16="http://schemas.microsoft.com/office/drawing/2014/main" id="{797F3F4D-2F2E-40B0-8E4A-8FD3DE218248}"/>
              </a:ext>
            </a:extLst>
          </p:cNvPr>
          <p:cNvSpPr/>
          <p:nvPr/>
        </p:nvSpPr>
        <p:spPr>
          <a:xfrm>
            <a:off x="665518" y="5788433"/>
            <a:ext cx="6309810" cy="103537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＜今後の開催場所（予定）＞	　　　</a:t>
            </a:r>
          </a:p>
          <a:p>
            <a:r>
              <a:rPr kumimoji="1" lang="en-US" altLang="ja-JP" sz="1200" b="1" dirty="0">
                <a:solidFill>
                  <a:schemeClr val="tx1"/>
                </a:solidFill>
                <a:latin typeface="Meiryo UI" panose="020B0604030504040204" pitchFamily="50" charset="-128"/>
                <a:ea typeface="Meiryo UI" panose="020B0604030504040204" pitchFamily="50" charset="-128"/>
              </a:rPr>
              <a:t>11</a:t>
            </a:r>
            <a:r>
              <a:rPr kumimoji="1" lang="ja-JP" altLang="en-US" sz="1200" b="1" dirty="0">
                <a:solidFill>
                  <a:schemeClr val="tx1"/>
                </a:solidFill>
                <a:latin typeface="Meiryo UI" panose="020B0604030504040204" pitchFamily="50" charset="-128"/>
                <a:ea typeface="Meiryo UI" panose="020B0604030504040204" pitchFamily="50" charset="-128"/>
              </a:rPr>
              <a:t>月</a:t>
            </a:r>
            <a:r>
              <a:rPr kumimoji="1" lang="ja-JP" altLang="en-US" sz="1200" dirty="0">
                <a:solidFill>
                  <a:schemeClr val="tx1"/>
                </a:solidFill>
                <a:latin typeface="Meiryo UI" panose="020B0604030504040204" pitchFamily="50" charset="-128"/>
                <a:ea typeface="Meiryo UI" panose="020B0604030504040204" pitchFamily="50" charset="-128"/>
              </a:rPr>
              <a:t>　青少年海洋センター（岬町）　　　　　　　</a:t>
            </a:r>
            <a:r>
              <a:rPr kumimoji="1" lang="en-US" altLang="ja-JP" sz="1200" b="1" dirty="0">
                <a:solidFill>
                  <a:schemeClr val="tx1"/>
                </a:solidFill>
                <a:latin typeface="Meiryo UI" panose="020B0604030504040204" pitchFamily="50" charset="-128"/>
                <a:ea typeface="Meiryo UI" panose="020B0604030504040204" pitchFamily="50" charset="-128"/>
              </a:rPr>
              <a:t>2</a:t>
            </a:r>
            <a:r>
              <a:rPr kumimoji="1" lang="ja-JP" altLang="en-US" sz="1200" b="1" dirty="0">
                <a:solidFill>
                  <a:schemeClr val="tx1"/>
                </a:solidFill>
                <a:latin typeface="Meiryo UI" panose="020B0604030504040204" pitchFamily="50" charset="-128"/>
                <a:ea typeface="Meiryo UI" panose="020B0604030504040204" pitchFamily="50" charset="-128"/>
              </a:rPr>
              <a:t>月</a:t>
            </a:r>
            <a:r>
              <a:rPr kumimoji="1" lang="ja-JP" altLang="en-US" sz="1200" dirty="0">
                <a:solidFill>
                  <a:schemeClr val="tx1"/>
                </a:solidFill>
                <a:latin typeface="Meiryo UI" panose="020B0604030504040204" pitchFamily="50" charset="-128"/>
                <a:ea typeface="Meiryo UI" panose="020B0604030504040204" pitchFamily="50" charset="-128"/>
              </a:rPr>
              <a:t>　動物愛護管理センター（羽曳野市）</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b="1" dirty="0">
                <a:solidFill>
                  <a:schemeClr val="tx1"/>
                </a:solidFill>
                <a:latin typeface="Meiryo UI" panose="020B0604030504040204" pitchFamily="50" charset="-128"/>
                <a:ea typeface="Meiryo UI" panose="020B0604030504040204" pitchFamily="50" charset="-128"/>
              </a:rPr>
              <a:t>12</a:t>
            </a:r>
            <a:r>
              <a:rPr kumimoji="1" lang="ja-JP" altLang="en-US" sz="1200" b="1" dirty="0">
                <a:solidFill>
                  <a:schemeClr val="tx1"/>
                </a:solidFill>
                <a:latin typeface="Meiryo UI" panose="020B0604030504040204" pitchFamily="50" charset="-128"/>
                <a:ea typeface="Meiryo UI" panose="020B0604030504040204" pitchFamily="50" charset="-128"/>
              </a:rPr>
              <a:t>月</a:t>
            </a:r>
            <a:r>
              <a:rPr kumimoji="1" lang="ja-JP" altLang="en-US" sz="1200" dirty="0">
                <a:solidFill>
                  <a:schemeClr val="tx1"/>
                </a:solidFill>
                <a:latin typeface="Meiryo UI" panose="020B0604030504040204" pitchFamily="50" charset="-128"/>
                <a:ea typeface="Meiryo UI" panose="020B0604030504040204" pitchFamily="50" charset="-128"/>
              </a:rPr>
              <a:t>　津波・高潮ステーション（大阪市西区）</a:t>
            </a:r>
          </a:p>
        </p:txBody>
      </p:sp>
      <p:cxnSp>
        <p:nvCxnSpPr>
          <p:cNvPr id="33" name="直線コネクタ 32">
            <a:extLst>
              <a:ext uri="{FF2B5EF4-FFF2-40B4-BE49-F238E27FC236}">
                <a16:creationId xmlns:a16="http://schemas.microsoft.com/office/drawing/2014/main" id="{1CF3A97B-0A3F-4BFB-96EC-0FB4118F4DCC}"/>
              </a:ext>
            </a:extLst>
          </p:cNvPr>
          <p:cNvCxnSpPr>
            <a:cxnSpLocks/>
          </p:cNvCxnSpPr>
          <p:nvPr/>
        </p:nvCxnSpPr>
        <p:spPr>
          <a:xfrm flipH="1" flipV="1">
            <a:off x="6163902" y="1876907"/>
            <a:ext cx="589341" cy="560065"/>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2" name="四角形: 角を丸くする 31">
            <a:extLst>
              <a:ext uri="{FF2B5EF4-FFF2-40B4-BE49-F238E27FC236}">
                <a16:creationId xmlns:a16="http://schemas.microsoft.com/office/drawing/2014/main" id="{344D91F7-8C09-4E88-A06D-2DD316774C2B}"/>
              </a:ext>
            </a:extLst>
          </p:cNvPr>
          <p:cNvSpPr/>
          <p:nvPr/>
        </p:nvSpPr>
        <p:spPr>
          <a:xfrm>
            <a:off x="10703280" y="1966316"/>
            <a:ext cx="1367174" cy="1341972"/>
          </a:xfrm>
          <a:prstGeom prst="roundRect">
            <a:avLst/>
          </a:prstGeom>
          <a:solidFill>
            <a:schemeClr val="bg1"/>
          </a:solid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ts val="1500"/>
              </a:lnSpc>
            </a:pPr>
            <a:r>
              <a:rPr lang="ja-JP" altLang="en-US" sz="1200" dirty="0">
                <a:solidFill>
                  <a:schemeClr val="tx1"/>
                </a:solidFill>
                <a:latin typeface="Meiryo UI"/>
                <a:ea typeface="Meiryo UI"/>
              </a:rPr>
              <a:t>大阪空襲の体験者による絵画が、当時の目線に合わせて展示されていました。</a:t>
            </a:r>
            <a:endParaRPr lang="en-US" altLang="ja-JP" sz="1200" dirty="0">
              <a:solidFill>
                <a:schemeClr val="tx1"/>
              </a:solidFill>
              <a:latin typeface="Meiryo UI"/>
              <a:ea typeface="Meiryo UI"/>
            </a:endParaRPr>
          </a:p>
        </p:txBody>
      </p:sp>
      <p:cxnSp>
        <p:nvCxnSpPr>
          <p:cNvPr id="40" name="直線コネクタ 39">
            <a:extLst>
              <a:ext uri="{FF2B5EF4-FFF2-40B4-BE49-F238E27FC236}">
                <a16:creationId xmlns:a16="http://schemas.microsoft.com/office/drawing/2014/main" id="{08899C0D-30AE-4563-B216-6D7CE6EC8587}"/>
              </a:ext>
            </a:extLst>
          </p:cNvPr>
          <p:cNvCxnSpPr>
            <a:cxnSpLocks/>
          </p:cNvCxnSpPr>
          <p:nvPr/>
        </p:nvCxnSpPr>
        <p:spPr>
          <a:xfrm>
            <a:off x="3287387" y="3025971"/>
            <a:ext cx="317172" cy="1141337"/>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9" name="四角形: 角を丸くする 38">
            <a:extLst>
              <a:ext uri="{FF2B5EF4-FFF2-40B4-BE49-F238E27FC236}">
                <a16:creationId xmlns:a16="http://schemas.microsoft.com/office/drawing/2014/main" id="{9A63A49E-91AB-470E-A473-76278940DC95}"/>
              </a:ext>
            </a:extLst>
          </p:cNvPr>
          <p:cNvSpPr/>
          <p:nvPr/>
        </p:nvSpPr>
        <p:spPr>
          <a:xfrm>
            <a:off x="6384643" y="2039657"/>
            <a:ext cx="1242393" cy="1313507"/>
          </a:xfrm>
          <a:prstGeom prst="roundRect">
            <a:avLst/>
          </a:prstGeom>
          <a:solidFill>
            <a:schemeClr val="bg1"/>
          </a:solid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ts val="1500"/>
              </a:lnSpc>
            </a:pPr>
            <a:r>
              <a:rPr lang="ja-JP" altLang="en-US" sz="1200" dirty="0">
                <a:solidFill>
                  <a:schemeClr val="tx1"/>
                </a:solidFill>
                <a:latin typeface="Meiryo UI"/>
                <a:ea typeface="Meiryo UI"/>
              </a:rPr>
              <a:t>世界中が戦争をしていた時代が年表で解説されていました。</a:t>
            </a:r>
            <a:endParaRPr lang="en-US" altLang="ja-JP" sz="1200" dirty="0">
              <a:solidFill>
                <a:schemeClr val="tx1"/>
              </a:solidFill>
              <a:latin typeface="Meiryo UI"/>
              <a:ea typeface="Meiryo UI"/>
            </a:endParaRPr>
          </a:p>
        </p:txBody>
      </p:sp>
      <p:sp>
        <p:nvSpPr>
          <p:cNvPr id="11" name="四角形: 角を丸くする 10">
            <a:extLst>
              <a:ext uri="{FF2B5EF4-FFF2-40B4-BE49-F238E27FC236}">
                <a16:creationId xmlns:a16="http://schemas.microsoft.com/office/drawing/2014/main" id="{8DEB0047-5749-443D-9FDB-61C6A81B5EB5}"/>
              </a:ext>
            </a:extLst>
          </p:cNvPr>
          <p:cNvSpPr/>
          <p:nvPr/>
        </p:nvSpPr>
        <p:spPr>
          <a:xfrm>
            <a:off x="3175761" y="3634401"/>
            <a:ext cx="1496692" cy="1918185"/>
          </a:xfrm>
          <a:prstGeom prst="roundRect">
            <a:avLst/>
          </a:prstGeom>
          <a:solidFill>
            <a:schemeClr val="bg1"/>
          </a:solid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ts val="1500"/>
              </a:lnSpc>
            </a:pPr>
            <a:r>
              <a:rPr lang="ja-JP" altLang="en-US" sz="1200" dirty="0">
                <a:solidFill>
                  <a:schemeClr val="tx1"/>
                </a:solidFill>
                <a:latin typeface="Meiryo UI"/>
                <a:ea typeface="Meiryo UI"/>
              </a:rPr>
              <a:t>映画「どうぶつたちのねがい　戦争中の天王寺動物園」を鑑賞した後、ピースおおさか館長より、大阪空襲やピースおおさかに関する説明がありました。</a:t>
            </a:r>
            <a:endParaRPr lang="en-US" altLang="ja-JP" sz="1200" dirty="0">
              <a:solidFill>
                <a:schemeClr val="tx1"/>
              </a:solidFill>
              <a:latin typeface="Meiryo UI"/>
              <a:ea typeface="Meiryo UI"/>
            </a:endParaRPr>
          </a:p>
        </p:txBody>
      </p:sp>
      <p:sp>
        <p:nvSpPr>
          <p:cNvPr id="13" name="楕円 12">
            <a:extLst>
              <a:ext uri="{FF2B5EF4-FFF2-40B4-BE49-F238E27FC236}">
                <a16:creationId xmlns:a16="http://schemas.microsoft.com/office/drawing/2014/main" id="{8049EE82-7A57-4A97-8F67-DE1EE9F1744B}"/>
              </a:ext>
            </a:extLst>
          </p:cNvPr>
          <p:cNvSpPr/>
          <p:nvPr/>
        </p:nvSpPr>
        <p:spPr>
          <a:xfrm>
            <a:off x="6708616" y="5686451"/>
            <a:ext cx="3075534" cy="11084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latin typeface="Meiryo UI" panose="020B0604030504040204" pitchFamily="50" charset="-128"/>
                <a:ea typeface="Meiryo UI" panose="020B0604030504040204" pitchFamily="50" charset="-128"/>
              </a:rPr>
              <a:t>今後も府政学習会を開催していきますので、ぜひご参加ください！</a:t>
            </a:r>
            <a:endParaRPr kumimoji="1" lang="ja-JP" altLang="en-US" dirty="0"/>
          </a:p>
        </p:txBody>
      </p:sp>
      <p:sp>
        <p:nvSpPr>
          <p:cNvPr id="60" name="正方形/長方形 59">
            <a:extLst>
              <a:ext uri="{FF2B5EF4-FFF2-40B4-BE49-F238E27FC236}">
                <a16:creationId xmlns:a16="http://schemas.microsoft.com/office/drawing/2014/main" id="{EEF7796B-9211-4148-8D9D-2343FB638BF6}"/>
              </a:ext>
            </a:extLst>
          </p:cNvPr>
          <p:cNvSpPr/>
          <p:nvPr/>
        </p:nvSpPr>
        <p:spPr>
          <a:xfrm>
            <a:off x="275606" y="1450935"/>
            <a:ext cx="2750227" cy="287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ピースおおさかのガイダンス（概要説明）</a:t>
            </a:r>
            <a:endParaRPr lang="en-US" altLang="ja-JP" sz="1200" b="1" dirty="0">
              <a:latin typeface="Meiryo UI" panose="020B0604030504040204" pitchFamily="50" charset="-128"/>
              <a:ea typeface="Meiryo UI" panose="020B0604030504040204" pitchFamily="50" charset="-128"/>
            </a:endParaRPr>
          </a:p>
        </p:txBody>
      </p:sp>
      <p:grpSp>
        <p:nvGrpSpPr>
          <p:cNvPr id="62" name="グループ化 61">
            <a:extLst>
              <a:ext uri="{FF2B5EF4-FFF2-40B4-BE49-F238E27FC236}">
                <a16:creationId xmlns:a16="http://schemas.microsoft.com/office/drawing/2014/main" id="{BEAEC2CD-D1E0-4C0C-94E3-5679164E48D3}"/>
              </a:ext>
            </a:extLst>
          </p:cNvPr>
          <p:cNvGrpSpPr/>
          <p:nvPr/>
        </p:nvGrpSpPr>
        <p:grpSpPr>
          <a:xfrm>
            <a:off x="222440" y="1396637"/>
            <a:ext cx="3311137" cy="1992919"/>
            <a:chOff x="222440" y="1396637"/>
            <a:chExt cx="3311137" cy="1992919"/>
          </a:xfrm>
        </p:grpSpPr>
        <p:pic>
          <p:nvPicPr>
            <p:cNvPr id="63" name="図 62">
              <a:extLst>
                <a:ext uri="{FF2B5EF4-FFF2-40B4-BE49-F238E27FC236}">
                  <a16:creationId xmlns:a16="http://schemas.microsoft.com/office/drawing/2014/main" id="{54B6DDB0-456E-41A4-AF03-834A1CE49E7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2440" y="1396637"/>
              <a:ext cx="3311137" cy="1992919"/>
            </a:xfrm>
            <a:prstGeom prst="rect">
              <a:avLst/>
            </a:prstGeom>
          </p:spPr>
        </p:pic>
        <p:sp>
          <p:nvSpPr>
            <p:cNvPr id="64" name="正方形/長方形 63">
              <a:extLst>
                <a:ext uri="{FF2B5EF4-FFF2-40B4-BE49-F238E27FC236}">
                  <a16:creationId xmlns:a16="http://schemas.microsoft.com/office/drawing/2014/main" id="{8BE61A19-4A46-45CC-8A2C-8C63BE8D18D1}"/>
                </a:ext>
              </a:extLst>
            </p:cNvPr>
            <p:cNvSpPr/>
            <p:nvPr/>
          </p:nvSpPr>
          <p:spPr>
            <a:xfrm>
              <a:off x="275606" y="1450935"/>
              <a:ext cx="2750227" cy="287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ピースおおさかのガイダンス（概要説明）</a:t>
              </a:r>
              <a:endParaRPr lang="en-US" altLang="ja-JP" sz="1200" b="1" dirty="0">
                <a:latin typeface="Meiryo UI" panose="020B0604030504040204" pitchFamily="50" charset="-128"/>
                <a:ea typeface="Meiryo UI" panose="020B0604030504040204" pitchFamily="50" charset="-128"/>
              </a:endParaRPr>
            </a:p>
          </p:txBody>
        </p:sp>
      </p:grpSp>
      <p:pic>
        <p:nvPicPr>
          <p:cNvPr id="68" name="図 67">
            <a:extLst>
              <a:ext uri="{FF2B5EF4-FFF2-40B4-BE49-F238E27FC236}">
                <a16:creationId xmlns:a16="http://schemas.microsoft.com/office/drawing/2014/main" id="{A5A046D4-4FDB-46D7-BAED-8A06ADAD34D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9324" y="3491538"/>
            <a:ext cx="2882790" cy="2038866"/>
          </a:xfrm>
          <a:prstGeom prst="rect">
            <a:avLst/>
          </a:prstGeom>
        </p:spPr>
      </p:pic>
      <p:sp>
        <p:nvSpPr>
          <p:cNvPr id="69" name="正方形/長方形 68">
            <a:extLst>
              <a:ext uri="{FF2B5EF4-FFF2-40B4-BE49-F238E27FC236}">
                <a16:creationId xmlns:a16="http://schemas.microsoft.com/office/drawing/2014/main" id="{36D48E77-1CAB-407D-888E-CE540F49E62C}"/>
              </a:ext>
            </a:extLst>
          </p:cNvPr>
          <p:cNvSpPr/>
          <p:nvPr/>
        </p:nvSpPr>
        <p:spPr>
          <a:xfrm>
            <a:off x="218199" y="3582446"/>
            <a:ext cx="2800237" cy="287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ピースおおさかのガイダンス（展示紹介）</a:t>
            </a:r>
            <a:endParaRPr lang="en-US" altLang="ja-JP" sz="1200" b="1" dirty="0">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8ACEE892-E904-49D1-842C-E284B6B9F68B}"/>
              </a:ext>
            </a:extLst>
          </p:cNvPr>
          <p:cNvSpPr/>
          <p:nvPr/>
        </p:nvSpPr>
        <p:spPr>
          <a:xfrm>
            <a:off x="3714628" y="1503453"/>
            <a:ext cx="1538555" cy="287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自由見学（年表）</a:t>
            </a:r>
            <a:endParaRPr lang="en-US" altLang="ja-JP" sz="1200" b="1" dirty="0">
              <a:latin typeface="Meiryo UI" panose="020B0604030504040204" pitchFamily="50" charset="-128"/>
              <a:ea typeface="Meiryo UI" panose="020B0604030504040204" pitchFamily="50" charset="-128"/>
            </a:endParaRPr>
          </a:p>
        </p:txBody>
      </p:sp>
      <p:grpSp>
        <p:nvGrpSpPr>
          <p:cNvPr id="71" name="グループ化 70">
            <a:extLst>
              <a:ext uri="{FF2B5EF4-FFF2-40B4-BE49-F238E27FC236}">
                <a16:creationId xmlns:a16="http://schemas.microsoft.com/office/drawing/2014/main" id="{3FDC8620-A601-4AFE-B483-C9BA1DC4525E}"/>
              </a:ext>
            </a:extLst>
          </p:cNvPr>
          <p:cNvGrpSpPr/>
          <p:nvPr/>
        </p:nvGrpSpPr>
        <p:grpSpPr>
          <a:xfrm>
            <a:off x="3638251" y="1321717"/>
            <a:ext cx="2655734" cy="2056079"/>
            <a:chOff x="3661039" y="1427229"/>
            <a:chExt cx="2655734" cy="2056079"/>
          </a:xfrm>
        </p:grpSpPr>
        <p:pic>
          <p:nvPicPr>
            <p:cNvPr id="72" name="図 71">
              <a:extLst>
                <a:ext uri="{FF2B5EF4-FFF2-40B4-BE49-F238E27FC236}">
                  <a16:creationId xmlns:a16="http://schemas.microsoft.com/office/drawing/2014/main" id="{D7AB53D3-E96F-4FF4-BADB-F5EB61F2F3FF}"/>
                </a:ext>
              </a:extLst>
            </p:cNvPr>
            <p:cNvPicPr>
              <a:picLocks noChangeAspect="1"/>
            </p:cNvPicPr>
            <p:nvPr/>
          </p:nvPicPr>
          <p:blipFill rotWithShape="1">
            <a:blip r:embed="rId6">
              <a:extLst>
                <a:ext uri="{28A0092B-C50C-407E-A947-70E740481C1C}">
                  <a14:useLocalDpi xmlns:a14="http://schemas.microsoft.com/office/drawing/2010/main" val="0"/>
                </a:ext>
              </a:extLst>
            </a:blip>
            <a:srcRect b="-1"/>
            <a:stretch/>
          </p:blipFill>
          <p:spPr>
            <a:xfrm>
              <a:off x="3661039" y="1427229"/>
              <a:ext cx="2655734" cy="2056079"/>
            </a:xfrm>
            <a:prstGeom prst="rect">
              <a:avLst/>
            </a:prstGeom>
          </p:spPr>
        </p:pic>
        <p:sp>
          <p:nvSpPr>
            <p:cNvPr id="73" name="正方形/長方形 72">
              <a:extLst>
                <a:ext uri="{FF2B5EF4-FFF2-40B4-BE49-F238E27FC236}">
                  <a16:creationId xmlns:a16="http://schemas.microsoft.com/office/drawing/2014/main" id="{BE114A0D-EB0C-43DA-B59E-D76E071D2EAF}"/>
                </a:ext>
              </a:extLst>
            </p:cNvPr>
            <p:cNvSpPr/>
            <p:nvPr/>
          </p:nvSpPr>
          <p:spPr>
            <a:xfrm>
              <a:off x="3714628" y="1503453"/>
              <a:ext cx="1538555" cy="287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自由見学（年表）</a:t>
              </a:r>
              <a:endParaRPr lang="en-US" altLang="ja-JP" sz="1200" b="1" dirty="0">
                <a:latin typeface="Meiryo UI" panose="020B0604030504040204" pitchFamily="50" charset="-128"/>
                <a:ea typeface="Meiryo UI" panose="020B0604030504040204" pitchFamily="50" charset="-128"/>
              </a:endParaRPr>
            </a:p>
          </p:txBody>
        </p:sp>
      </p:grpSp>
      <p:grpSp>
        <p:nvGrpSpPr>
          <p:cNvPr id="75" name="グループ化 74">
            <a:extLst>
              <a:ext uri="{FF2B5EF4-FFF2-40B4-BE49-F238E27FC236}">
                <a16:creationId xmlns:a16="http://schemas.microsoft.com/office/drawing/2014/main" id="{24B64E95-A2E0-4E3F-B2E6-3AB93E29393F}"/>
              </a:ext>
            </a:extLst>
          </p:cNvPr>
          <p:cNvGrpSpPr/>
          <p:nvPr/>
        </p:nvGrpSpPr>
        <p:grpSpPr>
          <a:xfrm>
            <a:off x="4743087" y="3523830"/>
            <a:ext cx="2206748" cy="2006574"/>
            <a:chOff x="3867255" y="4062048"/>
            <a:chExt cx="2206748" cy="2006574"/>
          </a:xfrm>
        </p:grpSpPr>
        <p:pic>
          <p:nvPicPr>
            <p:cNvPr id="76" name="図 75">
              <a:extLst>
                <a:ext uri="{FF2B5EF4-FFF2-40B4-BE49-F238E27FC236}">
                  <a16:creationId xmlns:a16="http://schemas.microsoft.com/office/drawing/2014/main" id="{9BB05F84-CBCC-4D84-8DA8-D46DE5F1F45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867255" y="4062048"/>
              <a:ext cx="2206748" cy="2006574"/>
            </a:xfrm>
            <a:prstGeom prst="rect">
              <a:avLst/>
            </a:prstGeom>
          </p:spPr>
        </p:pic>
        <p:sp>
          <p:nvSpPr>
            <p:cNvPr id="77" name="正方形/長方形 76">
              <a:extLst>
                <a:ext uri="{FF2B5EF4-FFF2-40B4-BE49-F238E27FC236}">
                  <a16:creationId xmlns:a16="http://schemas.microsoft.com/office/drawing/2014/main" id="{711E51AF-4A67-4495-8ADD-1318B37FB747}"/>
                </a:ext>
              </a:extLst>
            </p:cNvPr>
            <p:cNvSpPr/>
            <p:nvPr/>
          </p:nvSpPr>
          <p:spPr>
            <a:xfrm>
              <a:off x="3942903" y="4109132"/>
              <a:ext cx="1655394" cy="287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自由見学（防空壕）</a:t>
              </a:r>
              <a:endParaRPr lang="en-US" altLang="ja-JP" sz="1200" b="1" dirty="0">
                <a:latin typeface="Meiryo UI" panose="020B0604030504040204" pitchFamily="50" charset="-128"/>
                <a:ea typeface="Meiryo UI" panose="020B0604030504040204" pitchFamily="50" charset="-128"/>
              </a:endParaRPr>
            </a:p>
          </p:txBody>
        </p:sp>
      </p:grpSp>
      <p:grpSp>
        <p:nvGrpSpPr>
          <p:cNvPr id="79" name="グループ化 78">
            <a:extLst>
              <a:ext uri="{FF2B5EF4-FFF2-40B4-BE49-F238E27FC236}">
                <a16:creationId xmlns:a16="http://schemas.microsoft.com/office/drawing/2014/main" id="{072F5AD0-87C4-4360-84FF-EA77B5C889DD}"/>
              </a:ext>
            </a:extLst>
          </p:cNvPr>
          <p:cNvGrpSpPr/>
          <p:nvPr/>
        </p:nvGrpSpPr>
        <p:grpSpPr>
          <a:xfrm>
            <a:off x="7717695" y="1260716"/>
            <a:ext cx="2901907" cy="2019783"/>
            <a:chOff x="6682404" y="1337563"/>
            <a:chExt cx="2901907" cy="2019783"/>
          </a:xfrm>
        </p:grpSpPr>
        <p:pic>
          <p:nvPicPr>
            <p:cNvPr id="80" name="図 79">
              <a:extLst>
                <a:ext uri="{FF2B5EF4-FFF2-40B4-BE49-F238E27FC236}">
                  <a16:creationId xmlns:a16="http://schemas.microsoft.com/office/drawing/2014/main" id="{1B27D381-A057-4A23-A20C-EA7DCEB6B9DE}"/>
                </a:ext>
              </a:extLst>
            </p:cNvPr>
            <p:cNvPicPr>
              <a:picLocks noChangeAspect="1"/>
            </p:cNvPicPr>
            <p:nvPr/>
          </p:nvPicPr>
          <p:blipFill rotWithShape="1">
            <a:blip r:embed="rId8">
              <a:extLst>
                <a:ext uri="{28A0092B-C50C-407E-A947-70E740481C1C}">
                  <a14:useLocalDpi xmlns:a14="http://schemas.microsoft.com/office/drawing/2010/main" val="0"/>
                </a:ext>
              </a:extLst>
            </a:blip>
            <a:srcRect l="-914"/>
            <a:stretch/>
          </p:blipFill>
          <p:spPr>
            <a:xfrm>
              <a:off x="6682404" y="1337563"/>
              <a:ext cx="2901907" cy="2019783"/>
            </a:xfrm>
            <a:prstGeom prst="rect">
              <a:avLst/>
            </a:prstGeom>
          </p:spPr>
        </p:pic>
        <p:sp>
          <p:nvSpPr>
            <p:cNvPr id="81" name="正方形/長方形 80">
              <a:extLst>
                <a:ext uri="{FF2B5EF4-FFF2-40B4-BE49-F238E27FC236}">
                  <a16:creationId xmlns:a16="http://schemas.microsoft.com/office/drawing/2014/main" id="{DD2D5560-5343-4A57-960A-694008F5A7B9}"/>
                </a:ext>
              </a:extLst>
            </p:cNvPr>
            <p:cNvSpPr/>
            <p:nvPr/>
          </p:nvSpPr>
          <p:spPr>
            <a:xfrm>
              <a:off x="6826619" y="1395486"/>
              <a:ext cx="2617438" cy="287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自由見学（大阪空襲体験者の絵画）</a:t>
              </a:r>
              <a:endParaRPr lang="en-US" altLang="ja-JP" sz="1200" b="1" dirty="0">
                <a:latin typeface="Meiryo UI" panose="020B0604030504040204" pitchFamily="50" charset="-128"/>
                <a:ea typeface="Meiryo UI" panose="020B0604030504040204" pitchFamily="50" charset="-128"/>
              </a:endParaRPr>
            </a:p>
          </p:txBody>
        </p:sp>
      </p:grpSp>
      <p:grpSp>
        <p:nvGrpSpPr>
          <p:cNvPr id="82" name="グループ化 81">
            <a:extLst>
              <a:ext uri="{FF2B5EF4-FFF2-40B4-BE49-F238E27FC236}">
                <a16:creationId xmlns:a16="http://schemas.microsoft.com/office/drawing/2014/main" id="{9DC09873-C60E-4D37-B7D7-BFF992CCD36B}"/>
              </a:ext>
            </a:extLst>
          </p:cNvPr>
          <p:cNvGrpSpPr/>
          <p:nvPr/>
        </p:nvGrpSpPr>
        <p:grpSpPr>
          <a:xfrm>
            <a:off x="8065697" y="3377796"/>
            <a:ext cx="2710745" cy="2254299"/>
            <a:chOff x="6777984" y="3916397"/>
            <a:chExt cx="2710745" cy="2254299"/>
          </a:xfrm>
        </p:grpSpPr>
        <p:pic>
          <p:nvPicPr>
            <p:cNvPr id="83" name="図 82">
              <a:extLst>
                <a:ext uri="{FF2B5EF4-FFF2-40B4-BE49-F238E27FC236}">
                  <a16:creationId xmlns:a16="http://schemas.microsoft.com/office/drawing/2014/main" id="{5A105744-208D-47BD-B0F2-A845D6C9550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777984" y="3916397"/>
              <a:ext cx="2710745" cy="2254299"/>
            </a:xfrm>
            <a:prstGeom prst="rect">
              <a:avLst/>
            </a:prstGeom>
          </p:spPr>
        </p:pic>
        <p:sp>
          <p:nvSpPr>
            <p:cNvPr id="84" name="正方形/長方形 83">
              <a:extLst>
                <a:ext uri="{FF2B5EF4-FFF2-40B4-BE49-F238E27FC236}">
                  <a16:creationId xmlns:a16="http://schemas.microsoft.com/office/drawing/2014/main" id="{5DDC8B99-4462-49CA-B741-A3294500B2AF}"/>
                </a:ext>
              </a:extLst>
            </p:cNvPr>
            <p:cNvSpPr/>
            <p:nvPr/>
          </p:nvSpPr>
          <p:spPr>
            <a:xfrm>
              <a:off x="6797529" y="4002367"/>
              <a:ext cx="2671653" cy="287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自由見学（プロジェクションマッピング）</a:t>
              </a:r>
              <a:endParaRPr lang="en-US" altLang="ja-JP" sz="12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709529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Words>
  <Application>Microsoft Office PowerPoint</Application>
  <PresentationFormat>ワイド画面</PresentationFormat>
  <Paragraphs>22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游ゴシック Light</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2025-08-06T04:59:06Z</dcterms:created>
  <dcterms:modified xsi:type="dcterms:W3CDTF">2025-10-22T06:39:31Z</dcterms:modified>
</cp:coreProperties>
</file>