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  <p:sldId id="260" r:id="rId3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0071C5"/>
    <a:srgbClr val="BE9C39"/>
    <a:srgbClr val="497E55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2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085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723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4497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57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28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802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4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085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217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16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804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118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83532-DAA1-2112-9C98-F50777F30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0543CA1-AACD-18D6-419E-A8C9A6B47BEA}"/>
              </a:ext>
            </a:extLst>
          </p:cNvPr>
          <p:cNvSpPr/>
          <p:nvPr/>
        </p:nvSpPr>
        <p:spPr>
          <a:xfrm>
            <a:off x="4400213" y="4941323"/>
            <a:ext cx="4729177" cy="1889324"/>
          </a:xfrm>
          <a:prstGeom prst="rect">
            <a:avLst/>
          </a:prstGeom>
          <a:solidFill>
            <a:schemeClr val="bg1"/>
          </a:solidFill>
          <a:ln w="12700">
            <a:solidFill>
              <a:srgbClr val="497E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1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18C1999-FFAF-5266-CC30-6E85335AD5EF}"/>
              </a:ext>
            </a:extLst>
          </p:cNvPr>
          <p:cNvSpPr txBox="1"/>
          <p:nvPr/>
        </p:nvSpPr>
        <p:spPr>
          <a:xfrm>
            <a:off x="-7110" y="147973"/>
            <a:ext cx="68405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公立大学法人大阪　第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期中期目標期間　主な成果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B4ED0319-5E6C-58B4-9281-345B642A664E}"/>
              </a:ext>
            </a:extLst>
          </p:cNvPr>
          <p:cNvCxnSpPr/>
          <p:nvPr/>
        </p:nvCxnSpPr>
        <p:spPr>
          <a:xfrm>
            <a:off x="179512" y="441987"/>
            <a:ext cx="8856000" cy="0"/>
          </a:xfrm>
          <a:prstGeom prst="line">
            <a:avLst/>
          </a:prstGeom>
          <a:ln>
            <a:solidFill>
              <a:srgbClr val="497E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504ED11-D5BC-9E72-1263-D781CB023D3E}"/>
              </a:ext>
            </a:extLst>
          </p:cNvPr>
          <p:cNvSpPr txBox="1"/>
          <p:nvPr/>
        </p:nvSpPr>
        <p:spPr>
          <a:xfrm>
            <a:off x="16621" y="620429"/>
            <a:ext cx="9112769" cy="646331"/>
          </a:xfrm>
          <a:prstGeom prst="rect">
            <a:avLst/>
          </a:prstGeom>
          <a:noFill/>
          <a:ln w="12700">
            <a:solidFill>
              <a:srgbClr val="497E55"/>
            </a:solidFill>
          </a:ln>
        </p:spPr>
        <p:txBody>
          <a:bodyPr wrap="square" rtlCol="0" anchor="ctr">
            <a:spAutoFit/>
          </a:bodyPr>
          <a:lstStyle/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・大阪公立大学は、府大・市大の歴史や取組、成果を継承・発展させ、国際化やダイバーシティ推進にも一層積極的に取り組み、本来の使命である「教育」「研究」「社会貢献」に加え、本学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ならではの「都市シンクタンク」と「技術インキュベーション」の二つの新たな機能を充実・強化することで、大阪や地域の成長・発展に貢献する。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・高専は、改革案に基づく取組を進め、社会の変化や要請に応えるとともに、大阪の成長・発展に資する人材を育成する。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・府大及び市大は、在籍する学生へ、継続して質の高い教育や充実した学生支援を提供する。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4292C5B-E333-4ABA-2C4F-8B450DE81992}"/>
              </a:ext>
            </a:extLst>
          </p:cNvPr>
          <p:cNvSpPr txBox="1"/>
          <p:nvPr/>
        </p:nvSpPr>
        <p:spPr>
          <a:xfrm>
            <a:off x="-11236" y="413231"/>
            <a:ext cx="18533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■第一期中期計画（要旨）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4645759-B997-14F0-6995-3E122154F8A8}"/>
              </a:ext>
            </a:extLst>
          </p:cNvPr>
          <p:cNvSpPr txBox="1"/>
          <p:nvPr/>
        </p:nvSpPr>
        <p:spPr>
          <a:xfrm>
            <a:off x="-1792" y="1245654"/>
            <a:ext cx="83869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■主な成果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9DE71FC2-D5FD-B284-00F7-060839624C04}"/>
              </a:ext>
            </a:extLst>
          </p:cNvPr>
          <p:cNvGrpSpPr/>
          <p:nvPr/>
        </p:nvGrpSpPr>
        <p:grpSpPr>
          <a:xfrm>
            <a:off x="-11236" y="5122387"/>
            <a:ext cx="4506362" cy="1856005"/>
            <a:chOff x="-35593" y="5575144"/>
            <a:chExt cx="5646491" cy="1230074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99F924FD-2F32-2AA1-50C5-4F7F4E1FBE8C}"/>
                </a:ext>
              </a:extLst>
            </p:cNvPr>
            <p:cNvSpPr/>
            <p:nvPr/>
          </p:nvSpPr>
          <p:spPr>
            <a:xfrm>
              <a:off x="25569" y="5575144"/>
              <a:ext cx="5456262" cy="112784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71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145E9137-7BAA-B7E8-4EA7-584CE31D33E8}"/>
                </a:ext>
              </a:extLst>
            </p:cNvPr>
            <p:cNvSpPr txBox="1"/>
            <p:nvPr/>
          </p:nvSpPr>
          <p:spPr>
            <a:xfrm>
              <a:off x="-35593" y="5639132"/>
              <a:ext cx="5646491" cy="11660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300"/>
                </a:lnSpc>
              </a:pPr>
              <a:endParaRPr kumimoji="1"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▻ 高専教育の質の向上と検証［</a:t>
              </a:r>
              <a:r>
                <a:rPr kumimoji="1"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No.27</a:t>
              </a: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］、入学者選抜と広報活動の充実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［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No.31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・数理・データサイエンス・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AI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教育プログラムについて、学生指導の強化により修得率が向上した。［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No.27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■修得率：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55.4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％（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年度）、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72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％（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2023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年度）、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73.5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％（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年度）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・高専進学希望者に対する説明機会を増やすために、国立高専機構が開催している高専フェスに新たに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参加した。また、地域および塾等が主催する学校説明会にも参加した。［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No.31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Web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サイトのリニューアルを実施し、学校紹介コンテンツのデジタル化や　オンライン広報を拡充するとともに、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学校紹介パンフレットのデジタル化等リニューアルを実施した。また、大学と連携し、　高専ロボコン全国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大会優勝等を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SNS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で発信した。［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No.31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endParaRPr kumimoji="1"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8C540F6-E618-D9ED-C58A-C6F71C669FA0}"/>
              </a:ext>
            </a:extLst>
          </p:cNvPr>
          <p:cNvSpPr txBox="1"/>
          <p:nvPr/>
        </p:nvSpPr>
        <p:spPr>
          <a:xfrm>
            <a:off x="4371655" y="5843905"/>
            <a:ext cx="474826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自己収入の確保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[No.51]</a:t>
            </a:r>
          </a:p>
          <a:p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URA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の活動やマッチングイベント等の産学官連携活動により、共同研究等の外部資金獲得支援を実施した。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年度は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94.1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億円、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年度は「地域中核大学イノベーション創出環境強化事業」など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117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億円、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年度は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138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億円の外部資金を獲得した。　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DB55D5F4-A609-38AB-A385-F157AC3EEB29}"/>
              </a:ext>
            </a:extLst>
          </p:cNvPr>
          <p:cNvGrpSpPr/>
          <p:nvPr/>
        </p:nvGrpSpPr>
        <p:grpSpPr>
          <a:xfrm>
            <a:off x="255" y="1296704"/>
            <a:ext cx="9302123" cy="3793272"/>
            <a:chOff x="4108" y="1360284"/>
            <a:chExt cx="9298005" cy="3617231"/>
          </a:xfrm>
        </p:grpSpPr>
        <p:sp>
          <p:nvSpPr>
            <p:cNvPr id="35" name="L 字 34">
              <a:extLst>
                <a:ext uri="{FF2B5EF4-FFF2-40B4-BE49-F238E27FC236}">
                  <a16:creationId xmlns:a16="http://schemas.microsoft.com/office/drawing/2014/main" id="{A9773C96-2DEA-1696-7DB7-5D4707929BF4}"/>
                </a:ext>
              </a:extLst>
            </p:cNvPr>
            <p:cNvSpPr/>
            <p:nvPr/>
          </p:nvSpPr>
          <p:spPr>
            <a:xfrm rot="5400000">
              <a:off x="2842464" y="-1309223"/>
              <a:ext cx="3471273" cy="9102203"/>
            </a:xfrm>
            <a:prstGeom prst="corner">
              <a:avLst>
                <a:gd name="adj1" fmla="val 148688"/>
                <a:gd name="adj2" fmla="val 100000"/>
              </a:avLst>
            </a:prstGeom>
            <a:solidFill>
              <a:schemeClr val="bg1"/>
            </a:solidFill>
            <a:ln>
              <a:solidFill>
                <a:srgbClr val="BE9C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FF0000"/>
                </a:solidFill>
              </a:endParaRP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3D43B107-C8EE-44C1-9B09-62186007CBFD}"/>
                </a:ext>
              </a:extLst>
            </p:cNvPr>
            <p:cNvSpPr txBox="1"/>
            <p:nvPr/>
          </p:nvSpPr>
          <p:spPr>
            <a:xfrm>
              <a:off x="4108" y="1513369"/>
              <a:ext cx="4573993" cy="25118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300"/>
                </a:lnSpc>
              </a:pP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＜教育＞ </a:t>
              </a:r>
              <a:endParaRPr kumimoji="1"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▻ </a:t>
              </a: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入学者選抜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［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No.11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</a:t>
              </a: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 志願者数は一年おきに増加、減少を繰り返しやすい傾向があるなか、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2023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年度、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2024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入試は前年度を上回る志願者数となり、開学以来、国公立大学において志願者数日本一及び</a:t>
              </a: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年連続志願者数が増加した。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2025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年度入試は、前年度より全体で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166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人の微減となったが、</a:t>
              </a: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開学以来、国公立大学における志願者数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4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年連続日本一となっている。</a:t>
              </a: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▻ </a:t>
              </a: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キャリア支援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［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No.8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</a:t>
              </a: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・就職活動対象学生イベントに限らず、低学年向け、留学生向けイベントを中百舌鳥、杉本両キャン</a:t>
              </a: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パスで年間を通じて開催した。外部から新たに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5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名のキャリアカウンセラー増員を図り、個別相談枠を</a:t>
              </a: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増やし、学生の相談ニーズに丁寧に応えることに努めた。</a:t>
              </a: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■個別キャリア相談数：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</a:t>
              </a: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5,207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(2022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r>
                <a:rPr kumimoji="1" lang="ja-JP" altLang="en-US" sz="850" dirty="0" err="1">
                  <a:latin typeface="Meiryo UI" panose="020B0604030504040204" pitchFamily="50" charset="-128"/>
                  <a:ea typeface="Meiryo UI" panose="020B0604030504040204" pitchFamily="50" charset="-128"/>
                </a:rPr>
                <a:t>、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5,889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(2023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r>
                <a:rPr kumimoji="1" lang="ja-JP" altLang="en-US" sz="850" dirty="0" err="1">
                  <a:latin typeface="Meiryo UI" panose="020B0604030504040204" pitchFamily="50" charset="-128"/>
                  <a:ea typeface="Meiryo UI" panose="020B0604030504040204" pitchFamily="50" charset="-128"/>
                </a:rPr>
                <a:t>、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5,564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(2024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■就職支援イベント参加者数：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</a:t>
              </a: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　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8,851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名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(2022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r>
                <a:rPr kumimoji="1" lang="ja-JP" altLang="en-US" sz="850" dirty="0" err="1">
                  <a:latin typeface="Meiryo UI" panose="020B0604030504040204" pitchFamily="50" charset="-128"/>
                  <a:ea typeface="Meiryo UI" panose="020B0604030504040204" pitchFamily="50" charset="-128"/>
                </a:rPr>
                <a:t>、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9,018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名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(2023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r>
                <a:rPr kumimoji="1" lang="ja-JP" altLang="en-US" sz="850" dirty="0" err="1">
                  <a:latin typeface="Meiryo UI" panose="020B0604030504040204" pitchFamily="50" charset="-128"/>
                  <a:ea typeface="Meiryo UI" panose="020B0604030504040204" pitchFamily="50" charset="-128"/>
                </a:rPr>
                <a:t>、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11,194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名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(2024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</a:p>
            <a:p>
              <a:pPr>
                <a:lnSpc>
                  <a:spcPts val="1300"/>
                </a:lnSpc>
              </a:pP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F1A9A89B-8C82-46A6-99EE-BCA993883076}"/>
                </a:ext>
              </a:extLst>
            </p:cNvPr>
            <p:cNvSpPr txBox="1"/>
            <p:nvPr/>
          </p:nvSpPr>
          <p:spPr>
            <a:xfrm>
              <a:off x="26998" y="3803120"/>
              <a:ext cx="4411434" cy="10979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200"/>
                </a:lnSpc>
              </a:pP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＜研究＞</a:t>
              </a:r>
              <a:endParaRPr kumimoji="1"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▻ 研究力の強化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［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No.12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 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・若手研究者等への研究支援制度として、特別研究員申請支援制度、科研費申請支援制度を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実施した。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73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2023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76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80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件の申請支援を行った。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2023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年度には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PD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雇用制度を導入し、雇用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PD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による研究発表会・交流会を実施した。さらに博士後期課程学生への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メンタリングについて、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361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2023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685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569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件実施するとともに、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研究サポートセンターにおけるオフィスアワーでの相談対応を強化した。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7017FD6F-04D6-A097-A74D-3DE3FE2C543B}"/>
                </a:ext>
              </a:extLst>
            </p:cNvPr>
            <p:cNvSpPr txBox="1"/>
            <p:nvPr/>
          </p:nvSpPr>
          <p:spPr>
            <a:xfrm>
              <a:off x="4311353" y="1500031"/>
              <a:ext cx="4990760" cy="951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200"/>
                </a:lnSpc>
              </a:pP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＜国際＞</a:t>
              </a:r>
              <a:endParaRPr kumimoji="1"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▻研究における国際力の強化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［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No.21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・次世代研究者研究プログラム、大学フェローシップ事業により、博士後期課程・博士課程学生や教職員の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海外派遣支援の充実を図った。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年度は計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164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件の実施となり、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年度から大きく増加している。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■次世代研究者研究プログラム：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42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104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(2023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164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■大学フェローシップ事業：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50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(2023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</a:t>
              </a:r>
              <a:r>
                <a:rPr kumimoji="1" lang="en-US" altLang="ja-JP" sz="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※2024</a:t>
              </a:r>
              <a:r>
                <a:rPr kumimoji="1" lang="ja-JP" altLang="en-US" sz="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年度より次世代研究者挑戦的研究プログラムに統合　</a:t>
              </a:r>
              <a:endParaRPr kumimoji="1" lang="en-US" altLang="ja-JP" sz="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753D3F6F-DA71-3C77-8148-317E15FD5697}"/>
                </a:ext>
              </a:extLst>
            </p:cNvPr>
            <p:cNvSpPr txBox="1"/>
            <p:nvPr/>
          </p:nvSpPr>
          <p:spPr>
            <a:xfrm>
              <a:off x="4312116" y="2431706"/>
              <a:ext cx="4859030" cy="1684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200"/>
                </a:lnSpc>
              </a:pP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＜</a:t>
              </a:r>
              <a:r>
                <a:rPr kumimoji="1"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r>
              <a:r>
                <a:rPr kumimoji="1" lang="ja-JP" altLang="en-US" sz="900" dirty="0" err="1">
                  <a:latin typeface="Meiryo UI" panose="020B0604030504040204" pitchFamily="50" charset="-128"/>
                  <a:ea typeface="Meiryo UI" panose="020B0604030504040204" pitchFamily="50" charset="-128"/>
                </a:rPr>
                <a:t>つの</a:t>
              </a: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新機能＞</a:t>
              </a:r>
              <a:endParaRPr kumimoji="1"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▻ 都市シンクタンク機能・技術インキュベーション機能の整備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［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No.19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・全学的な「産学官民共創リビングラボ機能」を推進するために産学官民共創推進体制を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月に創設した。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・「地域中核・特色ある研究大学の推進による産学官連携・共同研究の施設整備事業（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億円）」に採択され、　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「産学官民共創イノベーションエコシステム」のハブ機能を持つ施設を中百舌鳥キャンパスに建設、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年度に竣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工した。「地域中核・特色のある研究大学強化促進事業（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5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年間で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55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億円）」、「地域中核大学イノベーション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創出環境強化事業（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年間で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億円）」が採択され、研究成果の社会実証機能である「産学官民共創リビン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グラボ機能」を推進し、「都市シンクタンク」及び「技術インキュベーション」機能を充実する。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・本学が持つ多様な学問分野を最大限に活用し、また行政等と連携・補完しながら、アカデミアの立場から感染症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対策を構築・提言する「大阪国際感染症研究センター」を本格稼働させた。感染症研究のトップを走る長崎大学と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包括連携協定を締結し、シンポジウムを開催した。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28" name="図 27">
              <a:extLst>
                <a:ext uri="{FF2B5EF4-FFF2-40B4-BE49-F238E27FC236}">
                  <a16:creationId xmlns:a16="http://schemas.microsoft.com/office/drawing/2014/main" id="{242E3E52-7486-40C1-F4AB-6082FE317E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77246" y="1360284"/>
              <a:ext cx="1658119" cy="436347"/>
            </a:xfrm>
            <a:prstGeom prst="rect">
              <a:avLst/>
            </a:prstGeom>
          </p:spPr>
        </p:pic>
      </p:grp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94E5889D-EF28-2E0E-703A-B3A529DECFD5}"/>
              </a:ext>
            </a:extLst>
          </p:cNvPr>
          <p:cNvSpPr txBox="1"/>
          <p:nvPr/>
        </p:nvSpPr>
        <p:spPr>
          <a:xfrm>
            <a:off x="4312876" y="5064378"/>
            <a:ext cx="8771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＜法人運営＞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9C3481CA-1B30-FC48-A6BD-6A59FCC2E29B}"/>
              </a:ext>
            </a:extLst>
          </p:cNvPr>
          <p:cNvSpPr txBox="1"/>
          <p:nvPr/>
        </p:nvSpPr>
        <p:spPr>
          <a:xfrm>
            <a:off x="4371655" y="5217281"/>
            <a:ext cx="466385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ダイバーシティの推進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[No.49]</a:t>
            </a: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日時点において、教授職の女性比率、女性職員の管理職比率、外国人教員比率が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いずれも目標を上回る達成率となった　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■女性教員在籍比率：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21.2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％　　■教授職の女性比率：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18.1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％　■女性職員の管理職比率：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25%</a:t>
            </a: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■外国人教員比率：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3.5%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9B01985-FBCA-E17B-0954-8D1901BC0D6C}"/>
              </a:ext>
            </a:extLst>
          </p:cNvPr>
          <p:cNvSpPr txBox="1"/>
          <p:nvPr/>
        </p:nvSpPr>
        <p:spPr>
          <a:xfrm>
            <a:off x="4380110" y="6383212"/>
            <a:ext cx="47567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戦略的広報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[No.55]</a:t>
            </a: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・記者向け懇談会・イベントの開催や社会人向け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マガジン「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OMUOM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」の立ち上げ、学生広報スタッフによる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森之宮キャンパス広報など、積極的な広報活動を実施し、取材依頼の獲得や関係構築に繋げた。</a:t>
            </a:r>
            <a:endParaRPr kumimoji="1" lang="en-US" altLang="ja-JP" sz="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3" name="図 42">
            <a:extLst>
              <a:ext uri="{FF2B5EF4-FFF2-40B4-BE49-F238E27FC236}">
                <a16:creationId xmlns:a16="http://schemas.microsoft.com/office/drawing/2014/main" id="{CACF2B64-E3D0-0E53-DA81-56A002064C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643" y="5163806"/>
            <a:ext cx="2249631" cy="217397"/>
          </a:xfrm>
          <a:prstGeom prst="rect">
            <a:avLst/>
          </a:prstGeom>
        </p:spPr>
      </p:pic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7B644E36-7EAA-9D97-AEF5-4ACB8EB0ED5C}"/>
              </a:ext>
            </a:extLst>
          </p:cNvPr>
          <p:cNvSpPr txBox="1"/>
          <p:nvPr/>
        </p:nvSpPr>
        <p:spPr>
          <a:xfrm>
            <a:off x="35164" y="5170613"/>
            <a:ext cx="14542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＜教育＞＜入学者選抜＞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2FCEE07-1462-1D33-FC57-9F483CFCACE2}"/>
              </a:ext>
            </a:extLst>
          </p:cNvPr>
          <p:cNvSpPr txBox="1"/>
          <p:nvPr/>
        </p:nvSpPr>
        <p:spPr>
          <a:xfrm>
            <a:off x="4309408" y="4143482"/>
            <a:ext cx="4402167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200"/>
              </a:lnSpc>
            </a:pP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＜附属病院＞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▻地域医療及び市民への貢献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［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No.25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］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・造血幹細胞移植推進拠点病院の役割として、地域の医療従事者を対象としたセミナー等の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 開催実績など、中期計画期間を通して高い達成率となった。市民病院機構との連携について、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 経営改善に関する情報共有を目的に、双方の執行会議にそれぞれの理事が外部委員として参加した。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 各診療科からも医師を派遣しており、強固な連携体制を構築している。</a:t>
            </a:r>
          </a:p>
        </p:txBody>
      </p:sp>
      <p:sp>
        <p:nvSpPr>
          <p:cNvPr id="3" name="テキスト ボックス 270350426">
            <a:extLst>
              <a:ext uri="{FF2B5EF4-FFF2-40B4-BE49-F238E27FC236}">
                <a16:creationId xmlns:a16="http://schemas.microsoft.com/office/drawing/2014/main" id="{1510AE54-1E1B-F998-AF7C-B2CB016C64EF}"/>
              </a:ext>
            </a:extLst>
          </p:cNvPr>
          <p:cNvSpPr txBox="1"/>
          <p:nvPr/>
        </p:nvSpPr>
        <p:spPr>
          <a:xfrm>
            <a:off x="6250193" y="200152"/>
            <a:ext cx="906780" cy="213931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36000" tIns="0" rIns="72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266700" indent="-266700" algn="ctr"/>
            <a:r>
              <a:rPr lang="ja-JP" sz="1200" b="1" kern="105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資料１</a:t>
            </a:r>
            <a:r>
              <a:rPr lang="en-US" sz="1200" b="1" kern="105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-</a:t>
            </a:r>
            <a:r>
              <a:rPr lang="en-US" altLang="ja-JP" sz="1200" b="1" kern="105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7</a:t>
            </a:r>
            <a:r>
              <a:rPr lang="en-US" sz="1200" kern="105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</a:t>
            </a:r>
            <a:endParaRPr lang="ja-JP" sz="1200" kern="105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E8D71427-DF98-0F35-9B9D-C623848B65C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658" y="53101"/>
            <a:ext cx="1876265" cy="42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228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83532-DAA1-2112-9C98-F50777F30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18C1999-FFAF-5266-CC30-6E85335AD5EF}"/>
              </a:ext>
            </a:extLst>
          </p:cNvPr>
          <p:cNvSpPr txBox="1"/>
          <p:nvPr/>
        </p:nvSpPr>
        <p:spPr>
          <a:xfrm>
            <a:off x="-7110" y="147973"/>
            <a:ext cx="68405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公立大学法人大阪　第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期中期目標期間　主な成果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E8D71427-DF98-0F35-9B9D-C623848B6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3125" y="17138"/>
            <a:ext cx="1876265" cy="421000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B4ED0319-5E6C-58B4-9281-345B642A664E}"/>
              </a:ext>
            </a:extLst>
          </p:cNvPr>
          <p:cNvCxnSpPr/>
          <p:nvPr/>
        </p:nvCxnSpPr>
        <p:spPr>
          <a:xfrm>
            <a:off x="179512" y="441987"/>
            <a:ext cx="8856000" cy="0"/>
          </a:xfrm>
          <a:prstGeom prst="line">
            <a:avLst/>
          </a:prstGeom>
          <a:ln>
            <a:solidFill>
              <a:srgbClr val="497E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179512" y="1026776"/>
            <a:ext cx="8673695" cy="5542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○大学統合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・時代のニーズに応える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多彩な学部・学域・研究科を設置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学部 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学域 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研究科）</a:t>
            </a: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入学定員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（学士課程）は阪大、東大に次いで 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国公立大学 第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位</a:t>
            </a: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・入試における学部・学域の一般選抜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志願者数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は、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開学以来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年連続で 国公立大学 最大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○外部資金の獲得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外部資金獲得金額の増加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年度：約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94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億円、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年度：約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117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億円、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年度：約</a:t>
            </a:r>
            <a:r>
              <a:rPr kumimoji="1" lang="en-US" altLang="ja-JP" sz="1400">
                <a:latin typeface="Meiryo UI" panose="020B0604030504040204" pitchFamily="50" charset="-128"/>
                <a:ea typeface="Meiryo UI" panose="020B0604030504040204" pitchFamily="50" charset="-128"/>
              </a:rPr>
              <a:t>138</a:t>
            </a:r>
            <a:r>
              <a:rPr kumimoji="1"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円）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▶獲得した主な大型外部資金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・地域中核・特色ある研究大学強化促進事業（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J-PEAKS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）：約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55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億円／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・地域中核・特色ある研究大学の連携による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　産学官連携・共同研究の施設整備事業：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億円／単年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○キャンパス整備の進展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　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工学新棟・新センター棟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開設（中百舌鳥キャンパス）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   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理学部新棟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開設（杉本キャンパス）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　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看護新棟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開設（阿倍野キャンパス）　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　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森之宮キャンパス　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開設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79512" y="595875"/>
            <a:ext cx="7569463" cy="369332"/>
          </a:xfrm>
          <a:prstGeom prst="rect">
            <a:avLst/>
          </a:prstGeom>
          <a:solidFill>
            <a:srgbClr val="CAA82B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　大阪府立大学と大阪市立大学が統合し、大阪公立大学が開学</a:t>
            </a:r>
          </a:p>
        </p:txBody>
      </p:sp>
      <p:pic>
        <p:nvPicPr>
          <p:cNvPr id="30" name="図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8969" y="4353978"/>
            <a:ext cx="3120887" cy="2132566"/>
          </a:xfrm>
          <a:prstGeom prst="rect">
            <a:avLst/>
          </a:prstGeom>
        </p:spPr>
      </p:pic>
      <p:sp>
        <p:nvSpPr>
          <p:cNvPr id="33" name="テキスト ボックス 32"/>
          <p:cNvSpPr txBox="1"/>
          <p:nvPr/>
        </p:nvSpPr>
        <p:spPr>
          <a:xfrm>
            <a:off x="6189989" y="4076979"/>
            <a:ext cx="27655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・森之宮キャンパス建物全景（イメージ）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1152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1715</Words>
  <Application>Microsoft Office PowerPoint</Application>
  <PresentationFormat>画面に合わせる (4:3)</PresentationFormat>
  <Paragraphs>94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ＭＳ 明朝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2025-09-10T01:49:21Z</dcterms:created>
  <dcterms:modified xsi:type="dcterms:W3CDTF">2025-09-10T08:56:41Z</dcterms:modified>
</cp:coreProperties>
</file>