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6"/>
  </p:notesMasterIdLst>
  <p:sldIdLst>
    <p:sldId id="337" r:id="rId2"/>
    <p:sldId id="347" r:id="rId3"/>
    <p:sldId id="348" r:id="rId4"/>
    <p:sldId id="345" r:id="rId5"/>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97" autoAdjust="0"/>
    <p:restoredTop sz="94255" autoAdjust="0"/>
  </p:normalViewPr>
  <p:slideViewPr>
    <p:cSldViewPr>
      <p:cViewPr varScale="1">
        <p:scale>
          <a:sx n="51" d="100"/>
          <a:sy n="51" d="100"/>
        </p:scale>
        <p:origin x="1068" y="84"/>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2023/7/20</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1979676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2553032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3309315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2023/7/20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2023/7/20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2023/7/20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2023/7/20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2023/7/20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2023/7/20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2023/7/20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2023/7/20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2023/7/20</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1905" y="2970113"/>
            <a:ext cx="11499544" cy="145167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万博開催期間における修学旅行生等を対象と</a:t>
            </a:r>
            <a:r>
              <a:rPr lang="ja-JP" altLang="en-US" sz="40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4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endParaRPr lang="ja-JP" altLang="en-US" sz="3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宿泊税の課税免除制度（案）について　</a:t>
            </a:r>
          </a:p>
        </p:txBody>
      </p:sp>
      <p:cxnSp>
        <p:nvCxnSpPr>
          <p:cNvPr id="6" name="直線コネクタ 5"/>
          <p:cNvCxnSpPr/>
          <p:nvPr/>
        </p:nvCxnSpPr>
        <p:spPr>
          <a:xfrm>
            <a:off x="0" y="4698305"/>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1665073" y="737865"/>
            <a:ext cx="1584176" cy="648072"/>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Meiryo UI" panose="020B0604030504040204" pitchFamily="50" charset="-128"/>
                <a:ea typeface="Meiryo UI" panose="020B0604030504040204" pitchFamily="50" charset="-128"/>
              </a:rPr>
              <a:t>資料３</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プレースホルダー 7"/>
          <p:cNvSpPr txBox="1">
            <a:spLocks/>
          </p:cNvSpPr>
          <p:nvPr/>
        </p:nvSpPr>
        <p:spPr>
          <a:xfrm>
            <a:off x="287809" y="1241921"/>
            <a:ext cx="13249472" cy="8352928"/>
          </a:xfrm>
          <a:prstGeom prst="rect">
            <a:avLst/>
          </a:prstGeom>
          <a:solidFill>
            <a:srgbClr val="4BACC6">
              <a:lumMod val="20000"/>
              <a:lumOff val="80000"/>
            </a:srgbClr>
          </a:solidFill>
        </p:spPr>
        <p:txBody>
          <a:bodyPr lIns="216000" tIns="108000" rIns="216000" bIns="108000"/>
          <a:lstStyle>
            <a:lvl1pPr marL="316531" indent="-316531" algn="l" defTabSz="844083" rtl="0" eaLnBrk="1" latinLnBrk="0" hangingPunct="1">
              <a:spcBef>
                <a:spcPts val="554"/>
              </a:spcBef>
              <a:spcAft>
                <a:spcPts val="554"/>
              </a:spcAft>
              <a:buClr>
                <a:srgbClr val="002060"/>
              </a:buClr>
              <a:buFont typeface="Wingdings" panose="05000000000000000000" pitchFamily="2" charset="2"/>
              <a:buChar char="l"/>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17" indent="-263776" algn="l" defTabSz="844083" rtl="0" eaLnBrk="1" latinLnBrk="0" hangingPunct="1">
              <a:spcBef>
                <a:spcPts val="554"/>
              </a:spcBef>
              <a:spcAft>
                <a:spcPts val="554"/>
              </a:spcAft>
              <a:buFont typeface="Arial" pitchFamily="34" charset="0"/>
              <a:buChar char="–"/>
              <a:defRPr kumimoji="1"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055103" indent="-211021" algn="l" defTabSz="844083" rtl="0" eaLnBrk="1" latinLnBrk="0" hangingPunct="1">
              <a:spcBef>
                <a:spcPts val="554"/>
              </a:spcBef>
              <a:spcAft>
                <a:spcPts val="554"/>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marL="0" lvl="0" indent="0" defTabSz="914400">
              <a:lnSpc>
                <a:spcPts val="1800"/>
              </a:lnSpc>
              <a:spcBef>
                <a:spcPts val="300"/>
              </a:spcBef>
              <a:spcAft>
                <a:spcPts val="300"/>
              </a:spcAft>
              <a:buClrTx/>
              <a:buNone/>
              <a:defRPr/>
            </a:pPr>
            <a:r>
              <a:rPr lang="ja-JP" altLang="en-US" sz="1800" dirty="0">
                <a:solidFill>
                  <a:prstClr val="black"/>
                </a:solidFill>
              </a:rPr>
              <a:t>　</a:t>
            </a:r>
            <a:r>
              <a:rPr lang="ja-JP" altLang="en-US" sz="1800" dirty="0" smtClean="0">
                <a:solidFill>
                  <a:prstClr val="black"/>
                </a:solidFill>
              </a:rPr>
              <a:t>万博は、</a:t>
            </a:r>
            <a:r>
              <a:rPr lang="ja-JP" altLang="en-US" sz="1800" b="1" u="sng" dirty="0" smtClean="0">
                <a:solidFill>
                  <a:prstClr val="black"/>
                </a:solidFill>
              </a:rPr>
              <a:t>“社会</a:t>
            </a:r>
            <a:r>
              <a:rPr lang="ja-JP" altLang="en-US" sz="1800" b="1" u="sng" dirty="0">
                <a:solidFill>
                  <a:prstClr val="black"/>
                </a:solidFill>
              </a:rPr>
              <a:t>が直面する課題の解決に向けた最先端の知見や世界の考えを示す機会で</a:t>
            </a:r>
            <a:r>
              <a:rPr lang="ja-JP" altLang="en-US" sz="1800" b="1" u="sng" dirty="0" smtClean="0">
                <a:solidFill>
                  <a:prstClr val="black"/>
                </a:solidFill>
              </a:rPr>
              <a:t>あり</a:t>
            </a:r>
            <a:r>
              <a:rPr lang="ja-JP" altLang="en-US" sz="1800" b="1" u="sng" smtClean="0">
                <a:solidFill>
                  <a:prstClr val="black"/>
                </a:solidFill>
              </a:rPr>
              <a:t>、子どもたち</a:t>
            </a:r>
            <a:r>
              <a:rPr lang="ja-JP" altLang="en-US" sz="1800" b="1" u="sng" dirty="0">
                <a:solidFill>
                  <a:prstClr val="black"/>
                </a:solidFill>
              </a:rPr>
              <a:t>にとって</a:t>
            </a:r>
            <a:r>
              <a:rPr lang="ja-JP" altLang="en-US" sz="1800" b="1" u="sng" dirty="0" smtClean="0">
                <a:solidFill>
                  <a:prstClr val="black"/>
                </a:solidFill>
              </a:rPr>
              <a:t>も</a:t>
            </a:r>
            <a:endParaRPr lang="en-US" altLang="ja-JP" sz="1800" b="1" u="sng" dirty="0" smtClean="0">
              <a:solidFill>
                <a:prstClr val="black"/>
              </a:solidFill>
            </a:endParaRPr>
          </a:p>
          <a:p>
            <a:pPr marL="0" lvl="0" indent="0" defTabSz="914400">
              <a:lnSpc>
                <a:spcPts val="1800"/>
              </a:lnSpc>
              <a:spcBef>
                <a:spcPts val="300"/>
              </a:spcBef>
              <a:spcAft>
                <a:spcPts val="300"/>
              </a:spcAft>
              <a:buClrTx/>
              <a:buNone/>
              <a:defRPr/>
            </a:pPr>
            <a:r>
              <a:rPr lang="ja-JP" altLang="en-US" sz="1800" b="1" dirty="0" smtClean="0">
                <a:solidFill>
                  <a:prstClr val="black"/>
                </a:solidFill>
              </a:rPr>
              <a:t>　</a:t>
            </a:r>
            <a:r>
              <a:rPr lang="ja-JP" altLang="en-US" sz="1800" b="1" u="sng" dirty="0" smtClean="0">
                <a:solidFill>
                  <a:prstClr val="black"/>
                </a:solidFill>
              </a:rPr>
              <a:t>学び</a:t>
            </a:r>
            <a:r>
              <a:rPr lang="ja-JP" altLang="en-US" sz="1800" b="1" u="sng" dirty="0">
                <a:solidFill>
                  <a:prstClr val="black"/>
                </a:solidFill>
              </a:rPr>
              <a:t>の多い</a:t>
            </a:r>
            <a:r>
              <a:rPr lang="ja-JP" altLang="en-US" sz="1800" b="1" u="sng" dirty="0" smtClean="0">
                <a:solidFill>
                  <a:prstClr val="black"/>
                </a:solidFill>
              </a:rPr>
              <a:t>場である”</a:t>
            </a:r>
            <a:r>
              <a:rPr lang="ja-JP" altLang="en-US" sz="1800" dirty="0" smtClean="0">
                <a:solidFill>
                  <a:prstClr val="black"/>
                </a:solidFill>
              </a:rPr>
              <a:t>こと、</a:t>
            </a:r>
            <a:r>
              <a:rPr lang="ja-JP" altLang="en-US" sz="1800" b="1" u="sng" dirty="0" smtClean="0">
                <a:solidFill>
                  <a:prstClr val="black"/>
                </a:solidFill>
              </a:rPr>
              <a:t>“世界</a:t>
            </a:r>
            <a:r>
              <a:rPr lang="ja-JP" altLang="en-US" sz="1800" b="1" u="sng" dirty="0">
                <a:solidFill>
                  <a:prstClr val="black"/>
                </a:solidFill>
              </a:rPr>
              <a:t>の</a:t>
            </a:r>
            <a:r>
              <a:rPr lang="en-US" altLang="ja-JP" sz="1800" b="1" u="sng" dirty="0">
                <a:solidFill>
                  <a:prstClr val="black"/>
                </a:solidFill>
              </a:rPr>
              <a:t>SDGs</a:t>
            </a:r>
            <a:r>
              <a:rPr lang="ja-JP" altLang="en-US" sz="1800" b="1" u="sng" dirty="0">
                <a:solidFill>
                  <a:prstClr val="black"/>
                </a:solidFill>
              </a:rPr>
              <a:t>の</a:t>
            </a:r>
            <a:r>
              <a:rPr lang="ja-JP" altLang="en-US" sz="1800" b="1" u="sng" dirty="0" smtClean="0">
                <a:solidFill>
                  <a:prstClr val="black"/>
                </a:solidFill>
              </a:rPr>
              <a:t>取組み</a:t>
            </a:r>
            <a:r>
              <a:rPr lang="ja-JP" altLang="en-US" sz="1800" b="1" u="sng" dirty="0">
                <a:solidFill>
                  <a:prstClr val="black"/>
                </a:solidFill>
              </a:rPr>
              <a:t>を学び、未来社会</a:t>
            </a:r>
            <a:r>
              <a:rPr lang="ja-JP" altLang="en-US" sz="1800" b="1" u="sng" dirty="0" smtClean="0">
                <a:solidFill>
                  <a:prstClr val="black"/>
                </a:solidFill>
              </a:rPr>
              <a:t>を体験できる二度</a:t>
            </a:r>
            <a:r>
              <a:rPr lang="ja-JP" altLang="en-US" sz="1800" b="1" u="sng" dirty="0">
                <a:solidFill>
                  <a:prstClr val="black"/>
                </a:solidFill>
              </a:rPr>
              <a:t>とない貴重な</a:t>
            </a:r>
            <a:r>
              <a:rPr lang="ja-JP" altLang="en-US" sz="1800" b="1" u="sng" dirty="0" smtClean="0">
                <a:solidFill>
                  <a:prstClr val="black"/>
                </a:solidFill>
              </a:rPr>
              <a:t>機会である”</a:t>
            </a:r>
            <a:r>
              <a:rPr lang="ja-JP" altLang="en-US" sz="1800" dirty="0" smtClean="0">
                <a:solidFill>
                  <a:prstClr val="black"/>
                </a:solidFill>
              </a:rPr>
              <a:t>ことから、</a:t>
            </a:r>
            <a:endParaRPr lang="en-US" altLang="ja-JP" sz="1800" dirty="0">
              <a:solidFill>
                <a:prstClr val="black"/>
              </a:solidFill>
            </a:endParaRPr>
          </a:p>
          <a:p>
            <a:pPr marL="0" lvl="0" indent="0" defTabSz="914400">
              <a:lnSpc>
                <a:spcPts val="1800"/>
              </a:lnSpc>
              <a:spcBef>
                <a:spcPts val="300"/>
              </a:spcBef>
              <a:spcAft>
                <a:spcPts val="300"/>
              </a:spcAft>
              <a:buClrTx/>
              <a:buNone/>
              <a:defRPr/>
            </a:pPr>
            <a:r>
              <a:rPr lang="ja-JP" altLang="en-US" sz="1800" dirty="0" smtClean="0">
                <a:solidFill>
                  <a:prstClr val="black"/>
                </a:solidFill>
              </a:rPr>
              <a:t>　本府は関係</a:t>
            </a:r>
            <a:r>
              <a:rPr lang="ja-JP" altLang="en-US" sz="1800" dirty="0">
                <a:solidFill>
                  <a:prstClr val="black"/>
                </a:solidFill>
              </a:rPr>
              <a:t>機関と共に、</a:t>
            </a:r>
            <a:r>
              <a:rPr lang="ja-JP" altLang="en-US" sz="1800" dirty="0" smtClean="0">
                <a:solidFill>
                  <a:prstClr val="black"/>
                </a:solidFill>
              </a:rPr>
              <a:t>全国</a:t>
            </a:r>
            <a:r>
              <a:rPr lang="ja-JP" altLang="en-US" sz="1800" dirty="0">
                <a:solidFill>
                  <a:prstClr val="black"/>
                </a:solidFill>
              </a:rPr>
              <a:t>の子ども達に</a:t>
            </a:r>
            <a:r>
              <a:rPr lang="ja-JP" altLang="en-US" sz="1800" dirty="0" smtClean="0">
                <a:solidFill>
                  <a:prstClr val="black"/>
                </a:solidFill>
              </a:rPr>
              <a:t>万博を体感いただくために、大阪に修学旅行を誘致する取組みを進めているところ。</a:t>
            </a:r>
            <a:endParaRPr lang="en-US" altLang="ja-JP" sz="1800" dirty="0" smtClean="0">
              <a:solidFill>
                <a:prstClr val="black"/>
              </a:solidFill>
            </a:endParaRPr>
          </a:p>
        </p:txBody>
      </p:sp>
      <p:sp>
        <p:nvSpPr>
          <p:cNvPr id="2" name="テキスト ボックス 1"/>
          <p:cNvSpPr txBox="1"/>
          <p:nvPr/>
        </p:nvSpPr>
        <p:spPr bwMode="gray">
          <a:xfrm>
            <a:off x="25151" y="-18420"/>
            <a:ext cx="11855946"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ja-JP" altLang="en-US" sz="2800" b="1" dirty="0" smtClean="0">
                <a:solidFill>
                  <a:sysClr val="windowText" lastClr="000000"/>
                </a:solidFill>
                <a:latin typeface="Meiryo UI" panose="020B0604030504040204" pitchFamily="50" charset="-128"/>
                <a:ea typeface="Meiryo UI" panose="020B0604030504040204" pitchFamily="50" charset="-128"/>
              </a:rPr>
              <a:t>修学旅行生等を対象とする宿泊税課税免除の制度創設に向けて①</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1</a:t>
            </a:fld>
            <a:endParaRPr kumimoji="1" lang="ja-JP" altLang="en-US" dirty="0"/>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71457" y="5418385"/>
            <a:ext cx="9937104" cy="384721"/>
          </a:xfrm>
          <a:prstGeom prst="rect">
            <a:avLst/>
          </a:prstGeom>
        </p:spPr>
        <p:txBody>
          <a:bodyPr wrap="square">
            <a:spAutoFit/>
          </a:bodyPr>
          <a:lstStyle/>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900" b="1" dirty="0">
                <a:latin typeface="Meiryo UI" panose="020B0604030504040204" pitchFamily="50" charset="-128"/>
                <a:ea typeface="Meiryo UI" panose="020B0604030504040204" pitchFamily="50" charset="-128"/>
                <a:cs typeface="Meiryo UI" panose="020B0604030504040204" pitchFamily="50" charset="-128"/>
              </a:rPr>
              <a:t>・市・</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観光局の取組み＞</a:t>
            </a:r>
            <a:endParaRPr lang="ja-JP" altLang="en-US" sz="19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780449355"/>
              </p:ext>
            </p:extLst>
          </p:nvPr>
        </p:nvGraphicFramePr>
        <p:xfrm>
          <a:off x="849152" y="5778425"/>
          <a:ext cx="10666369" cy="3708000"/>
        </p:xfrm>
        <a:graphic>
          <a:graphicData uri="http://schemas.openxmlformats.org/drawingml/2006/table">
            <a:tbl>
              <a:tblPr firstRow="1" bandRow="1">
                <a:tableStyleId>{5C22544A-7EE6-4342-B048-85BDC9FD1C3A}</a:tableStyleId>
              </a:tblPr>
              <a:tblGrid>
                <a:gridCol w="3322369">
                  <a:extLst>
                    <a:ext uri="{9D8B030D-6E8A-4147-A177-3AD203B41FA5}">
                      <a16:colId xmlns:a16="http://schemas.microsoft.com/office/drawing/2014/main" val="4166781869"/>
                    </a:ext>
                  </a:extLst>
                </a:gridCol>
                <a:gridCol w="7344000">
                  <a:extLst>
                    <a:ext uri="{9D8B030D-6E8A-4147-A177-3AD203B41FA5}">
                      <a16:colId xmlns:a16="http://schemas.microsoft.com/office/drawing/2014/main" val="172122740"/>
                    </a:ext>
                  </a:extLst>
                </a:gridCol>
              </a:tblGrid>
              <a:tr h="360000">
                <a:tc>
                  <a:txBody>
                    <a:bodyPr/>
                    <a:lstStyle/>
                    <a:p>
                      <a:r>
                        <a:rPr kumimoji="1" lang="ja-JP" altLang="en-US" sz="1600" b="0" dirty="0" smtClean="0">
                          <a:latin typeface="Meiryo UI" panose="020B0604030504040204" pitchFamily="50" charset="-128"/>
                          <a:ea typeface="Meiryo UI" panose="020B0604030504040204" pitchFamily="50" charset="-128"/>
                        </a:rPr>
                        <a:t>取組み</a:t>
                      </a:r>
                      <a:endParaRPr kumimoji="1" lang="ja-JP" altLang="en-US" sz="1600" b="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b="0" dirty="0" smtClean="0">
                          <a:latin typeface="Meiryo UI" panose="020B0604030504040204" pitchFamily="50" charset="-128"/>
                          <a:ea typeface="Meiryo UI" panose="020B0604030504040204" pitchFamily="50" charset="-128"/>
                        </a:rPr>
                        <a:t>概要</a:t>
                      </a:r>
                      <a:endParaRPr kumimoji="1" lang="ja-JP" altLang="en-US" sz="16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0075649"/>
                  </a:ext>
                </a:extLst>
              </a:tr>
              <a:tr h="1080000">
                <a:tc>
                  <a:txBody>
                    <a:bodyPr/>
                    <a:lstStyle/>
                    <a:p>
                      <a:r>
                        <a:rPr kumimoji="1" lang="ja-JP" altLang="en-US" sz="1600" dirty="0" smtClean="0">
                          <a:latin typeface="Meiryo UI" panose="020B0604030504040204" pitchFamily="50" charset="-128"/>
                          <a:ea typeface="Meiryo UI" panose="020B0604030504040204" pitchFamily="50" charset="-128"/>
                        </a:rPr>
                        <a:t>体験型教育プログラムの拡充・追加</a:t>
                      </a:r>
                    </a:p>
                  </a:txBody>
                  <a:tcPr anchor="ctr"/>
                </a:tc>
                <a:tc>
                  <a:txBody>
                    <a:bodyPr/>
                    <a:lstStyle/>
                    <a:p>
                      <a:r>
                        <a:rPr kumimoji="1" lang="ja-JP" altLang="en-US" sz="1600" b="0" u="none" dirty="0" smtClean="0">
                          <a:latin typeface="Meiryo UI" panose="020B0604030504040204" pitchFamily="50" charset="-128"/>
                          <a:ea typeface="Meiryo UI" panose="020B0604030504040204" pitchFamily="50" charset="-128"/>
                        </a:rPr>
                        <a:t>万博開催に向けて、大阪の魅力や企業の</a:t>
                      </a:r>
                      <a:r>
                        <a:rPr kumimoji="1" lang="en-US" altLang="ja-JP" sz="1600" b="0" u="none" dirty="0" smtClean="0">
                          <a:latin typeface="Meiryo UI" panose="020B0604030504040204" pitchFamily="50" charset="-128"/>
                          <a:ea typeface="Meiryo UI" panose="020B0604030504040204" pitchFamily="50" charset="-128"/>
                        </a:rPr>
                        <a:t>SDGs</a:t>
                      </a:r>
                      <a:r>
                        <a:rPr kumimoji="1" lang="ja-JP" altLang="en-US" sz="1600" b="0" u="none" dirty="0" smtClean="0">
                          <a:latin typeface="Meiryo UI" panose="020B0604030504040204" pitchFamily="50" charset="-128"/>
                          <a:ea typeface="Meiryo UI" panose="020B0604030504040204" pitchFamily="50" charset="-128"/>
                        </a:rPr>
                        <a:t>達成に向けた取組みなどが体験できる</a:t>
                      </a:r>
                      <a:endParaRPr kumimoji="1" lang="en-US" altLang="ja-JP" sz="1600" b="0" u="none" dirty="0" smtClean="0">
                        <a:latin typeface="Meiryo UI" panose="020B0604030504040204" pitchFamily="50" charset="-128"/>
                        <a:ea typeface="Meiryo UI" panose="020B0604030504040204" pitchFamily="50" charset="-128"/>
                      </a:endParaRPr>
                    </a:p>
                    <a:p>
                      <a:r>
                        <a:rPr kumimoji="1" lang="ja-JP" altLang="en-US" sz="1600" b="0" u="none" dirty="0" smtClean="0">
                          <a:latin typeface="Meiryo UI" panose="020B0604030504040204" pitchFamily="50" charset="-128"/>
                          <a:ea typeface="Meiryo UI" panose="020B0604030504040204" pitchFamily="50" charset="-128"/>
                        </a:rPr>
                        <a:t>以下のような教育旅行プログラムを準備</a:t>
                      </a:r>
                    </a:p>
                    <a:p>
                      <a:r>
                        <a:rPr kumimoji="1" lang="ja-JP" altLang="en-US" sz="1600" b="0" u="none" dirty="0" smtClean="0">
                          <a:latin typeface="Meiryo UI" panose="020B0604030504040204" pitchFamily="50" charset="-128"/>
                          <a:ea typeface="Meiryo UI" panose="020B0604030504040204" pitchFamily="50" charset="-128"/>
                        </a:rPr>
                        <a:t>　　・大阪</a:t>
                      </a:r>
                      <a:r>
                        <a:rPr kumimoji="1" lang="en-US" altLang="ja-JP" sz="1600" b="0" u="none" dirty="0" smtClean="0">
                          <a:latin typeface="Meiryo UI" panose="020B0604030504040204" pitchFamily="50" charset="-128"/>
                          <a:ea typeface="Meiryo UI" panose="020B0604030504040204" pitchFamily="50" charset="-128"/>
                        </a:rPr>
                        <a:t>B</a:t>
                      </a:r>
                      <a:r>
                        <a:rPr kumimoji="1" lang="ja-JP" altLang="en-US" sz="1600" b="0" u="none" dirty="0" smtClean="0">
                          <a:latin typeface="Meiryo UI" panose="020B0604030504040204" pitchFamily="50" charset="-128"/>
                          <a:ea typeface="Meiryo UI" panose="020B0604030504040204" pitchFamily="50" charset="-128"/>
                        </a:rPr>
                        <a:t>＆</a:t>
                      </a:r>
                      <a:r>
                        <a:rPr kumimoji="1" lang="en-US" altLang="ja-JP" sz="1600" b="0" u="none" dirty="0" smtClean="0">
                          <a:latin typeface="Meiryo UI" panose="020B0604030504040204" pitchFamily="50" charset="-128"/>
                          <a:ea typeface="Meiryo UI" panose="020B0604030504040204" pitchFamily="50" charset="-128"/>
                        </a:rPr>
                        <a:t>S</a:t>
                      </a:r>
                      <a:r>
                        <a:rPr kumimoji="1" lang="ja-JP" altLang="en-US" sz="1600" b="0" u="none" dirty="0" smtClean="0">
                          <a:latin typeface="Meiryo UI" panose="020B0604030504040204" pitchFamily="50" charset="-128"/>
                          <a:ea typeface="Meiryo UI" panose="020B0604030504040204" pitchFamily="50" charset="-128"/>
                        </a:rPr>
                        <a:t>（ブラザー＆シスターズ）プログラムの拡充・追加　</a:t>
                      </a:r>
                    </a:p>
                    <a:p>
                      <a:r>
                        <a:rPr kumimoji="1" lang="ja-JP" altLang="en-US" sz="1600" b="0" u="none" dirty="0" smtClean="0">
                          <a:latin typeface="Meiryo UI" panose="020B0604030504040204" pitchFamily="50" charset="-128"/>
                          <a:ea typeface="Meiryo UI" panose="020B0604030504040204" pitchFamily="50" charset="-128"/>
                        </a:rPr>
                        <a:t>　　・関西経済同友会が準備する「企業版教育コンテンツ」との連携　など</a:t>
                      </a:r>
                    </a:p>
                  </a:txBody>
                  <a:tcPr anchor="ctr"/>
                </a:tc>
                <a:extLst>
                  <a:ext uri="{0D108BD9-81ED-4DB2-BD59-A6C34878D82A}">
                    <a16:rowId xmlns:a16="http://schemas.microsoft.com/office/drawing/2014/main" val="921969707"/>
                  </a:ext>
                </a:extLst>
              </a:tr>
              <a:tr h="612000">
                <a:tc>
                  <a:txBody>
                    <a:bodyPr/>
                    <a:lstStyle/>
                    <a:p>
                      <a:r>
                        <a:rPr kumimoji="1" lang="ja-JP" altLang="en-US" sz="1600" dirty="0" smtClean="0">
                          <a:latin typeface="Meiryo UI" panose="020B0604030504040204" pitchFamily="50" charset="-128"/>
                          <a:ea typeface="Meiryo UI" panose="020B0604030504040204" pitchFamily="50" charset="-128"/>
                        </a:rPr>
                        <a:t>教育旅行コース造成のための</a:t>
                      </a:r>
                    </a:p>
                    <a:p>
                      <a:r>
                        <a:rPr kumimoji="1" lang="ja-JP" altLang="en-US" sz="1600" dirty="0" smtClean="0">
                          <a:latin typeface="Meiryo UI" panose="020B0604030504040204" pitchFamily="50" charset="-128"/>
                          <a:ea typeface="Meiryo UI" panose="020B0604030504040204" pitchFamily="50" charset="-128"/>
                        </a:rPr>
                        <a:t>観光素材集の提供</a:t>
                      </a:r>
                    </a:p>
                  </a:txBody>
                  <a:tcPr anchor="ctr"/>
                </a:tc>
                <a:tc>
                  <a:txBody>
                    <a:bodyPr/>
                    <a:lstStyle/>
                    <a:p>
                      <a:r>
                        <a:rPr kumimoji="1" lang="ja-JP" altLang="en-US" sz="1600" b="0" u="none" dirty="0" smtClean="0">
                          <a:latin typeface="Meiryo UI" panose="020B0604030504040204" pitchFamily="50" charset="-128"/>
                          <a:ea typeface="Meiryo UI" panose="020B0604030504040204" pitchFamily="50" charset="-128"/>
                        </a:rPr>
                        <a:t>修学旅行生の来訪を促進するため、旅行事業者及び学校関係者向けに</a:t>
                      </a:r>
                    </a:p>
                    <a:p>
                      <a:r>
                        <a:rPr kumimoji="1" lang="ja-JP" altLang="en-US" sz="1600" b="0" u="none" dirty="0" smtClean="0">
                          <a:latin typeface="Meiryo UI" panose="020B0604030504040204" pitchFamily="50" charset="-128"/>
                          <a:ea typeface="Meiryo UI" panose="020B0604030504040204" pitchFamily="50" charset="-128"/>
                        </a:rPr>
                        <a:t>兵庫・大阪の教育旅行向け観光コンテンツを紹介（モデルコース含む）</a:t>
                      </a:r>
                    </a:p>
                  </a:txBody>
                  <a:tcPr anchor="ctr"/>
                </a:tc>
                <a:extLst>
                  <a:ext uri="{0D108BD9-81ED-4DB2-BD59-A6C34878D82A}">
                    <a16:rowId xmlns:a16="http://schemas.microsoft.com/office/drawing/2014/main" val="3770094357"/>
                  </a:ext>
                </a:extLst>
              </a:tr>
              <a:tr h="432000">
                <a:tc>
                  <a:txBody>
                    <a:bodyPr/>
                    <a:lstStyle/>
                    <a:p>
                      <a:r>
                        <a:rPr kumimoji="1" lang="ja-JP" altLang="en-US" sz="1600" dirty="0" smtClean="0">
                          <a:latin typeface="Meiryo UI" panose="020B0604030504040204" pitchFamily="50" charset="-128"/>
                          <a:ea typeface="Meiryo UI" panose="020B0604030504040204" pitchFamily="50" charset="-128"/>
                        </a:rPr>
                        <a:t>誘致プロモーションの展開</a:t>
                      </a:r>
                    </a:p>
                  </a:txBody>
                  <a:tcPr anchor="ctr"/>
                </a:tc>
                <a:tc>
                  <a:txBody>
                    <a:bodyPr/>
                    <a:lstStyle/>
                    <a:p>
                      <a:r>
                        <a:rPr kumimoji="1" lang="ja-JP" altLang="en-US" sz="1600" b="0" u="none" dirty="0" smtClean="0">
                          <a:latin typeface="Meiryo UI" panose="020B0604030504040204" pitchFamily="50" charset="-128"/>
                          <a:ea typeface="Meiryo UI" panose="020B0604030504040204" pitchFamily="50" charset="-128"/>
                        </a:rPr>
                        <a:t>旅行業者向け説明会・セミナーを実施</a:t>
                      </a:r>
                    </a:p>
                  </a:txBody>
                  <a:tcPr anchor="ctr"/>
                </a:tc>
                <a:extLst>
                  <a:ext uri="{0D108BD9-81ED-4DB2-BD59-A6C34878D82A}">
                    <a16:rowId xmlns:a16="http://schemas.microsoft.com/office/drawing/2014/main" val="2175781611"/>
                  </a:ext>
                </a:extLst>
              </a:tr>
              <a:tr h="612000">
                <a:tc>
                  <a:txBody>
                    <a:bodyPr/>
                    <a:lstStyle/>
                    <a:p>
                      <a:r>
                        <a:rPr kumimoji="1" lang="ja-JP" altLang="en-US" sz="1600" dirty="0" smtClean="0">
                          <a:latin typeface="Meiryo UI" panose="020B0604030504040204" pitchFamily="50" charset="-128"/>
                          <a:ea typeface="Meiryo UI" panose="020B0604030504040204" pitchFamily="50" charset="-128"/>
                        </a:rPr>
                        <a:t>修学旅行誘致プロモーション</a:t>
                      </a:r>
                    </a:p>
                    <a:p>
                      <a:r>
                        <a:rPr kumimoji="1" lang="ja-JP" altLang="en-US" sz="1600" dirty="0" smtClean="0">
                          <a:latin typeface="Meiryo UI" panose="020B0604030504040204" pitchFamily="50" charset="-128"/>
                          <a:ea typeface="Meiryo UI" panose="020B0604030504040204" pitchFamily="50" charset="-128"/>
                        </a:rPr>
                        <a:t>動画の作成・活用</a:t>
                      </a:r>
                    </a:p>
                  </a:txBody>
                  <a:tcPr anchor="ctr"/>
                </a:tc>
                <a:tc>
                  <a:txBody>
                    <a:bodyPr/>
                    <a:lstStyle/>
                    <a:p>
                      <a:r>
                        <a:rPr kumimoji="1" lang="ja-JP" altLang="en-US" sz="1600" b="0" u="none" dirty="0" smtClean="0">
                          <a:latin typeface="Meiryo UI" panose="020B0604030504040204" pitchFamily="50" charset="-128"/>
                          <a:ea typeface="Meiryo UI" panose="020B0604030504040204" pitchFamily="50" charset="-128"/>
                        </a:rPr>
                        <a:t>大阪ゆかりのタレントが、大阪各地の観光地を周遊し、大阪の観光資源を</a:t>
                      </a:r>
                      <a:r>
                        <a:rPr kumimoji="1" lang="en-US" altLang="ja-JP" sz="1600" b="0" u="none" dirty="0" smtClean="0">
                          <a:latin typeface="Meiryo UI" panose="020B0604030504040204" pitchFamily="50" charset="-128"/>
                          <a:ea typeface="Meiryo UI" panose="020B0604030504040204" pitchFamily="50" charset="-128"/>
                        </a:rPr>
                        <a:t>PR</a:t>
                      </a:r>
                      <a:r>
                        <a:rPr kumimoji="1" lang="ja-JP" altLang="en-US" sz="1600" b="0" u="none" dirty="0" smtClean="0">
                          <a:latin typeface="Meiryo UI" panose="020B0604030504040204" pitchFamily="50" charset="-128"/>
                          <a:ea typeface="Meiryo UI" panose="020B0604030504040204" pitchFamily="50" charset="-128"/>
                        </a:rPr>
                        <a:t>する修学旅行誘致のプロモーション動画を作成・活用</a:t>
                      </a:r>
                    </a:p>
                  </a:txBody>
                  <a:tcPr anchor="ctr"/>
                </a:tc>
                <a:extLst>
                  <a:ext uri="{0D108BD9-81ED-4DB2-BD59-A6C34878D82A}">
                    <a16:rowId xmlns:a16="http://schemas.microsoft.com/office/drawing/2014/main" val="1668608353"/>
                  </a:ext>
                </a:extLst>
              </a:tr>
              <a:tr h="612000">
                <a:tc>
                  <a:txBody>
                    <a:bodyPr/>
                    <a:lstStyle/>
                    <a:p>
                      <a:r>
                        <a:rPr kumimoji="1" lang="ja-JP" altLang="en-US" sz="1600" dirty="0" smtClean="0">
                          <a:latin typeface="Meiryo UI" panose="020B0604030504040204" pitchFamily="50" charset="-128"/>
                          <a:ea typeface="Meiryo UI" panose="020B0604030504040204" pitchFamily="50" charset="-128"/>
                        </a:rPr>
                        <a:t>国への要望</a:t>
                      </a:r>
                    </a:p>
                    <a:p>
                      <a:r>
                        <a:rPr kumimoji="1" lang="ja-JP" altLang="en-US" sz="1600" dirty="0" smtClean="0">
                          <a:latin typeface="Meiryo UI" panose="020B0604030504040204" pitchFamily="50" charset="-128"/>
                          <a:ea typeface="Meiryo UI" panose="020B0604030504040204" pitchFamily="50" charset="-128"/>
                        </a:rPr>
                        <a:t>  ～修学旅行生に対する財源措置～</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修学旅行生を対象に万博の無料招待や入場料補助制度を実現するための財源措置を</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国へ要望</a:t>
                      </a:r>
                    </a:p>
                  </a:txBody>
                  <a:tcPr anchor="ctr"/>
                </a:tc>
                <a:extLst>
                  <a:ext uri="{0D108BD9-81ED-4DB2-BD59-A6C34878D82A}">
                    <a16:rowId xmlns:a16="http://schemas.microsoft.com/office/drawing/2014/main" val="726487820"/>
                  </a:ext>
                </a:extLst>
              </a:tr>
            </a:tbl>
          </a:graphicData>
        </a:graphic>
      </p:graphicFrame>
      <p:sp>
        <p:nvSpPr>
          <p:cNvPr id="11" name="正方形/長方形 10"/>
          <p:cNvSpPr/>
          <p:nvPr/>
        </p:nvSpPr>
        <p:spPr>
          <a:xfrm>
            <a:off x="215801" y="808776"/>
            <a:ext cx="9937104" cy="400110"/>
          </a:xfrm>
          <a:prstGeom prst="rect">
            <a:avLst/>
          </a:prstGeom>
        </p:spPr>
        <p:txBody>
          <a:bodyPr wrap="square">
            <a:spAutoFit/>
          </a:bodyPr>
          <a:lstStyle/>
          <a:p>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〇大阪・関西万博における修学旅行誘致の</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意義</a:t>
            </a:r>
          </a:p>
        </p:txBody>
      </p:sp>
      <p:sp>
        <p:nvSpPr>
          <p:cNvPr id="13" name="正方形/長方形 12"/>
          <p:cNvSpPr/>
          <p:nvPr/>
        </p:nvSpPr>
        <p:spPr>
          <a:xfrm>
            <a:off x="471457" y="2466057"/>
            <a:ext cx="9937104" cy="384721"/>
          </a:xfrm>
          <a:prstGeom prst="rect">
            <a:avLst/>
          </a:prstGeom>
        </p:spPr>
        <p:txBody>
          <a:bodyPr wrap="square">
            <a:spAutoFit/>
          </a:bodyPr>
          <a:lstStyle/>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＜政府等の取組み</a:t>
            </a:r>
            <a:r>
              <a:rPr lang="ja-JP" altLang="en-US" sz="19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5" name="テキスト プレースホルダー 7"/>
          <p:cNvSpPr txBox="1">
            <a:spLocks/>
          </p:cNvSpPr>
          <p:nvPr/>
        </p:nvSpPr>
        <p:spPr>
          <a:xfrm>
            <a:off x="563150" y="2755186"/>
            <a:ext cx="9433048" cy="2519183"/>
          </a:xfrm>
          <a:prstGeom prst="rect">
            <a:avLst/>
          </a:prstGeom>
          <a:noFill/>
        </p:spPr>
        <p:txBody>
          <a:bodyPr lIns="216000" tIns="108000" rIns="216000" bIns="108000"/>
          <a:lstStyle>
            <a:lvl1pPr marL="316531" indent="-316531" algn="l" defTabSz="844083" rtl="0" eaLnBrk="1" latinLnBrk="0" hangingPunct="1">
              <a:spcBef>
                <a:spcPts val="554"/>
              </a:spcBef>
              <a:spcAft>
                <a:spcPts val="554"/>
              </a:spcAft>
              <a:buClr>
                <a:srgbClr val="002060"/>
              </a:buClr>
              <a:buFont typeface="Wingdings" panose="05000000000000000000" pitchFamily="2" charset="2"/>
              <a:buChar char="l"/>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17" indent="-263776" algn="l" defTabSz="844083" rtl="0" eaLnBrk="1" latinLnBrk="0" hangingPunct="1">
              <a:spcBef>
                <a:spcPts val="554"/>
              </a:spcBef>
              <a:spcAft>
                <a:spcPts val="554"/>
              </a:spcAft>
              <a:buFont typeface="Arial" pitchFamily="34" charset="0"/>
              <a:buChar char="–"/>
              <a:defRPr kumimoji="1"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055103" indent="-211021" algn="l" defTabSz="844083" rtl="0" eaLnBrk="1" latinLnBrk="0" hangingPunct="1">
              <a:spcBef>
                <a:spcPts val="554"/>
              </a:spcBef>
              <a:spcAft>
                <a:spcPts val="554"/>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defTabSz="914400">
              <a:lnSpc>
                <a:spcPts val="1800"/>
              </a:lnSpc>
              <a:spcBef>
                <a:spcPts val="300"/>
              </a:spcBef>
              <a:spcAft>
                <a:spcPts val="300"/>
              </a:spcAft>
              <a:buClrTx/>
              <a:defRPr/>
            </a:pPr>
            <a:r>
              <a:rPr lang="ja-JP" altLang="en-US" sz="1800" dirty="0" smtClean="0">
                <a:solidFill>
                  <a:prstClr val="black"/>
                </a:solidFill>
              </a:rPr>
              <a:t> 政府</a:t>
            </a:r>
            <a:r>
              <a:rPr lang="ja-JP" altLang="en-US" sz="1800" dirty="0">
                <a:solidFill>
                  <a:prstClr val="black"/>
                </a:solidFill>
              </a:rPr>
              <a:t>は、修学旅行・校外学習の行程に大阪・関西万博が組み込まれることにより</a:t>
            </a:r>
            <a:r>
              <a:rPr lang="ja-JP" altLang="en-US" sz="1800" dirty="0" smtClean="0">
                <a:solidFill>
                  <a:prstClr val="black"/>
                </a:solidFill>
              </a:rPr>
              <a:t>、</a:t>
            </a:r>
            <a:endParaRPr lang="en-US" altLang="ja-JP" sz="1800" dirty="0">
              <a:solidFill>
                <a:prstClr val="black"/>
              </a:solidFill>
            </a:endParaRPr>
          </a:p>
          <a:p>
            <a:pPr marL="0" lvl="0" indent="0" defTabSz="914400">
              <a:lnSpc>
                <a:spcPts val="1800"/>
              </a:lnSpc>
              <a:spcBef>
                <a:spcPts val="300"/>
              </a:spcBef>
              <a:spcAft>
                <a:spcPts val="300"/>
              </a:spcAft>
              <a:buClrTx/>
              <a:buNone/>
              <a:defRPr/>
            </a:pPr>
            <a:r>
              <a:rPr lang="ja-JP" altLang="en-US" sz="1800" dirty="0">
                <a:solidFill>
                  <a:prstClr val="black"/>
                </a:solidFill>
              </a:rPr>
              <a:t>　</a:t>
            </a:r>
            <a:r>
              <a:rPr lang="ja-JP" altLang="en-US" sz="1800" dirty="0" smtClean="0">
                <a:solidFill>
                  <a:prstClr val="black"/>
                </a:solidFill>
              </a:rPr>
              <a:t>　 多く</a:t>
            </a:r>
            <a:r>
              <a:rPr lang="ja-JP" altLang="en-US" sz="1800" dirty="0">
                <a:solidFill>
                  <a:prstClr val="black"/>
                </a:solidFill>
              </a:rPr>
              <a:t>の</a:t>
            </a:r>
            <a:r>
              <a:rPr lang="ja-JP" altLang="en-US" sz="1800" dirty="0" smtClean="0">
                <a:solidFill>
                  <a:prstClr val="black"/>
                </a:solidFill>
              </a:rPr>
              <a:t>子どもたち</a:t>
            </a:r>
            <a:r>
              <a:rPr lang="ja-JP" altLang="en-US" sz="1800" dirty="0">
                <a:solidFill>
                  <a:prstClr val="black"/>
                </a:solidFill>
              </a:rPr>
              <a:t>に万博を体感</a:t>
            </a:r>
            <a:r>
              <a:rPr lang="ja-JP" altLang="en-US" sz="1800" dirty="0" smtClean="0">
                <a:solidFill>
                  <a:prstClr val="black"/>
                </a:solidFill>
              </a:rPr>
              <a:t>してもらえる</a:t>
            </a:r>
            <a:r>
              <a:rPr lang="ja-JP" altLang="en-US" sz="1800" dirty="0">
                <a:solidFill>
                  <a:prstClr val="black"/>
                </a:solidFill>
              </a:rPr>
              <a:t>よう</a:t>
            </a:r>
            <a:r>
              <a:rPr lang="ja-JP" altLang="en-US" sz="1800" dirty="0" smtClean="0">
                <a:solidFill>
                  <a:prstClr val="black"/>
                </a:solidFill>
              </a:rPr>
              <a:t>、修学</a:t>
            </a:r>
            <a:r>
              <a:rPr lang="ja-JP" altLang="en-US" sz="1800" dirty="0">
                <a:solidFill>
                  <a:prstClr val="black"/>
                </a:solidFill>
              </a:rPr>
              <a:t>旅行・校外学習</a:t>
            </a:r>
            <a:r>
              <a:rPr lang="ja-JP" altLang="en-US" sz="1800" dirty="0" smtClean="0">
                <a:solidFill>
                  <a:prstClr val="black"/>
                </a:solidFill>
              </a:rPr>
              <a:t>を合わせて</a:t>
            </a:r>
            <a:r>
              <a:rPr lang="ja-JP" altLang="en-US" sz="1800" dirty="0">
                <a:solidFill>
                  <a:prstClr val="black"/>
                </a:solidFill>
              </a:rPr>
              <a:t>１２０万人</a:t>
            </a:r>
            <a:r>
              <a:rPr lang="ja-JP" altLang="en-US" sz="1800" dirty="0" smtClean="0">
                <a:solidFill>
                  <a:prstClr val="black"/>
                </a:solidFill>
              </a:rPr>
              <a:t>の</a:t>
            </a:r>
            <a:endParaRPr lang="en-US" altLang="ja-JP" sz="1800" dirty="0" smtClean="0">
              <a:solidFill>
                <a:prstClr val="black"/>
              </a:solidFill>
            </a:endParaRPr>
          </a:p>
          <a:p>
            <a:pPr marL="0" lvl="0" indent="0" defTabSz="914400">
              <a:lnSpc>
                <a:spcPts val="1800"/>
              </a:lnSpc>
              <a:spcBef>
                <a:spcPts val="300"/>
              </a:spcBef>
              <a:spcAft>
                <a:spcPts val="300"/>
              </a:spcAft>
              <a:buClrTx/>
              <a:buNone/>
              <a:defRPr/>
            </a:pPr>
            <a:r>
              <a:rPr lang="en-US" altLang="ja-JP" sz="1800" dirty="0">
                <a:solidFill>
                  <a:prstClr val="black"/>
                </a:solidFill>
              </a:rPr>
              <a:t> </a:t>
            </a:r>
            <a:r>
              <a:rPr lang="en-US" altLang="ja-JP" sz="1800" dirty="0" smtClean="0">
                <a:solidFill>
                  <a:prstClr val="black"/>
                </a:solidFill>
              </a:rPr>
              <a:t>    </a:t>
            </a:r>
            <a:r>
              <a:rPr lang="ja-JP" altLang="en-US" sz="1800" dirty="0" smtClean="0">
                <a:solidFill>
                  <a:prstClr val="black"/>
                </a:solidFill>
              </a:rPr>
              <a:t>子どもたち</a:t>
            </a:r>
            <a:r>
              <a:rPr lang="ja-JP" altLang="en-US" sz="1800" dirty="0">
                <a:solidFill>
                  <a:prstClr val="black"/>
                </a:solidFill>
              </a:rPr>
              <a:t>に万博会場を訪れてもらうことを目標として表明</a:t>
            </a:r>
            <a:r>
              <a:rPr lang="ja-JP" altLang="en-US" sz="1800" dirty="0" smtClean="0">
                <a:solidFill>
                  <a:prstClr val="black"/>
                </a:solidFill>
              </a:rPr>
              <a:t>。全国</a:t>
            </a:r>
            <a:r>
              <a:rPr lang="ja-JP" altLang="en-US" sz="1800" dirty="0">
                <a:solidFill>
                  <a:prstClr val="black"/>
                </a:solidFill>
              </a:rPr>
              <a:t>の教育委員会に対して</a:t>
            </a:r>
            <a:r>
              <a:rPr lang="ja-JP" altLang="en-US" sz="1800" dirty="0" smtClean="0">
                <a:solidFill>
                  <a:prstClr val="black"/>
                </a:solidFill>
              </a:rPr>
              <a:t>、</a:t>
            </a:r>
            <a:endParaRPr lang="en-US" altLang="ja-JP" sz="1800" dirty="0" smtClean="0">
              <a:solidFill>
                <a:prstClr val="black"/>
              </a:solidFill>
            </a:endParaRPr>
          </a:p>
          <a:p>
            <a:pPr marL="0" lvl="0" indent="0" defTabSz="914400">
              <a:lnSpc>
                <a:spcPts val="1800"/>
              </a:lnSpc>
              <a:spcBef>
                <a:spcPts val="300"/>
              </a:spcBef>
              <a:spcAft>
                <a:spcPts val="300"/>
              </a:spcAft>
              <a:buClrTx/>
              <a:buNone/>
              <a:defRPr/>
            </a:pPr>
            <a:r>
              <a:rPr lang="ja-JP" altLang="en-US" sz="1800" dirty="0">
                <a:solidFill>
                  <a:prstClr val="black"/>
                </a:solidFill>
              </a:rPr>
              <a:t>　 </a:t>
            </a:r>
            <a:r>
              <a:rPr lang="ja-JP" altLang="en-US" sz="1800" dirty="0" smtClean="0">
                <a:solidFill>
                  <a:prstClr val="black"/>
                </a:solidFill>
              </a:rPr>
              <a:t>  修学</a:t>
            </a:r>
            <a:r>
              <a:rPr lang="ja-JP" altLang="en-US" sz="1800" dirty="0">
                <a:solidFill>
                  <a:prstClr val="black"/>
                </a:solidFill>
              </a:rPr>
              <a:t>旅行等における大阪・関西万博</a:t>
            </a:r>
            <a:r>
              <a:rPr lang="ja-JP" altLang="en-US" sz="1800" dirty="0" smtClean="0">
                <a:solidFill>
                  <a:prstClr val="black"/>
                </a:solidFill>
              </a:rPr>
              <a:t>の活用</a:t>
            </a:r>
            <a:r>
              <a:rPr lang="ja-JP" altLang="en-US" sz="1800" dirty="0">
                <a:solidFill>
                  <a:prstClr val="black"/>
                </a:solidFill>
              </a:rPr>
              <a:t>を</a:t>
            </a:r>
            <a:r>
              <a:rPr lang="ja-JP" altLang="en-US" sz="1800" dirty="0" smtClean="0">
                <a:solidFill>
                  <a:prstClr val="black"/>
                </a:solidFill>
              </a:rPr>
              <a:t>依頼</a:t>
            </a:r>
            <a:r>
              <a:rPr lang="ja-JP" altLang="en-US" sz="1800" dirty="0">
                <a:solidFill>
                  <a:prstClr val="black"/>
                </a:solidFill>
              </a:rPr>
              <a:t>。</a:t>
            </a:r>
            <a:r>
              <a:rPr lang="ja-JP" altLang="en-US" sz="1800" dirty="0" smtClean="0">
                <a:solidFill>
                  <a:prstClr val="black"/>
                </a:solidFill>
              </a:rPr>
              <a:t>（</a:t>
            </a:r>
            <a:r>
              <a:rPr lang="en-US" altLang="ja-JP" sz="1800" dirty="0" smtClean="0">
                <a:solidFill>
                  <a:prstClr val="black"/>
                </a:solidFill>
              </a:rPr>
              <a:t>2023</a:t>
            </a:r>
            <a:r>
              <a:rPr lang="ja-JP" altLang="en-US" sz="1800" dirty="0" smtClean="0">
                <a:solidFill>
                  <a:prstClr val="black"/>
                </a:solidFill>
              </a:rPr>
              <a:t>年</a:t>
            </a:r>
            <a:r>
              <a:rPr lang="en-US" altLang="ja-JP" sz="1800" dirty="0" smtClean="0">
                <a:solidFill>
                  <a:prstClr val="black"/>
                </a:solidFill>
              </a:rPr>
              <a:t>3</a:t>
            </a:r>
            <a:r>
              <a:rPr lang="ja-JP" altLang="en-US" sz="1800" dirty="0" smtClean="0">
                <a:solidFill>
                  <a:prstClr val="black"/>
                </a:solidFill>
              </a:rPr>
              <a:t>月：</a:t>
            </a:r>
            <a:r>
              <a:rPr lang="ja-JP" altLang="en-US" sz="1800" dirty="0">
                <a:solidFill>
                  <a:prstClr val="black"/>
                </a:solidFill>
              </a:rPr>
              <a:t>文部科学省</a:t>
            </a:r>
            <a:r>
              <a:rPr lang="ja-JP" altLang="en-US" sz="1800" dirty="0" smtClean="0">
                <a:solidFill>
                  <a:prstClr val="black"/>
                </a:solidFill>
              </a:rPr>
              <a:t>）</a:t>
            </a:r>
            <a:endParaRPr lang="en-US" altLang="ja-JP" sz="1800" dirty="0" smtClean="0">
              <a:solidFill>
                <a:prstClr val="black"/>
              </a:solidFill>
            </a:endParaRPr>
          </a:p>
          <a:p>
            <a:pPr marL="0" lvl="0" indent="0" defTabSz="914400">
              <a:lnSpc>
                <a:spcPts val="600"/>
              </a:lnSpc>
              <a:spcBef>
                <a:spcPts val="300"/>
              </a:spcBef>
              <a:spcAft>
                <a:spcPts val="300"/>
              </a:spcAft>
              <a:buClrTx/>
              <a:buNone/>
              <a:defRPr/>
            </a:pPr>
            <a:endParaRPr lang="ja-JP" altLang="en-US" sz="1800" dirty="0">
              <a:solidFill>
                <a:prstClr val="black"/>
              </a:solidFill>
            </a:endParaRPr>
          </a:p>
          <a:p>
            <a:pPr defTabSz="914400">
              <a:lnSpc>
                <a:spcPts val="1800"/>
              </a:lnSpc>
              <a:spcBef>
                <a:spcPts val="300"/>
              </a:spcBef>
              <a:spcAft>
                <a:spcPts val="300"/>
              </a:spcAft>
              <a:buClrTx/>
              <a:defRPr/>
            </a:pPr>
            <a:r>
              <a:rPr lang="ja-JP" altLang="en-US" sz="1800" dirty="0" smtClean="0">
                <a:solidFill>
                  <a:prstClr val="black"/>
                </a:solidFill>
              </a:rPr>
              <a:t>政府</a:t>
            </a:r>
            <a:r>
              <a:rPr lang="ja-JP" altLang="en-US" sz="1800" dirty="0">
                <a:solidFill>
                  <a:prstClr val="black"/>
                </a:solidFill>
              </a:rPr>
              <a:t>の目標設定を受け、</a:t>
            </a:r>
            <a:r>
              <a:rPr lang="en-US" altLang="ja-JP" sz="1800" dirty="0">
                <a:solidFill>
                  <a:prstClr val="black"/>
                </a:solidFill>
              </a:rPr>
              <a:t>2025</a:t>
            </a:r>
            <a:r>
              <a:rPr lang="ja-JP" altLang="en-US" sz="1800" dirty="0">
                <a:solidFill>
                  <a:prstClr val="black"/>
                </a:solidFill>
              </a:rPr>
              <a:t>年日本国際</a:t>
            </a:r>
            <a:r>
              <a:rPr lang="ja-JP" altLang="en-US" sz="1800" dirty="0" smtClean="0">
                <a:solidFill>
                  <a:prstClr val="black"/>
                </a:solidFill>
              </a:rPr>
              <a:t>博覧会協会は以下</a:t>
            </a:r>
            <a:r>
              <a:rPr lang="ja-JP" altLang="en-US" sz="1800" dirty="0">
                <a:solidFill>
                  <a:prstClr val="black"/>
                </a:solidFill>
              </a:rPr>
              <a:t>のような取組みを</a:t>
            </a:r>
            <a:r>
              <a:rPr lang="ja-JP" altLang="en-US" sz="1800" dirty="0" smtClean="0">
                <a:solidFill>
                  <a:prstClr val="black"/>
                </a:solidFill>
              </a:rPr>
              <a:t>実施。</a:t>
            </a:r>
            <a:endParaRPr lang="en-US" altLang="ja-JP" sz="1800" dirty="0" smtClean="0">
              <a:solidFill>
                <a:prstClr val="black"/>
              </a:solidFill>
            </a:endParaRPr>
          </a:p>
          <a:p>
            <a:pPr marL="0" lvl="0" indent="0" defTabSz="914400">
              <a:lnSpc>
                <a:spcPts val="200"/>
              </a:lnSpc>
              <a:spcBef>
                <a:spcPts val="300"/>
              </a:spcBef>
              <a:spcAft>
                <a:spcPts val="300"/>
              </a:spcAft>
              <a:buClrTx/>
              <a:buNone/>
              <a:defRPr/>
            </a:pPr>
            <a:endParaRPr lang="ja-JP" altLang="en-US" sz="1800" dirty="0">
              <a:solidFill>
                <a:prstClr val="black"/>
              </a:solidFill>
            </a:endParaRPr>
          </a:p>
          <a:p>
            <a:pPr marL="0" lvl="0" indent="0" defTabSz="914400">
              <a:lnSpc>
                <a:spcPts val="1300"/>
              </a:lnSpc>
              <a:spcBef>
                <a:spcPts val="300"/>
              </a:spcBef>
              <a:spcAft>
                <a:spcPts val="300"/>
              </a:spcAft>
              <a:buClrTx/>
              <a:buNone/>
              <a:defRPr/>
            </a:pPr>
            <a:r>
              <a:rPr lang="ja-JP" altLang="en-US" sz="1600" dirty="0" smtClean="0">
                <a:solidFill>
                  <a:prstClr val="black"/>
                </a:solidFill>
              </a:rPr>
              <a:t>　　　 －協会</a:t>
            </a:r>
            <a:r>
              <a:rPr lang="ja-JP" altLang="en-US" sz="1600" dirty="0">
                <a:solidFill>
                  <a:prstClr val="black"/>
                </a:solidFill>
              </a:rPr>
              <a:t>公式</a:t>
            </a:r>
            <a:r>
              <a:rPr lang="en-US" altLang="ja-JP" sz="1600" dirty="0">
                <a:solidFill>
                  <a:prstClr val="black"/>
                </a:solidFill>
              </a:rPr>
              <a:t>HP</a:t>
            </a:r>
            <a:r>
              <a:rPr lang="ja-JP" altLang="en-US" sz="1600" dirty="0">
                <a:solidFill>
                  <a:prstClr val="black"/>
                </a:solidFill>
              </a:rPr>
              <a:t>に「教育旅行ページ」を開設 </a:t>
            </a:r>
            <a:endParaRPr lang="en-US" altLang="ja-JP" sz="1600" dirty="0" smtClean="0">
              <a:solidFill>
                <a:prstClr val="black"/>
              </a:solidFill>
            </a:endParaRPr>
          </a:p>
          <a:p>
            <a:pPr marL="0" lvl="0" indent="0" defTabSz="914400">
              <a:lnSpc>
                <a:spcPts val="1800"/>
              </a:lnSpc>
              <a:spcBef>
                <a:spcPts val="300"/>
              </a:spcBef>
              <a:spcAft>
                <a:spcPts val="300"/>
              </a:spcAft>
              <a:buClrTx/>
              <a:buNone/>
              <a:defRPr/>
            </a:pPr>
            <a:r>
              <a:rPr lang="ja-JP" altLang="en-US" sz="1600" dirty="0">
                <a:solidFill>
                  <a:prstClr val="black"/>
                </a:solidFill>
              </a:rPr>
              <a:t>　</a:t>
            </a:r>
            <a:r>
              <a:rPr lang="ja-JP" altLang="en-US" sz="1600" dirty="0" smtClean="0">
                <a:solidFill>
                  <a:prstClr val="black"/>
                </a:solidFill>
              </a:rPr>
              <a:t>　　 －</a:t>
            </a:r>
            <a:r>
              <a:rPr lang="ja-JP" altLang="en-US" sz="1600" dirty="0">
                <a:solidFill>
                  <a:prstClr val="black"/>
                </a:solidFill>
              </a:rPr>
              <a:t>学校担当者向け教育旅行パンフレットを</a:t>
            </a:r>
            <a:r>
              <a:rPr lang="ja-JP" altLang="en-US" sz="1600" dirty="0" smtClean="0">
                <a:solidFill>
                  <a:prstClr val="black"/>
                </a:solidFill>
              </a:rPr>
              <a:t>作成、</a:t>
            </a:r>
            <a:r>
              <a:rPr lang="ja-JP" altLang="en-US" sz="1600" dirty="0">
                <a:solidFill>
                  <a:prstClr val="black"/>
                </a:solidFill>
              </a:rPr>
              <a:t>旅行会社向け教育旅行</a:t>
            </a:r>
            <a:r>
              <a:rPr lang="ja-JP" altLang="en-US" sz="1600" dirty="0" smtClean="0">
                <a:solidFill>
                  <a:prstClr val="black"/>
                </a:solidFill>
              </a:rPr>
              <a:t>説明会を実施の上提供</a:t>
            </a:r>
            <a:r>
              <a:rPr lang="ja-JP" altLang="en-US" sz="1600" dirty="0">
                <a:solidFill>
                  <a:prstClr val="black"/>
                </a:solidFill>
              </a:rPr>
              <a:t>　</a:t>
            </a:r>
            <a:r>
              <a:rPr lang="ja-JP" altLang="en-US" sz="1600" dirty="0" smtClean="0">
                <a:solidFill>
                  <a:prstClr val="black"/>
                </a:solidFill>
              </a:rPr>
              <a:t>など</a:t>
            </a:r>
            <a:endParaRPr lang="ja-JP" altLang="en-US" sz="1600" dirty="0">
              <a:solidFill>
                <a:prstClr val="black"/>
              </a:solidFill>
            </a:endParaRPr>
          </a:p>
        </p:txBody>
      </p:sp>
      <p:sp>
        <p:nvSpPr>
          <p:cNvPr id="3" name="正方形/長方形 2"/>
          <p:cNvSpPr/>
          <p:nvPr/>
        </p:nvSpPr>
        <p:spPr>
          <a:xfrm>
            <a:off x="9792865" y="2894389"/>
            <a:ext cx="3668881" cy="2523996"/>
          </a:xfrm>
          <a:prstGeom prst="rect">
            <a:avLst/>
          </a:prstGeom>
          <a:solidFill>
            <a:schemeClr val="bg1"/>
          </a:solidFill>
          <a:ln w="63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9" name="図 28">
            <a:extLst>
              <a:ext uri="{FF2B5EF4-FFF2-40B4-BE49-F238E27FC236}">
                <a16:creationId xmlns:a16="http://schemas.microsoft.com/office/drawing/2014/main" id="{748232C2-2F8B-4EC2-AE38-013BA13CA83B}"/>
              </a:ext>
            </a:extLst>
          </p:cNvPr>
          <p:cNvPicPr>
            <a:picLocks noChangeAspect="1"/>
          </p:cNvPicPr>
          <p:nvPr/>
        </p:nvPicPr>
        <p:blipFill>
          <a:blip r:embed="rId3"/>
          <a:stretch>
            <a:fillRect/>
          </a:stretch>
        </p:blipFill>
        <p:spPr>
          <a:xfrm>
            <a:off x="11593065" y="6642521"/>
            <a:ext cx="1872208" cy="2559158"/>
          </a:xfrm>
          <a:prstGeom prst="rect">
            <a:avLst/>
          </a:prstGeom>
        </p:spPr>
      </p:pic>
      <p:sp>
        <p:nvSpPr>
          <p:cNvPr id="30" name="テキスト プレースホルダー 3"/>
          <p:cNvSpPr txBox="1">
            <a:spLocks/>
          </p:cNvSpPr>
          <p:nvPr/>
        </p:nvSpPr>
        <p:spPr>
          <a:xfrm>
            <a:off x="11473559" y="6354489"/>
            <a:ext cx="1917735" cy="244272"/>
          </a:xfrm>
          <a:prstGeom prst="rect">
            <a:avLst/>
          </a:prstGeom>
        </p:spPr>
        <p:txBody>
          <a:bodyPr wrap="square">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a:lnSpc>
                <a:spcPts val="1200"/>
              </a:lnSpc>
              <a:buNone/>
            </a:pPr>
            <a:r>
              <a:rPr lang="ja-JP" altLang="en-US" sz="1200" b="1" dirty="0">
                <a:latin typeface="Meiryo UI" panose="020B0604030504040204" pitchFamily="50" charset="-128"/>
                <a:ea typeface="Meiryo UI" panose="020B0604030504040204" pitchFamily="50" charset="-128"/>
              </a:rPr>
              <a:t>〇</a:t>
            </a:r>
            <a:r>
              <a:rPr lang="ja-JP" altLang="en-US" sz="1200" b="1" dirty="0" smtClean="0">
                <a:latin typeface="Meiryo UI" panose="020B0604030504040204" pitchFamily="50" charset="-128"/>
                <a:ea typeface="Meiryo UI" panose="020B0604030504040204" pitchFamily="50" charset="-128"/>
              </a:rPr>
              <a:t>教育旅行パンフレット　</a:t>
            </a:r>
            <a:endParaRPr lang="ja-JP" altLang="en-US" sz="1200" dirty="0">
              <a:latin typeface="Meiryo UI" panose="020B0604030504040204" pitchFamily="50" charset="-128"/>
              <a:ea typeface="Meiryo UI" panose="020B0604030504040204" pitchFamily="50" charset="-128"/>
            </a:endParaRPr>
          </a:p>
        </p:txBody>
      </p:sp>
      <p:sp>
        <p:nvSpPr>
          <p:cNvPr id="28" name="object 5">
            <a:extLst>
              <a:ext uri="{FF2B5EF4-FFF2-40B4-BE49-F238E27FC236}">
                <a16:creationId xmlns:a16="http://schemas.microsoft.com/office/drawing/2014/main" id="{15D71FBF-24E1-470B-BE10-75923A37452F}"/>
              </a:ext>
            </a:extLst>
          </p:cNvPr>
          <p:cNvSpPr txBox="1">
            <a:spLocks/>
          </p:cNvSpPr>
          <p:nvPr/>
        </p:nvSpPr>
        <p:spPr>
          <a:xfrm>
            <a:off x="9956052" y="5067106"/>
            <a:ext cx="3657976" cy="251511"/>
          </a:xfrm>
          <a:prstGeom prst="rect">
            <a:avLst/>
          </a:prstGeom>
        </p:spPr>
        <p:txBody>
          <a:bodyPr vert="horz" wrap="square" lIns="0" tIns="9049" rIns="0" bIns="0" rtlCol="0" anchor="ctr">
            <a:spAutoFit/>
          </a:bodyPr>
          <a:lstStyle>
            <a:lvl1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1pPr>
            <a:lvl2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2pPr>
            <a:lvl3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3pPr>
            <a:lvl4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4pPr>
            <a:lvl5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5pPr>
            <a:lvl6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6pPr>
            <a:lvl7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7pPr>
            <a:lvl8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8pPr>
            <a:lvl9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9pPr>
          </a:lstStyle>
          <a:p>
            <a:pPr marL="9525">
              <a:spcBef>
                <a:spcPts val="71"/>
              </a:spcBef>
            </a:pPr>
            <a:r>
              <a:rPr lang="en-US" altLang="ja-JP" sz="1050" spc="-26" dirty="0" smtClean="0">
                <a:solidFill>
                  <a:schemeClr val="tx1"/>
                </a:solidFill>
                <a:latin typeface="+mj-ea"/>
              </a:rPr>
              <a:t>※2025</a:t>
            </a:r>
            <a:r>
              <a:rPr lang="ja-JP" altLang="en-US" sz="1050" spc="-26" dirty="0" smtClean="0">
                <a:solidFill>
                  <a:schemeClr val="tx1"/>
                </a:solidFill>
                <a:latin typeface="+mj-ea"/>
              </a:rPr>
              <a:t>年</a:t>
            </a:r>
            <a:r>
              <a:rPr lang="ja-JP" altLang="en-US" sz="1050" dirty="0" smtClean="0">
                <a:solidFill>
                  <a:prstClr val="black"/>
                </a:solidFill>
              </a:rPr>
              <a:t>日本</a:t>
            </a:r>
            <a:r>
              <a:rPr lang="ja-JP" altLang="en-US" sz="1050" dirty="0">
                <a:solidFill>
                  <a:prstClr val="black"/>
                </a:solidFill>
              </a:rPr>
              <a:t>国際博覧会</a:t>
            </a:r>
            <a:r>
              <a:rPr lang="ja-JP" altLang="en-US" sz="1050" dirty="0" smtClean="0">
                <a:solidFill>
                  <a:prstClr val="black"/>
                </a:solidFill>
              </a:rPr>
              <a:t>協会作成</a:t>
            </a:r>
            <a:r>
              <a:rPr lang="ja-JP" altLang="en-US" sz="1050" dirty="0">
                <a:solidFill>
                  <a:prstClr val="black"/>
                </a:solidFill>
              </a:rPr>
              <a:t>　</a:t>
            </a:r>
            <a:r>
              <a:rPr lang="ja-JP" altLang="en-US" sz="1050" dirty="0" smtClean="0">
                <a:solidFill>
                  <a:prstClr val="black"/>
                </a:solidFill>
              </a:rPr>
              <a:t>　</a:t>
            </a:r>
            <a:r>
              <a:rPr lang="ja-JP" altLang="en-US" sz="1050" spc="-26" dirty="0" smtClean="0">
                <a:solidFill>
                  <a:schemeClr val="tx1"/>
                </a:solidFill>
                <a:latin typeface="+mj-ea"/>
              </a:rPr>
              <a:t>全国知事会資料より</a:t>
            </a:r>
            <a:endParaRPr lang="ja-JP" altLang="en-US" sz="1050" spc="-30" dirty="0">
              <a:solidFill>
                <a:schemeClr val="tx1"/>
              </a:solidFill>
              <a:latin typeface="+mj-ea"/>
            </a:endParaRPr>
          </a:p>
        </p:txBody>
      </p:sp>
      <p:sp>
        <p:nvSpPr>
          <p:cNvPr id="27" name="object 5">
            <a:extLst>
              <a:ext uri="{FF2B5EF4-FFF2-40B4-BE49-F238E27FC236}">
                <a16:creationId xmlns:a16="http://schemas.microsoft.com/office/drawing/2014/main" id="{15D71FBF-24E1-470B-BE10-75923A37452F}"/>
              </a:ext>
            </a:extLst>
          </p:cNvPr>
          <p:cNvSpPr txBox="1">
            <a:spLocks/>
          </p:cNvSpPr>
          <p:nvPr/>
        </p:nvSpPr>
        <p:spPr>
          <a:xfrm>
            <a:off x="10077371" y="2939565"/>
            <a:ext cx="3657976" cy="242856"/>
          </a:xfrm>
          <a:prstGeom prst="rect">
            <a:avLst/>
          </a:prstGeom>
        </p:spPr>
        <p:txBody>
          <a:bodyPr vert="horz" wrap="square" lIns="0" tIns="9049" rIns="0" bIns="0" rtlCol="0" anchor="ctr">
            <a:spAutoFit/>
          </a:bodyPr>
          <a:lstStyle>
            <a:lvl1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1pPr>
            <a:lvl2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2pPr>
            <a:lvl3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3pPr>
            <a:lvl4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4pPr>
            <a:lvl5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5pPr>
            <a:lvl6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6pPr>
            <a:lvl7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7pPr>
            <a:lvl8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8pPr>
            <a:lvl9pPr marL="0" marR="0" indent="0" algn="l" defTabSz="914400" rtl="0" latinLnBrk="0">
              <a:lnSpc>
                <a:spcPct val="15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游ゴシック"/>
              </a:defRPr>
            </a:lvl9pPr>
          </a:lstStyle>
          <a:p>
            <a:pPr marL="9525" hangingPunct="1">
              <a:spcBef>
                <a:spcPts val="71"/>
              </a:spcBef>
            </a:pPr>
            <a:r>
              <a:rPr lang="ja-JP" altLang="en-US" sz="1200" b="1" spc="-26" dirty="0" smtClean="0">
                <a:solidFill>
                  <a:schemeClr val="tx1"/>
                </a:solidFill>
                <a:latin typeface="+mj-ea"/>
              </a:rPr>
              <a:t>＜教育旅行で大阪</a:t>
            </a:r>
            <a:r>
              <a:rPr lang="ja-JP" altLang="en-US" sz="1200" b="1" spc="-15" dirty="0">
                <a:solidFill>
                  <a:schemeClr val="tx1"/>
                </a:solidFill>
                <a:latin typeface="+mj-ea"/>
              </a:rPr>
              <a:t>・</a:t>
            </a:r>
            <a:r>
              <a:rPr lang="ja-JP" altLang="en-US" sz="1200" b="1" spc="-26" dirty="0">
                <a:solidFill>
                  <a:schemeClr val="tx1"/>
                </a:solidFill>
                <a:latin typeface="+mj-ea"/>
              </a:rPr>
              <a:t>関西万博を訪問する</a:t>
            </a:r>
            <a:r>
              <a:rPr lang="ja-JP" altLang="en-US" sz="1200" b="1" spc="-26" dirty="0" smtClean="0">
                <a:solidFill>
                  <a:schemeClr val="tx1"/>
                </a:solidFill>
                <a:latin typeface="+mj-ea"/>
              </a:rPr>
              <a:t>意義＞</a:t>
            </a:r>
            <a:endParaRPr lang="ja-JP" altLang="en-US" sz="1200" b="1" spc="-30" dirty="0">
              <a:solidFill>
                <a:schemeClr val="tx1"/>
              </a:solidFill>
              <a:latin typeface="+mj-ea"/>
            </a:endParaRPr>
          </a:p>
        </p:txBody>
      </p:sp>
      <p:grpSp>
        <p:nvGrpSpPr>
          <p:cNvPr id="22" name="グループ化 21"/>
          <p:cNvGrpSpPr/>
          <p:nvPr/>
        </p:nvGrpSpPr>
        <p:grpSpPr>
          <a:xfrm>
            <a:off x="9861347" y="3254429"/>
            <a:ext cx="3533064" cy="1795998"/>
            <a:chOff x="7576718" y="5906110"/>
            <a:chExt cx="5012375" cy="2547991"/>
          </a:xfrm>
        </p:grpSpPr>
        <p:sp>
          <p:nvSpPr>
            <p:cNvPr id="23" name="四角形: 角を丸くする 27">
              <a:extLst>
                <a:ext uri="{FF2B5EF4-FFF2-40B4-BE49-F238E27FC236}">
                  <a16:creationId xmlns:a16="http://schemas.microsoft.com/office/drawing/2014/main" id="{F4A3B0C7-554D-4B21-A1BD-8C9D6CD4F8B4}"/>
                </a:ext>
              </a:extLst>
            </p:cNvPr>
            <p:cNvSpPr/>
            <p:nvPr/>
          </p:nvSpPr>
          <p:spPr>
            <a:xfrm>
              <a:off x="7576718" y="5906110"/>
              <a:ext cx="2413395" cy="1234872"/>
            </a:xfrm>
            <a:prstGeom prst="roundRect">
              <a:avLst/>
            </a:prstGeom>
            <a:solidFill>
              <a:schemeClr val="accent6">
                <a:lumMod val="20000"/>
                <a:lumOff val="80000"/>
              </a:schemeClr>
            </a:solidFill>
            <a:ln w="12700" cap="flat">
              <a:solidFill>
                <a:schemeClr val="bg1">
                  <a:lumMod val="5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285750" indent="-285750">
                <a:buFont typeface="Wingdings" panose="05000000000000000000" pitchFamily="2" charset="2"/>
                <a:buChar char="ü"/>
              </a:pPr>
              <a:r>
                <a:rPr lang="ja-JP" altLang="en-US" sz="1200" b="1" dirty="0">
                  <a:latin typeface="+mj-ea"/>
                  <a:ea typeface="+mj-ea"/>
                </a:rPr>
                <a:t>万博とそのテーマ（いのち）を体感</a:t>
              </a:r>
            </a:p>
          </p:txBody>
        </p:sp>
        <p:sp>
          <p:nvSpPr>
            <p:cNvPr id="24" name="四角形: 角を丸くする 28">
              <a:extLst>
                <a:ext uri="{FF2B5EF4-FFF2-40B4-BE49-F238E27FC236}">
                  <a16:creationId xmlns:a16="http://schemas.microsoft.com/office/drawing/2014/main" id="{2B08DB1A-FE9D-4CE4-AA4A-DED791B8F2B9}"/>
                </a:ext>
              </a:extLst>
            </p:cNvPr>
            <p:cNvSpPr/>
            <p:nvPr/>
          </p:nvSpPr>
          <p:spPr>
            <a:xfrm>
              <a:off x="10175697" y="5906111"/>
              <a:ext cx="2413395" cy="1234872"/>
            </a:xfrm>
            <a:prstGeom prst="roundRect">
              <a:avLst/>
            </a:prstGeom>
            <a:solidFill>
              <a:schemeClr val="accent6">
                <a:lumMod val="20000"/>
                <a:lumOff val="80000"/>
              </a:schemeClr>
            </a:solidFill>
            <a:ln w="12700" cap="flat">
              <a:solidFill>
                <a:schemeClr val="bg1">
                  <a:lumMod val="5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285750" indent="-285750">
                <a:buFont typeface="Wingdings" panose="05000000000000000000" pitchFamily="2" charset="2"/>
                <a:buChar char="ü"/>
              </a:pPr>
              <a:r>
                <a:rPr lang="en-US" altLang="ja-JP" sz="1200" b="1" dirty="0">
                  <a:latin typeface="+mj-ea"/>
                  <a:ea typeface="+mj-ea"/>
                </a:rPr>
                <a:t>SDG</a:t>
              </a:r>
              <a:r>
                <a:rPr lang="ja-JP" altLang="en-US" sz="1200" b="1" dirty="0" err="1">
                  <a:latin typeface="+mj-ea"/>
                  <a:ea typeface="+mj-ea"/>
                </a:rPr>
                <a:t>ｓ</a:t>
              </a:r>
              <a:r>
                <a:rPr lang="ja-JP" altLang="en-US" sz="1200" b="1" dirty="0">
                  <a:latin typeface="+mj-ea"/>
                  <a:ea typeface="+mj-ea"/>
                </a:rPr>
                <a:t>達成への取組みを体感</a:t>
              </a:r>
            </a:p>
          </p:txBody>
        </p:sp>
        <p:sp>
          <p:nvSpPr>
            <p:cNvPr id="26" name="四角形: 角を丸くする 30">
              <a:extLst>
                <a:ext uri="{FF2B5EF4-FFF2-40B4-BE49-F238E27FC236}">
                  <a16:creationId xmlns:a16="http://schemas.microsoft.com/office/drawing/2014/main" id="{70B61437-D0DF-4202-9DEF-15207E90889E}"/>
                </a:ext>
              </a:extLst>
            </p:cNvPr>
            <p:cNvSpPr/>
            <p:nvPr/>
          </p:nvSpPr>
          <p:spPr>
            <a:xfrm>
              <a:off x="10175698" y="7219229"/>
              <a:ext cx="2413395" cy="1234872"/>
            </a:xfrm>
            <a:prstGeom prst="roundRect">
              <a:avLst/>
            </a:prstGeom>
            <a:solidFill>
              <a:schemeClr val="accent6">
                <a:lumMod val="20000"/>
                <a:lumOff val="80000"/>
              </a:schemeClr>
            </a:solidFill>
            <a:ln w="12700" cap="flat">
              <a:solidFill>
                <a:schemeClr val="bg1">
                  <a:lumMod val="5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285750" indent="-285750">
                <a:buFont typeface="Wingdings" panose="05000000000000000000" pitchFamily="2" charset="2"/>
                <a:buChar char="ü"/>
              </a:pPr>
              <a:r>
                <a:rPr lang="ja-JP" altLang="en-US" sz="1200" b="1" dirty="0">
                  <a:latin typeface="+mj-ea"/>
                  <a:ea typeface="+mj-ea"/>
                </a:rPr>
                <a:t>国際理解・国際感覚の醸成</a:t>
              </a:r>
              <a:endParaRPr lang="en-US" altLang="ja-JP" sz="1200" b="1" dirty="0">
                <a:latin typeface="+mj-ea"/>
                <a:ea typeface="+mj-ea"/>
              </a:endParaRPr>
            </a:p>
          </p:txBody>
        </p:sp>
        <p:sp>
          <p:nvSpPr>
            <p:cNvPr id="25" name="四角形: 角を丸くする 29">
              <a:extLst>
                <a:ext uri="{FF2B5EF4-FFF2-40B4-BE49-F238E27FC236}">
                  <a16:creationId xmlns:a16="http://schemas.microsoft.com/office/drawing/2014/main" id="{398FC0C2-30C7-4AD7-8609-A5D648806158}"/>
                </a:ext>
              </a:extLst>
            </p:cNvPr>
            <p:cNvSpPr/>
            <p:nvPr/>
          </p:nvSpPr>
          <p:spPr>
            <a:xfrm>
              <a:off x="7576718" y="7219229"/>
              <a:ext cx="2376658" cy="1234872"/>
            </a:xfrm>
            <a:prstGeom prst="roundRect">
              <a:avLst/>
            </a:prstGeom>
            <a:solidFill>
              <a:schemeClr val="accent6">
                <a:lumMod val="20000"/>
                <a:lumOff val="80000"/>
              </a:schemeClr>
            </a:solidFill>
            <a:ln w="12700" cap="flat">
              <a:solidFill>
                <a:schemeClr val="bg1">
                  <a:lumMod val="5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285750" indent="-285750">
                <a:buFont typeface="Wingdings" panose="05000000000000000000" pitchFamily="2" charset="2"/>
                <a:buChar char="ü"/>
              </a:pPr>
              <a:r>
                <a:rPr lang="ja-JP" altLang="en-US" sz="1200" b="1" dirty="0">
                  <a:latin typeface="+mj-ea"/>
                  <a:ea typeface="+mj-ea"/>
                </a:rPr>
                <a:t>未来社会を体感、体験</a:t>
              </a:r>
              <a:endParaRPr lang="en-US" altLang="ja-JP" sz="1200" b="1" dirty="0">
                <a:latin typeface="+mj-ea"/>
                <a:ea typeface="+mj-ea"/>
              </a:endParaRPr>
            </a:p>
          </p:txBody>
        </p:sp>
      </p:grpSp>
    </p:spTree>
    <p:extLst>
      <p:ext uri="{BB962C8B-B14F-4D97-AF65-F5344CB8AC3E}">
        <p14:creationId xmlns:p14="http://schemas.microsoft.com/office/powerpoint/2010/main" val="102618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2" y="-19491"/>
            <a:ext cx="1046214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修学旅行生等を対象とする宿泊</a:t>
            </a:r>
            <a:r>
              <a:rPr lang="ja-JP" altLang="en-US" sz="2800" b="1" dirty="0" smtClean="0">
                <a:solidFill>
                  <a:sysClr val="windowText" lastClr="000000"/>
                </a:solidFill>
                <a:latin typeface="Meiryo UI" panose="020B0604030504040204" pitchFamily="50" charset="-128"/>
                <a:ea typeface="Meiryo UI" panose="020B0604030504040204" pitchFamily="50" charset="-128"/>
              </a:rPr>
              <a:t>税課税</a:t>
            </a:r>
            <a:r>
              <a:rPr lang="ja-JP" altLang="en-US" sz="2800" b="1" dirty="0">
                <a:solidFill>
                  <a:sysClr val="windowText" lastClr="000000"/>
                </a:solidFill>
                <a:latin typeface="Meiryo UI" panose="020B0604030504040204" pitchFamily="50" charset="-128"/>
                <a:ea typeface="Meiryo UI" panose="020B0604030504040204" pitchFamily="50" charset="-128"/>
              </a:rPr>
              <a:t>免除</a:t>
            </a:r>
            <a:r>
              <a:rPr lang="ja-JP" altLang="en-US" sz="2800" b="1" dirty="0" smtClean="0">
                <a:solidFill>
                  <a:sysClr val="windowText" lastClr="000000"/>
                </a:solidFill>
                <a:latin typeface="Meiryo UI" panose="020B0604030504040204" pitchFamily="50" charset="-128"/>
                <a:ea typeface="Meiryo UI" panose="020B0604030504040204" pitchFamily="50" charset="-128"/>
              </a:rPr>
              <a:t>の制度創設に向けて②</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2</a:t>
            </a:fld>
            <a:endParaRPr kumimoji="1" lang="ja-JP" altLang="en-US"/>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143793" y="2353979"/>
            <a:ext cx="12745416" cy="400110"/>
          </a:xfrm>
          <a:prstGeom prst="rect">
            <a:avLst/>
          </a:prstGeom>
        </p:spPr>
        <p:txBody>
          <a:bodyPr wrap="square">
            <a:spAutoFit/>
          </a:bodyPr>
          <a:lstStyle/>
          <a:p>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〇宿泊税の課税免除制度の検討にあたって留意すべき事項</a:t>
            </a:r>
            <a:endParaRPr lang="ja-JP" altLang="en-US" sz="20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プレースホルダー 7"/>
          <p:cNvSpPr txBox="1">
            <a:spLocks/>
          </p:cNvSpPr>
          <p:nvPr/>
        </p:nvSpPr>
        <p:spPr>
          <a:xfrm>
            <a:off x="215801" y="2866253"/>
            <a:ext cx="13249472" cy="4352332"/>
          </a:xfrm>
          <a:prstGeom prst="rect">
            <a:avLst/>
          </a:prstGeom>
          <a:solidFill>
            <a:srgbClr val="4BACC6">
              <a:lumMod val="20000"/>
              <a:lumOff val="80000"/>
            </a:srgbClr>
          </a:solidFill>
        </p:spPr>
        <p:txBody>
          <a:bodyPr lIns="216000" tIns="108000" rIns="216000" bIns="108000"/>
          <a:lstStyle>
            <a:lvl1pPr marL="316531" indent="-316531" algn="l" defTabSz="844083" rtl="0" eaLnBrk="1" latinLnBrk="0" hangingPunct="1">
              <a:spcBef>
                <a:spcPts val="554"/>
              </a:spcBef>
              <a:spcAft>
                <a:spcPts val="554"/>
              </a:spcAft>
              <a:buClr>
                <a:srgbClr val="002060"/>
              </a:buClr>
              <a:buFont typeface="Wingdings" panose="05000000000000000000" pitchFamily="2" charset="2"/>
              <a:buChar char="l"/>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17" indent="-263776" algn="l" defTabSz="844083" rtl="0" eaLnBrk="1" latinLnBrk="0" hangingPunct="1">
              <a:spcBef>
                <a:spcPts val="554"/>
              </a:spcBef>
              <a:spcAft>
                <a:spcPts val="554"/>
              </a:spcAft>
              <a:buFont typeface="Arial" pitchFamily="34" charset="0"/>
              <a:buChar char="–"/>
              <a:defRPr kumimoji="1"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055103" indent="-211021" algn="l" defTabSz="844083" rtl="0" eaLnBrk="1" latinLnBrk="0" hangingPunct="1">
              <a:spcBef>
                <a:spcPts val="554"/>
              </a:spcBef>
              <a:spcAft>
                <a:spcPts val="554"/>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marL="0" indent="0" defTabSz="914400">
              <a:lnSpc>
                <a:spcPts val="1800"/>
              </a:lnSpc>
              <a:spcBef>
                <a:spcPts val="300"/>
              </a:spcBef>
              <a:spcAft>
                <a:spcPts val="300"/>
              </a:spcAft>
              <a:buClrTx/>
              <a:buNone/>
              <a:defRPr/>
            </a:pPr>
            <a:r>
              <a:rPr lang="ja-JP" altLang="en-US" sz="1800" b="1" dirty="0" smtClean="0">
                <a:solidFill>
                  <a:prstClr val="black"/>
                </a:solidFill>
              </a:rPr>
              <a:t>＜</a:t>
            </a:r>
            <a:r>
              <a:rPr lang="ja-JP" altLang="en-US" sz="1800" b="1" dirty="0" smtClean="0"/>
              <a:t>令和３年度の答申等＞</a:t>
            </a:r>
            <a:endParaRPr lang="en-US" altLang="ja-JP" sz="1800" b="1" dirty="0" smtClean="0"/>
          </a:p>
          <a:p>
            <a:pPr lvl="0" defTabSz="914400">
              <a:lnSpc>
                <a:spcPts val="2200"/>
              </a:lnSpc>
              <a:spcBef>
                <a:spcPts val="300"/>
              </a:spcBef>
              <a:spcAft>
                <a:spcPts val="300"/>
              </a:spcAft>
              <a:buClrTx/>
              <a:defRPr/>
            </a:pPr>
            <a:r>
              <a:rPr lang="ja-JP" altLang="en-US" sz="1800" dirty="0" smtClean="0">
                <a:solidFill>
                  <a:prstClr val="black"/>
                </a:solidFill>
              </a:rPr>
              <a:t>令和</a:t>
            </a:r>
            <a:r>
              <a:rPr lang="ja-JP" altLang="en-US" sz="1800" dirty="0">
                <a:solidFill>
                  <a:prstClr val="black"/>
                </a:solidFill>
              </a:rPr>
              <a:t>３年度の答申に</a:t>
            </a:r>
            <a:r>
              <a:rPr lang="ja-JP" altLang="en-US" sz="1800" dirty="0" smtClean="0">
                <a:solidFill>
                  <a:prstClr val="black"/>
                </a:solidFill>
              </a:rPr>
              <a:t>おいて、宿泊税制度の</a:t>
            </a:r>
            <a:r>
              <a:rPr lang="ja-JP" altLang="en-US" sz="1800" dirty="0">
                <a:solidFill>
                  <a:prstClr val="black"/>
                </a:solidFill>
              </a:rPr>
              <a:t>あり方に</a:t>
            </a:r>
            <a:r>
              <a:rPr lang="ja-JP" altLang="en-US" sz="1800" dirty="0" smtClean="0">
                <a:solidFill>
                  <a:prstClr val="black"/>
                </a:solidFill>
              </a:rPr>
              <a:t>ついて、「</a:t>
            </a:r>
            <a:r>
              <a:rPr lang="ja-JP" altLang="en-US" sz="1800" dirty="0">
                <a:solidFill>
                  <a:prstClr val="black"/>
                </a:solidFill>
              </a:rPr>
              <a:t>観光客の動向等を見極めながら、条例附則で定める５年の期間を待たず</a:t>
            </a:r>
            <a:r>
              <a:rPr lang="ja-JP" altLang="en-US" sz="1800" dirty="0" smtClean="0">
                <a:solidFill>
                  <a:prstClr val="black"/>
                </a:solidFill>
              </a:rPr>
              <a:t>、</a:t>
            </a:r>
            <a:endParaRPr lang="en-US" altLang="ja-JP" sz="1800" dirty="0" smtClean="0">
              <a:solidFill>
                <a:prstClr val="black"/>
              </a:solidFill>
            </a:endParaRPr>
          </a:p>
          <a:p>
            <a:pPr marL="0" lvl="0" indent="0" defTabSz="914400">
              <a:lnSpc>
                <a:spcPts val="2200"/>
              </a:lnSpc>
              <a:spcBef>
                <a:spcPts val="300"/>
              </a:spcBef>
              <a:spcAft>
                <a:spcPts val="300"/>
              </a:spcAft>
              <a:buClrTx/>
              <a:buNone/>
              <a:defRPr/>
            </a:pPr>
            <a:r>
              <a:rPr lang="ja-JP" altLang="en-US" sz="1800" dirty="0">
                <a:solidFill>
                  <a:prstClr val="black"/>
                </a:solidFill>
              </a:rPr>
              <a:t>　</a:t>
            </a:r>
            <a:r>
              <a:rPr lang="ja-JP" altLang="en-US" sz="1800" dirty="0" smtClean="0">
                <a:solidFill>
                  <a:prstClr val="black"/>
                </a:solidFill>
              </a:rPr>
              <a:t>　データ</a:t>
            </a:r>
            <a:r>
              <a:rPr lang="ja-JP" altLang="en-US" sz="1800" dirty="0">
                <a:solidFill>
                  <a:prstClr val="black"/>
                </a:solidFill>
              </a:rPr>
              <a:t>収集が可能と</a:t>
            </a:r>
            <a:r>
              <a:rPr lang="ja-JP" altLang="en-US" sz="1800" dirty="0" smtClean="0">
                <a:solidFill>
                  <a:prstClr val="black"/>
                </a:solidFill>
              </a:rPr>
              <a:t>なったタイミングで改めて</a:t>
            </a:r>
            <a:r>
              <a:rPr lang="ja-JP" altLang="en-US" sz="1800" dirty="0">
                <a:solidFill>
                  <a:prstClr val="black"/>
                </a:solidFill>
              </a:rPr>
              <a:t>検討を行う</a:t>
            </a:r>
            <a:r>
              <a:rPr lang="ja-JP" altLang="en-US" sz="1800" dirty="0" smtClean="0">
                <a:solidFill>
                  <a:prstClr val="black"/>
                </a:solidFill>
              </a:rPr>
              <a:t>べきであること」、「修学旅行生等の課税</a:t>
            </a:r>
            <a:r>
              <a:rPr lang="ja-JP" altLang="en-US" sz="1800" dirty="0">
                <a:solidFill>
                  <a:prstClr val="black"/>
                </a:solidFill>
              </a:rPr>
              <a:t>免除制度の検討に当たっては</a:t>
            </a:r>
            <a:r>
              <a:rPr lang="ja-JP" altLang="en-US" sz="1800" dirty="0" smtClean="0">
                <a:solidFill>
                  <a:prstClr val="black"/>
                </a:solidFill>
              </a:rPr>
              <a:t>、</a:t>
            </a:r>
            <a:endParaRPr lang="en-US" altLang="ja-JP" sz="1800" dirty="0" smtClean="0">
              <a:solidFill>
                <a:prstClr val="black"/>
              </a:solidFill>
            </a:endParaRPr>
          </a:p>
          <a:p>
            <a:pPr marL="0" lvl="0" indent="0" defTabSz="914400">
              <a:lnSpc>
                <a:spcPts val="2200"/>
              </a:lnSpc>
              <a:spcBef>
                <a:spcPts val="300"/>
              </a:spcBef>
              <a:spcAft>
                <a:spcPts val="300"/>
              </a:spcAft>
              <a:buClrTx/>
              <a:buNone/>
              <a:defRPr/>
            </a:pPr>
            <a:r>
              <a:rPr lang="ja-JP" altLang="en-US" sz="1800" dirty="0">
                <a:solidFill>
                  <a:prstClr val="black"/>
                </a:solidFill>
              </a:rPr>
              <a:t>　</a:t>
            </a:r>
            <a:r>
              <a:rPr lang="ja-JP" altLang="en-US" sz="1800" dirty="0" smtClean="0">
                <a:solidFill>
                  <a:prstClr val="black"/>
                </a:solidFill>
              </a:rPr>
              <a:t>　税率</a:t>
            </a:r>
            <a:r>
              <a:rPr lang="ja-JP" altLang="en-US" sz="1800" dirty="0">
                <a:solidFill>
                  <a:prstClr val="black"/>
                </a:solidFill>
              </a:rPr>
              <a:t>・免税点と</a:t>
            </a:r>
            <a:r>
              <a:rPr lang="ja-JP" altLang="en-US" sz="1800" dirty="0" smtClean="0">
                <a:solidFill>
                  <a:prstClr val="black"/>
                </a:solidFill>
              </a:rPr>
              <a:t>合わせた検討が必要」とのご意見をいただいているところ。</a:t>
            </a:r>
            <a:endParaRPr lang="en-US" altLang="ja-JP" sz="1800" dirty="0" smtClean="0">
              <a:solidFill>
                <a:prstClr val="black"/>
              </a:solidFill>
            </a:endParaRPr>
          </a:p>
          <a:p>
            <a:pPr marL="0" lvl="0" indent="0" defTabSz="914400">
              <a:lnSpc>
                <a:spcPts val="600"/>
              </a:lnSpc>
              <a:spcBef>
                <a:spcPts val="300"/>
              </a:spcBef>
              <a:spcAft>
                <a:spcPts val="300"/>
              </a:spcAft>
              <a:buClrTx/>
              <a:buNone/>
              <a:defRPr/>
            </a:pPr>
            <a:endParaRPr lang="ja-JP" altLang="en-US" sz="1800" dirty="0" smtClean="0">
              <a:solidFill>
                <a:prstClr val="black"/>
              </a:solidFill>
            </a:endParaRPr>
          </a:p>
          <a:p>
            <a:pPr lvl="0" defTabSz="914400">
              <a:lnSpc>
                <a:spcPts val="2400"/>
              </a:lnSpc>
              <a:spcBef>
                <a:spcPts val="300"/>
              </a:spcBef>
              <a:spcAft>
                <a:spcPts val="300"/>
              </a:spcAft>
              <a:buClrTx/>
              <a:defRPr/>
            </a:pPr>
            <a:r>
              <a:rPr lang="ja-JP" altLang="en-US" sz="1800" dirty="0" smtClean="0">
                <a:solidFill>
                  <a:prstClr val="black"/>
                </a:solidFill>
              </a:rPr>
              <a:t>一方、現時点ではコロナ禍により宿泊者数が低調となったことや、全国旅行支援（いらっしゃいキャンペーン）の実施等により宿泊者数が</a:t>
            </a:r>
            <a:endParaRPr lang="en-US" altLang="ja-JP" sz="1800" dirty="0" smtClean="0">
              <a:solidFill>
                <a:prstClr val="black"/>
              </a:solidFill>
            </a:endParaRPr>
          </a:p>
          <a:p>
            <a:pPr marL="0" lvl="0" indent="0" defTabSz="914400">
              <a:lnSpc>
                <a:spcPts val="2400"/>
              </a:lnSpc>
              <a:spcBef>
                <a:spcPts val="300"/>
              </a:spcBef>
              <a:spcAft>
                <a:spcPts val="300"/>
              </a:spcAft>
              <a:buClrTx/>
              <a:buNone/>
              <a:defRPr/>
            </a:pPr>
            <a:r>
              <a:rPr lang="ja-JP" altLang="en-US" sz="1800" dirty="0">
                <a:solidFill>
                  <a:prstClr val="black"/>
                </a:solidFill>
              </a:rPr>
              <a:t>　</a:t>
            </a:r>
            <a:r>
              <a:rPr lang="ja-JP" altLang="en-US" sz="1800" dirty="0" smtClean="0">
                <a:solidFill>
                  <a:prstClr val="black"/>
                </a:solidFill>
              </a:rPr>
              <a:t>　増加するなど、宿泊</a:t>
            </a:r>
            <a:r>
              <a:rPr lang="ja-JP" altLang="en-US" sz="1800" dirty="0">
                <a:solidFill>
                  <a:prstClr val="black"/>
                </a:solidFill>
              </a:rPr>
              <a:t>税</a:t>
            </a:r>
            <a:r>
              <a:rPr lang="ja-JP" altLang="en-US" sz="1800" dirty="0" smtClean="0">
                <a:solidFill>
                  <a:prstClr val="black"/>
                </a:solidFill>
              </a:rPr>
              <a:t>制度全体の見直し検討</a:t>
            </a:r>
            <a:r>
              <a:rPr lang="ja-JP" altLang="en-US" sz="1800" dirty="0">
                <a:solidFill>
                  <a:prstClr val="black"/>
                </a:solidFill>
              </a:rPr>
              <a:t>に足る“有用なデータ”の取</a:t>
            </a:r>
            <a:r>
              <a:rPr lang="ja-JP" altLang="en-US" sz="1800" dirty="0" smtClean="0">
                <a:solidFill>
                  <a:prstClr val="black"/>
                </a:solidFill>
              </a:rPr>
              <a:t>得ができない状況にある。</a:t>
            </a:r>
            <a:endParaRPr lang="en-US" altLang="ja-JP" sz="1800" dirty="0" smtClean="0">
              <a:solidFill>
                <a:prstClr val="black"/>
              </a:solidFill>
            </a:endParaRPr>
          </a:p>
          <a:p>
            <a:pPr marL="0" lvl="0" indent="0" defTabSz="914400">
              <a:lnSpc>
                <a:spcPts val="2000"/>
              </a:lnSpc>
              <a:spcBef>
                <a:spcPts val="300"/>
              </a:spcBef>
              <a:spcAft>
                <a:spcPts val="300"/>
              </a:spcAft>
              <a:buClrTx/>
              <a:buNone/>
              <a:defRPr/>
            </a:pPr>
            <a:endParaRPr lang="en-US" altLang="ja-JP" sz="1800" b="1" u="sng" dirty="0">
              <a:solidFill>
                <a:prstClr val="black"/>
              </a:solidFill>
            </a:endParaRPr>
          </a:p>
          <a:p>
            <a:pPr marL="0" lvl="0" indent="0" defTabSz="914400">
              <a:lnSpc>
                <a:spcPts val="1800"/>
              </a:lnSpc>
              <a:spcBef>
                <a:spcPts val="300"/>
              </a:spcBef>
              <a:spcAft>
                <a:spcPts val="300"/>
              </a:spcAft>
              <a:buClrTx/>
              <a:buNone/>
              <a:defRPr/>
            </a:pPr>
            <a:r>
              <a:rPr lang="ja-JP" altLang="en-US" sz="1800" b="1" dirty="0">
                <a:solidFill>
                  <a:prstClr val="black"/>
                </a:solidFill>
              </a:rPr>
              <a:t>＜修学旅行の行き先を選定する</a:t>
            </a:r>
            <a:r>
              <a:rPr lang="ja-JP" altLang="en-US" sz="1800" b="1" dirty="0" smtClean="0">
                <a:solidFill>
                  <a:prstClr val="black"/>
                </a:solidFill>
              </a:rPr>
              <a:t>時期＞</a:t>
            </a:r>
            <a:endParaRPr lang="en-US" altLang="ja-JP" sz="1800" b="1" dirty="0" smtClean="0">
              <a:solidFill>
                <a:prstClr val="black"/>
              </a:solidFill>
            </a:endParaRPr>
          </a:p>
          <a:p>
            <a:pPr lvl="0" defTabSz="914400">
              <a:lnSpc>
                <a:spcPts val="2200"/>
              </a:lnSpc>
              <a:spcBef>
                <a:spcPts val="300"/>
              </a:spcBef>
              <a:spcAft>
                <a:spcPts val="300"/>
              </a:spcAft>
              <a:buClrTx/>
              <a:defRPr/>
            </a:pPr>
            <a:r>
              <a:rPr lang="ja-JP" altLang="en-US" sz="1800" dirty="0" smtClean="0">
                <a:solidFill>
                  <a:prstClr val="black"/>
                </a:solidFill>
              </a:rPr>
              <a:t>修学</a:t>
            </a:r>
            <a:r>
              <a:rPr lang="ja-JP" altLang="en-US" sz="1800" dirty="0">
                <a:solidFill>
                  <a:prstClr val="black"/>
                </a:solidFill>
              </a:rPr>
              <a:t>旅行の行き先については、</a:t>
            </a:r>
            <a:r>
              <a:rPr lang="ja-JP" altLang="en-US" sz="1800" b="1" u="sng" dirty="0">
                <a:solidFill>
                  <a:prstClr val="black"/>
                </a:solidFill>
              </a:rPr>
              <a:t>実施年度の２年前から選定</a:t>
            </a:r>
            <a:r>
              <a:rPr lang="ja-JP" altLang="en-US" sz="1800" dirty="0">
                <a:solidFill>
                  <a:prstClr val="black"/>
                </a:solidFill>
              </a:rPr>
              <a:t>が始まる。（旅行事業者や学校関係者へのヒアリングより）</a:t>
            </a:r>
            <a:endParaRPr lang="en-US" altLang="ja-JP" sz="1800" dirty="0">
              <a:solidFill>
                <a:prstClr val="black"/>
              </a:solidFill>
            </a:endParaRPr>
          </a:p>
          <a:p>
            <a:pPr marL="0" lvl="0" indent="0" defTabSz="914400">
              <a:lnSpc>
                <a:spcPts val="500"/>
              </a:lnSpc>
              <a:spcBef>
                <a:spcPts val="300"/>
              </a:spcBef>
              <a:spcAft>
                <a:spcPts val="300"/>
              </a:spcAft>
              <a:buClrTx/>
              <a:buNone/>
              <a:defRPr/>
            </a:pPr>
            <a:endParaRPr lang="en-US" altLang="ja-JP" sz="1800" dirty="0">
              <a:solidFill>
                <a:prstClr val="black"/>
              </a:solidFill>
            </a:endParaRPr>
          </a:p>
          <a:p>
            <a:pPr lvl="0" defTabSz="914400">
              <a:lnSpc>
                <a:spcPts val="2200"/>
              </a:lnSpc>
              <a:spcBef>
                <a:spcPts val="300"/>
              </a:spcBef>
              <a:spcAft>
                <a:spcPts val="300"/>
              </a:spcAft>
              <a:buClrTx/>
              <a:defRPr/>
            </a:pPr>
            <a:r>
              <a:rPr lang="ja-JP" altLang="en-US" sz="1800" dirty="0">
                <a:solidFill>
                  <a:prstClr val="black"/>
                </a:solidFill>
              </a:rPr>
              <a:t>このため、大阪・関西万博が開催される</a:t>
            </a:r>
            <a:r>
              <a:rPr lang="en-US" altLang="ja-JP" sz="1800" b="1" u="sng" dirty="0">
                <a:solidFill>
                  <a:prstClr val="black"/>
                </a:solidFill>
              </a:rPr>
              <a:t>2025</a:t>
            </a:r>
            <a:r>
              <a:rPr lang="ja-JP" altLang="en-US" sz="1800" b="1" u="sng" dirty="0">
                <a:solidFill>
                  <a:prstClr val="black"/>
                </a:solidFill>
              </a:rPr>
              <a:t>年度の修学旅行については、今年度（</a:t>
            </a:r>
            <a:r>
              <a:rPr lang="en-US" altLang="ja-JP" sz="1800" b="1" u="sng" dirty="0">
                <a:solidFill>
                  <a:prstClr val="black"/>
                </a:solidFill>
              </a:rPr>
              <a:t>2023</a:t>
            </a:r>
            <a:r>
              <a:rPr lang="ja-JP" altLang="en-US" sz="1800" b="1" u="sng" dirty="0">
                <a:solidFill>
                  <a:prstClr val="black"/>
                </a:solidFill>
              </a:rPr>
              <a:t>年度）から行き先</a:t>
            </a:r>
            <a:r>
              <a:rPr lang="ja-JP" altLang="en-US" sz="1800" b="1" u="sng" dirty="0" smtClean="0">
                <a:solidFill>
                  <a:prstClr val="black"/>
                </a:solidFill>
              </a:rPr>
              <a:t>の選定が</a:t>
            </a:r>
            <a:r>
              <a:rPr lang="ja-JP" altLang="en-US" sz="1800" b="1" u="sng" dirty="0">
                <a:solidFill>
                  <a:prstClr val="black"/>
                </a:solidFill>
              </a:rPr>
              <a:t>始まる</a:t>
            </a:r>
            <a:r>
              <a:rPr lang="en-US" altLang="ja-JP" sz="1800" b="1" u="sng" dirty="0">
                <a:solidFill>
                  <a:prstClr val="black"/>
                </a:solidFill>
              </a:rPr>
              <a:t/>
            </a:r>
            <a:br>
              <a:rPr lang="en-US" altLang="ja-JP" sz="1800" b="1" u="sng" dirty="0">
                <a:solidFill>
                  <a:prstClr val="black"/>
                </a:solidFill>
              </a:rPr>
            </a:br>
            <a:r>
              <a:rPr lang="ja-JP" altLang="en-US" sz="1800" dirty="0" smtClean="0">
                <a:solidFill>
                  <a:prstClr val="black"/>
                </a:solidFill>
              </a:rPr>
              <a:t>こと</a:t>
            </a:r>
            <a:r>
              <a:rPr lang="ja-JP" altLang="en-US" sz="1800" dirty="0">
                <a:solidFill>
                  <a:prstClr val="black"/>
                </a:solidFill>
              </a:rPr>
              <a:t>となる。</a:t>
            </a:r>
          </a:p>
          <a:p>
            <a:pPr lvl="0" defTabSz="914400">
              <a:lnSpc>
                <a:spcPts val="1800"/>
              </a:lnSpc>
              <a:spcBef>
                <a:spcPts val="300"/>
              </a:spcBef>
              <a:spcAft>
                <a:spcPts val="300"/>
              </a:spcAft>
              <a:buClrTx/>
              <a:defRPr/>
            </a:pPr>
            <a:endParaRPr lang="en-US" altLang="ja-JP" sz="1800" dirty="0" smtClean="0">
              <a:solidFill>
                <a:prstClr val="black"/>
              </a:solidFill>
            </a:endParaRPr>
          </a:p>
        </p:txBody>
      </p:sp>
      <p:sp>
        <p:nvSpPr>
          <p:cNvPr id="7" name="正方形/長方形 6"/>
          <p:cNvSpPr/>
          <p:nvPr/>
        </p:nvSpPr>
        <p:spPr>
          <a:xfrm>
            <a:off x="1315887" y="7506617"/>
            <a:ext cx="11573322" cy="1584176"/>
          </a:xfrm>
          <a:prstGeom prst="rect">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lang="ja-JP" altLang="en-US" sz="2400" b="1"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chemeClr val="tx1"/>
                </a:solidFill>
                <a:latin typeface="Meiryo UI" panose="020B0604030504040204" pitchFamily="50" charset="-128"/>
                <a:ea typeface="Meiryo UI" panose="020B0604030504040204" pitchFamily="50" charset="-128"/>
              </a:rPr>
              <a:t>万博開催期間に限定の上、修学</a:t>
            </a:r>
            <a:r>
              <a:rPr lang="ja-JP" altLang="en-US" sz="2400" b="1" u="sng" dirty="0">
                <a:solidFill>
                  <a:schemeClr val="tx1"/>
                </a:solidFill>
                <a:latin typeface="Meiryo UI" panose="020B0604030504040204" pitchFamily="50" charset="-128"/>
                <a:ea typeface="Meiryo UI" panose="020B0604030504040204" pitchFamily="50" charset="-128"/>
              </a:rPr>
              <a:t>旅行生</a:t>
            </a:r>
            <a:r>
              <a:rPr lang="ja-JP" altLang="en-US" sz="2400" b="1" u="sng" dirty="0" smtClean="0">
                <a:solidFill>
                  <a:schemeClr val="tx1"/>
                </a:solidFill>
                <a:latin typeface="Meiryo UI" panose="020B0604030504040204" pitchFamily="50" charset="-128"/>
                <a:ea typeface="Meiryo UI" panose="020B0604030504040204" pitchFamily="50" charset="-128"/>
              </a:rPr>
              <a:t>等を対象とする宿泊税の課税免除制度（案）</a:t>
            </a:r>
            <a:endParaRPr lang="en-US" altLang="ja-JP" sz="2400" b="1" u="sng" dirty="0" smtClean="0">
              <a:solidFill>
                <a:schemeClr val="tx1"/>
              </a:solidFill>
              <a:latin typeface="Meiryo UI" panose="020B0604030504040204" pitchFamily="50" charset="-128"/>
              <a:ea typeface="Meiryo UI" panose="020B0604030504040204" pitchFamily="50" charset="-128"/>
            </a:endParaRPr>
          </a:p>
          <a:p>
            <a:pPr>
              <a:lnSpc>
                <a:spcPts val="3200"/>
              </a:lnSpc>
            </a:pPr>
            <a:r>
              <a:rPr kumimoji="1" lang="ja-JP" altLang="en-US" sz="2000" dirty="0" smtClean="0">
                <a:solidFill>
                  <a:schemeClr val="tx1"/>
                </a:solidFill>
                <a:latin typeface="Meiryo UI" panose="020B0604030504040204" pitchFamily="50" charset="-128"/>
                <a:ea typeface="Meiryo UI" panose="020B0604030504040204" pitchFamily="50" charset="-128"/>
              </a:rPr>
              <a:t>　を作成し、制度創設をめざす。</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0" name="曲折矢印 9"/>
          <p:cNvSpPr/>
          <p:nvPr/>
        </p:nvSpPr>
        <p:spPr>
          <a:xfrm flipV="1">
            <a:off x="359817" y="7650633"/>
            <a:ext cx="813816" cy="915836"/>
          </a:xfrm>
          <a:prstGeom prst="bentArrow">
            <a:avLst>
              <a:gd name="adj1" fmla="val 32413"/>
              <a:gd name="adj2" fmla="val 30072"/>
              <a:gd name="adj3" fmla="val 32803"/>
              <a:gd name="adj4"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a:off x="143793" y="728129"/>
            <a:ext cx="9937104" cy="400110"/>
          </a:xfrm>
          <a:prstGeom prst="rect">
            <a:avLst/>
          </a:prstGeom>
        </p:spPr>
        <p:txBody>
          <a:bodyPr wrap="square">
            <a:spAutoFit/>
          </a:bodyPr>
          <a:lstStyle/>
          <a:p>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〇修学旅行生等を対象とする課税免除制度の検討</a:t>
            </a:r>
            <a:endParaRPr lang="ja-JP" altLang="en-US" sz="20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プレースホルダー 7"/>
          <p:cNvSpPr txBox="1">
            <a:spLocks/>
          </p:cNvSpPr>
          <p:nvPr/>
        </p:nvSpPr>
        <p:spPr>
          <a:xfrm>
            <a:off x="215801" y="1242009"/>
            <a:ext cx="13238942" cy="823938"/>
          </a:xfrm>
          <a:prstGeom prst="rect">
            <a:avLst/>
          </a:prstGeom>
          <a:solidFill>
            <a:srgbClr val="4BACC6">
              <a:lumMod val="20000"/>
              <a:lumOff val="80000"/>
            </a:srgbClr>
          </a:solidFill>
        </p:spPr>
        <p:txBody>
          <a:bodyPr lIns="216000" tIns="108000" rIns="216000" bIns="108000"/>
          <a:lstStyle>
            <a:lvl1pPr marL="316531" indent="-316531" algn="l" defTabSz="844083" rtl="0" eaLnBrk="1" latinLnBrk="0" hangingPunct="1">
              <a:spcBef>
                <a:spcPts val="554"/>
              </a:spcBef>
              <a:spcAft>
                <a:spcPts val="554"/>
              </a:spcAft>
              <a:buClr>
                <a:srgbClr val="002060"/>
              </a:buClr>
              <a:buFont typeface="Wingdings" panose="05000000000000000000" pitchFamily="2" charset="2"/>
              <a:buChar char="l"/>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17" indent="-263776" algn="l" defTabSz="844083" rtl="0" eaLnBrk="1" latinLnBrk="0" hangingPunct="1">
              <a:spcBef>
                <a:spcPts val="554"/>
              </a:spcBef>
              <a:spcAft>
                <a:spcPts val="554"/>
              </a:spcAft>
              <a:buFont typeface="Arial" pitchFamily="34" charset="0"/>
              <a:buChar char="–"/>
              <a:defRPr kumimoji="1"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055103" indent="-211021" algn="l" defTabSz="844083" rtl="0" eaLnBrk="1" latinLnBrk="0" hangingPunct="1">
              <a:spcBef>
                <a:spcPts val="554"/>
              </a:spcBef>
              <a:spcAft>
                <a:spcPts val="554"/>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a:lstStyle>
          <a:p>
            <a:pPr lvl="0" defTabSz="914400">
              <a:lnSpc>
                <a:spcPts val="2200"/>
              </a:lnSpc>
              <a:spcBef>
                <a:spcPts val="300"/>
              </a:spcBef>
              <a:spcAft>
                <a:spcPts val="300"/>
              </a:spcAft>
              <a:buClrTx/>
              <a:defRPr/>
            </a:pPr>
            <a:r>
              <a:rPr lang="ja-JP" altLang="en-US" sz="1800" dirty="0" smtClean="0">
                <a:solidFill>
                  <a:prstClr val="black"/>
                </a:solidFill>
              </a:rPr>
              <a:t>万博への修学旅行誘致の意義を</a:t>
            </a:r>
            <a:r>
              <a:rPr lang="ja-JP" altLang="en-US" sz="1800" dirty="0">
                <a:solidFill>
                  <a:prstClr val="black"/>
                </a:solidFill>
              </a:rPr>
              <a:t>鑑み</a:t>
            </a:r>
            <a:r>
              <a:rPr lang="ja-JP" altLang="en-US" sz="1800" dirty="0" smtClean="0">
                <a:solidFill>
                  <a:prstClr val="black"/>
                </a:solidFill>
              </a:rPr>
              <a:t>、さらなる取組みを進めていくにあたり、</a:t>
            </a:r>
            <a:r>
              <a:rPr lang="ja-JP" altLang="en-US" sz="1800" dirty="0">
                <a:solidFill>
                  <a:prstClr val="black"/>
                </a:solidFill>
              </a:rPr>
              <a:t>令和３年度の答申（</a:t>
            </a:r>
            <a:r>
              <a:rPr lang="en-US" altLang="ja-JP" sz="1800" dirty="0" smtClean="0">
                <a:solidFill>
                  <a:prstClr val="black"/>
                </a:solidFill>
              </a:rPr>
              <a:t>R4.3.30</a:t>
            </a:r>
            <a:r>
              <a:rPr lang="ja-JP" altLang="en-US" sz="1800" dirty="0" smtClean="0">
                <a:solidFill>
                  <a:prstClr val="black"/>
                </a:solidFill>
              </a:rPr>
              <a:t>　宿泊税に係る制度の在り方について）を踏まえ、万博開催期間に限定した修学旅行生等の課税免除制度を検討する。</a:t>
            </a:r>
            <a:endParaRPr lang="en-US" altLang="ja-JP" sz="1800" dirty="0">
              <a:solidFill>
                <a:prstClr val="black"/>
              </a:solidFill>
            </a:endParaRPr>
          </a:p>
          <a:p>
            <a:pPr lvl="0" defTabSz="914400">
              <a:lnSpc>
                <a:spcPts val="1800"/>
              </a:lnSpc>
              <a:spcBef>
                <a:spcPts val="300"/>
              </a:spcBef>
              <a:spcAft>
                <a:spcPts val="300"/>
              </a:spcAft>
              <a:buClrTx/>
              <a:defRPr/>
            </a:pPr>
            <a:endParaRPr lang="en-US" altLang="ja-JP" sz="1800" dirty="0" smtClean="0">
              <a:solidFill>
                <a:prstClr val="black"/>
              </a:solidFill>
            </a:endParaRPr>
          </a:p>
        </p:txBody>
      </p:sp>
    </p:spTree>
    <p:extLst>
      <p:ext uri="{BB962C8B-B14F-4D97-AF65-F5344CB8AC3E}">
        <p14:creationId xmlns:p14="http://schemas.microsoft.com/office/powerpoint/2010/main" val="218821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1"/>
            <a:ext cx="1252917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万博開催期間における修学旅行生等を対象とする宿泊税の課税免除制度（案</a:t>
            </a:r>
            <a:r>
              <a:rPr lang="ja-JP" altLang="en-US" sz="2800" b="1" dirty="0" smtClean="0">
                <a:solidFill>
                  <a:sysClr val="windowText" lastClr="000000"/>
                </a:solidFill>
                <a:latin typeface="Meiryo UI" panose="020B0604030504040204" pitchFamily="50" charset="-128"/>
                <a:ea typeface="Meiryo UI" panose="020B0604030504040204" pitchFamily="50" charset="-128"/>
              </a:rPr>
              <a:t>）</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10462144" y="9351928"/>
            <a:ext cx="3192251" cy="530953"/>
          </a:xfrm>
        </p:spPr>
        <p:txBody>
          <a:bodyPr/>
          <a:lstStyle/>
          <a:p>
            <a:fld id="{467AA5CF-51E1-4D01-BB70-A72935B68D10}" type="slidenum">
              <a:rPr kumimoji="1" lang="ja-JP" altLang="en-US" smtClean="0"/>
              <a:t>3</a:t>
            </a:fld>
            <a:endParaRPr kumimoji="1" lang="ja-JP" altLang="en-US"/>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59817" y="953889"/>
            <a:ext cx="9937104" cy="400110"/>
          </a:xfrm>
          <a:prstGeom prst="rect">
            <a:avLst/>
          </a:prstGeom>
        </p:spPr>
        <p:txBody>
          <a:bodyPr wrap="square">
            <a:spAutoFit/>
          </a:bodyPr>
          <a:lstStyle/>
          <a:p>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〇現在検討中の修学</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旅行生等を対象とする宿泊税の課税免除制度（案</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47402148"/>
              </p:ext>
            </p:extLst>
          </p:nvPr>
        </p:nvGraphicFramePr>
        <p:xfrm>
          <a:off x="575841" y="1515801"/>
          <a:ext cx="12601400" cy="7344815"/>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4166781869"/>
                    </a:ext>
                  </a:extLst>
                </a:gridCol>
                <a:gridCol w="10513168">
                  <a:extLst>
                    <a:ext uri="{9D8B030D-6E8A-4147-A177-3AD203B41FA5}">
                      <a16:colId xmlns:a16="http://schemas.microsoft.com/office/drawing/2014/main" val="172122740"/>
                    </a:ext>
                  </a:extLst>
                </a:gridCol>
              </a:tblGrid>
              <a:tr h="490493">
                <a:tc>
                  <a:txBody>
                    <a:bodyPr/>
                    <a:lstStyle/>
                    <a:p>
                      <a:endParaRPr kumimoji="1" lang="ja-JP" altLang="en-US" sz="2000" dirty="0"/>
                    </a:p>
                  </a:txBody>
                  <a:tcPr anchor="ctr"/>
                </a:tc>
                <a:tc>
                  <a:txBody>
                    <a:bodyPr/>
                    <a:lstStyle/>
                    <a:p>
                      <a:r>
                        <a:rPr kumimoji="1" lang="ja-JP" altLang="en-US" sz="1800" b="0" dirty="0" smtClean="0"/>
                        <a:t>詳細</a:t>
                      </a:r>
                      <a:endParaRPr kumimoji="1" lang="ja-JP" altLang="en-US" sz="1800" b="0" dirty="0"/>
                    </a:p>
                  </a:txBody>
                  <a:tcPr anchor="ctr"/>
                </a:tc>
                <a:extLst>
                  <a:ext uri="{0D108BD9-81ED-4DB2-BD59-A6C34878D82A}">
                    <a16:rowId xmlns:a16="http://schemas.microsoft.com/office/drawing/2014/main" val="380075649"/>
                  </a:ext>
                </a:extLst>
              </a:tr>
              <a:tr h="490493">
                <a:tc>
                  <a:txBody>
                    <a:bodyPr/>
                    <a:lstStyle/>
                    <a:p>
                      <a:r>
                        <a:rPr kumimoji="1" lang="ja-JP" altLang="en-US" sz="2000" dirty="0" smtClean="0"/>
                        <a:t>概要</a:t>
                      </a:r>
                      <a:endParaRPr kumimoji="1" lang="ja-JP" altLang="en-US" sz="2000" dirty="0"/>
                    </a:p>
                  </a:txBody>
                  <a:tcPr anchor="ctr"/>
                </a:tc>
                <a:tc>
                  <a:txBody>
                    <a:bodyPr/>
                    <a:lstStyle/>
                    <a:p>
                      <a:r>
                        <a:rPr kumimoji="1" lang="ja-JP" altLang="en-US" sz="2000" b="1" u="none" dirty="0" smtClean="0"/>
                        <a:t>万博開催期間中の修学旅行生等を対象に宿泊税を課税免除</a:t>
                      </a:r>
                      <a:endParaRPr kumimoji="1" lang="ja-JP" altLang="en-US" sz="2000" b="1" u="none" dirty="0"/>
                    </a:p>
                  </a:txBody>
                  <a:tcPr anchor="ctr"/>
                </a:tc>
                <a:extLst>
                  <a:ext uri="{0D108BD9-81ED-4DB2-BD59-A6C34878D82A}">
                    <a16:rowId xmlns:a16="http://schemas.microsoft.com/office/drawing/2014/main" val="1668608353"/>
                  </a:ext>
                </a:extLst>
              </a:tr>
              <a:tr h="943255">
                <a:tc>
                  <a:txBody>
                    <a:bodyPr/>
                    <a:lstStyle/>
                    <a:p>
                      <a:r>
                        <a:rPr kumimoji="1" lang="ja-JP" altLang="en-US" sz="2000" dirty="0" smtClean="0"/>
                        <a:t>課税免除期間</a:t>
                      </a:r>
                      <a:endParaRPr kumimoji="1" lang="ja-JP" altLang="en-US" sz="2000" dirty="0"/>
                    </a:p>
                  </a:txBody>
                  <a:tcPr anchor="ctr"/>
                </a:tc>
                <a:tc>
                  <a:txBody>
                    <a:bodyPr/>
                    <a:lstStyle/>
                    <a:p>
                      <a:r>
                        <a:rPr kumimoji="1" lang="en-US" altLang="ja-JP" sz="2400" b="1" u="sng" dirty="0" smtClean="0"/>
                        <a:t>2025.4.1</a:t>
                      </a:r>
                      <a:r>
                        <a:rPr kumimoji="1" lang="ja-JP" altLang="en-US" sz="2400" b="1" u="sng" dirty="0" smtClean="0"/>
                        <a:t>～</a:t>
                      </a:r>
                      <a:r>
                        <a:rPr kumimoji="1" lang="en-US" altLang="ja-JP" sz="2400" b="1" u="sng" dirty="0" smtClean="0"/>
                        <a:t>2025.10.31</a:t>
                      </a:r>
                    </a:p>
                    <a:p>
                      <a:r>
                        <a:rPr kumimoji="1" lang="ja-JP" altLang="en-US" sz="2000" dirty="0" smtClean="0"/>
                        <a:t>（万博開催期間は</a:t>
                      </a:r>
                      <a:r>
                        <a:rPr kumimoji="1" lang="en-US" altLang="ja-JP" sz="2000" dirty="0" smtClean="0"/>
                        <a:t>2025.4.13</a:t>
                      </a:r>
                      <a:r>
                        <a:rPr kumimoji="1" lang="ja-JP" altLang="en-US" sz="2000" dirty="0" smtClean="0"/>
                        <a:t>～</a:t>
                      </a:r>
                      <a:r>
                        <a:rPr kumimoji="1" lang="en-US" altLang="ja-JP" sz="2000" dirty="0" smtClean="0"/>
                        <a:t>2025.10.13</a:t>
                      </a:r>
                      <a:r>
                        <a:rPr kumimoji="1" lang="ja-JP" altLang="en-US" sz="2000" dirty="0" smtClean="0"/>
                        <a:t>）</a:t>
                      </a:r>
                      <a:endParaRPr kumimoji="1" lang="ja-JP" altLang="en-US" sz="2000" dirty="0"/>
                    </a:p>
                  </a:txBody>
                  <a:tcPr anchor="ctr"/>
                </a:tc>
                <a:extLst>
                  <a:ext uri="{0D108BD9-81ED-4DB2-BD59-A6C34878D82A}">
                    <a16:rowId xmlns:a16="http://schemas.microsoft.com/office/drawing/2014/main" val="1603192121"/>
                  </a:ext>
                </a:extLst>
              </a:tr>
              <a:tr h="5420574">
                <a:tc>
                  <a:txBody>
                    <a:bodyPr/>
                    <a:lstStyle/>
                    <a:p>
                      <a:r>
                        <a:rPr kumimoji="1" lang="ja-JP" altLang="en-US" sz="2000" dirty="0" smtClean="0"/>
                        <a:t>免除対象者</a:t>
                      </a:r>
                      <a:endParaRPr kumimoji="1" lang="ja-JP" altLang="en-US" sz="2000" dirty="0"/>
                    </a:p>
                  </a:txBody>
                  <a:tcPr anchor="ctr"/>
                </a:tc>
                <a:tc>
                  <a:txBody>
                    <a:bodyPr/>
                    <a:lstStyle/>
                    <a:p>
                      <a:r>
                        <a:rPr kumimoji="1" lang="ja-JP" altLang="en-US" sz="2000" dirty="0" smtClean="0"/>
                        <a:t>以下の機関・施設が行う修学旅行等に参加する幼児、児童、生徒又は学生及びその引率者（</a:t>
                      </a:r>
                      <a:r>
                        <a:rPr kumimoji="1" lang="en-US" altLang="ja-JP" sz="2000" dirty="0" smtClean="0"/>
                        <a:t>※</a:t>
                      </a:r>
                      <a:r>
                        <a:rPr kumimoji="1" lang="ja-JP" altLang="en-US" sz="2000" dirty="0" smtClean="0"/>
                        <a:t>）</a:t>
                      </a:r>
                      <a:endParaRPr kumimoji="1" lang="en-US" altLang="ja-JP" sz="2000" dirty="0" smtClean="0"/>
                    </a:p>
                    <a:p>
                      <a:endParaRPr kumimoji="1" lang="en-US" altLang="ja-JP" sz="2000" dirty="0" smtClean="0"/>
                    </a:p>
                    <a:p>
                      <a:r>
                        <a:rPr kumimoji="1" lang="ja-JP" altLang="en-US" sz="2000" dirty="0" smtClean="0"/>
                        <a:t>　　・</a:t>
                      </a:r>
                      <a:r>
                        <a:rPr kumimoji="1" lang="ja-JP" altLang="en-US" sz="2000" b="1" dirty="0" smtClean="0"/>
                        <a:t>幼稚園、小学校、中学校、義務教育学校、高等学校、中等教育学校、</a:t>
                      </a:r>
                      <a:endParaRPr kumimoji="1" lang="en-US" altLang="ja-JP" sz="2000" b="1" dirty="0" smtClean="0"/>
                    </a:p>
                    <a:p>
                      <a:r>
                        <a:rPr kumimoji="1" lang="ja-JP" altLang="en-US" sz="2000" b="1" dirty="0" smtClean="0"/>
                        <a:t>　　　特別支援学校、高等専門学校</a:t>
                      </a:r>
                      <a:endParaRPr kumimoji="1" lang="en-US" altLang="ja-JP" sz="2000" b="1" dirty="0" smtClean="0"/>
                    </a:p>
                    <a:p>
                      <a:r>
                        <a:rPr kumimoji="1" lang="en-US" altLang="ja-JP" sz="2000" baseline="0" dirty="0" smtClean="0"/>
                        <a:t>        </a:t>
                      </a:r>
                      <a:r>
                        <a:rPr kumimoji="1" lang="ja-JP" altLang="en-US" sz="2000" dirty="0" smtClean="0"/>
                        <a:t>（学校教育法第１条にある「学校」から大学を除いたもの）</a:t>
                      </a:r>
                      <a:endParaRPr kumimoji="1" lang="en-US" altLang="ja-JP" sz="2000" dirty="0" smtClean="0"/>
                    </a:p>
                    <a:p>
                      <a:pPr>
                        <a:lnSpc>
                          <a:spcPts val="800"/>
                        </a:lnSpc>
                      </a:pPr>
                      <a:endParaRPr kumimoji="1" lang="en-US" altLang="ja-JP" sz="2000" dirty="0" smtClean="0"/>
                    </a:p>
                    <a:p>
                      <a:r>
                        <a:rPr kumimoji="1" lang="ja-JP" altLang="en-US" sz="2000" dirty="0" smtClean="0"/>
                        <a:t>　　・</a:t>
                      </a:r>
                      <a:r>
                        <a:rPr kumimoji="1" lang="ja-JP" altLang="en-US" sz="2000" b="1" dirty="0" smtClean="0"/>
                        <a:t>高等専修学校</a:t>
                      </a:r>
                      <a:endParaRPr kumimoji="1" lang="en-US" altLang="ja-JP" sz="2000" b="1" dirty="0" smtClean="0"/>
                    </a:p>
                    <a:p>
                      <a:pPr>
                        <a:lnSpc>
                          <a:spcPts val="800"/>
                        </a:lnSpc>
                      </a:pPr>
                      <a:endParaRPr kumimoji="1" lang="en-US" altLang="ja-JP" sz="2000" dirty="0" smtClean="0"/>
                    </a:p>
                    <a:p>
                      <a:r>
                        <a:rPr kumimoji="1" lang="ja-JP" altLang="en-US" sz="2000" dirty="0" smtClean="0"/>
                        <a:t>　　・</a:t>
                      </a:r>
                      <a:r>
                        <a:rPr kumimoji="1" lang="ja-JP" altLang="en-US" sz="2000" b="1" dirty="0" smtClean="0"/>
                        <a:t>保育所</a:t>
                      </a:r>
                      <a:endParaRPr kumimoji="1" lang="en-US" altLang="ja-JP" sz="2000" b="1" dirty="0" smtClean="0"/>
                    </a:p>
                    <a:p>
                      <a:pPr>
                        <a:lnSpc>
                          <a:spcPts val="800"/>
                        </a:lnSpc>
                      </a:pPr>
                      <a:endParaRPr kumimoji="1" lang="en-US" altLang="ja-JP" sz="2000" dirty="0" smtClean="0"/>
                    </a:p>
                    <a:p>
                      <a:r>
                        <a:rPr kumimoji="1" lang="ja-JP" altLang="en-US" sz="2000" dirty="0" smtClean="0"/>
                        <a:t>　　・</a:t>
                      </a:r>
                      <a:r>
                        <a:rPr kumimoji="1" lang="ja-JP" altLang="en-US" sz="2000" b="1" dirty="0" smtClean="0"/>
                        <a:t>幼保連携型認定こども園</a:t>
                      </a:r>
                      <a:endParaRPr kumimoji="1" lang="en-US" altLang="ja-JP" sz="2000" b="1" dirty="0" smtClean="0"/>
                    </a:p>
                    <a:p>
                      <a:pPr>
                        <a:lnSpc>
                          <a:spcPts val="800"/>
                        </a:lnSpc>
                      </a:pPr>
                      <a:endParaRPr kumimoji="1" lang="en-US" altLang="ja-JP" sz="2000" dirty="0" smtClean="0"/>
                    </a:p>
                    <a:p>
                      <a:r>
                        <a:rPr kumimoji="1" lang="ja-JP" altLang="en-US" sz="2000" dirty="0" smtClean="0"/>
                        <a:t>　　</a:t>
                      </a:r>
                      <a:r>
                        <a:rPr kumimoji="1" lang="ja-JP" altLang="en-US" sz="2000" b="1" dirty="0" smtClean="0"/>
                        <a:t>・家庭的保育事業、小規模保育事業又は事業所内保育事業を行う施設</a:t>
                      </a:r>
                      <a:endParaRPr kumimoji="1" lang="en-US" altLang="ja-JP" sz="2000" b="1" dirty="0" smtClean="0"/>
                    </a:p>
                    <a:p>
                      <a:pPr>
                        <a:lnSpc>
                          <a:spcPts val="800"/>
                        </a:lnSpc>
                      </a:pPr>
                      <a:endParaRPr kumimoji="1" lang="en-US" altLang="ja-JP" sz="2000" b="1" dirty="0" smtClean="0"/>
                    </a:p>
                    <a:p>
                      <a:r>
                        <a:rPr kumimoji="1" lang="ja-JP" altLang="en-US" sz="2000" b="1" dirty="0" smtClean="0"/>
                        <a:t>　　・認可外保育施設</a:t>
                      </a:r>
                      <a:endParaRPr kumimoji="1" lang="en-US" altLang="ja-JP" sz="2000" b="1" dirty="0" smtClean="0"/>
                    </a:p>
                    <a:p>
                      <a:endParaRPr kumimoji="1" lang="en-US" altLang="ja-JP" sz="1600" dirty="0" smtClean="0"/>
                    </a:p>
                    <a:p>
                      <a:r>
                        <a:rPr kumimoji="1" lang="ja-JP" altLang="en-US" sz="1600" dirty="0" smtClean="0"/>
                        <a:t>　　</a:t>
                      </a:r>
                      <a:r>
                        <a:rPr kumimoji="1" lang="en-US" altLang="ja-JP" sz="1600" dirty="0" smtClean="0"/>
                        <a:t>※</a:t>
                      </a:r>
                      <a:r>
                        <a:rPr kumimoji="1" lang="ja-JP" altLang="en-US" sz="1600" dirty="0" smtClean="0"/>
                        <a:t>引率者</a:t>
                      </a:r>
                      <a:endParaRPr kumimoji="1" lang="en-US" altLang="ja-JP" sz="1600" dirty="0" smtClean="0"/>
                    </a:p>
                    <a:p>
                      <a:r>
                        <a:rPr kumimoji="1" lang="ja-JP" altLang="en-US" sz="1600" dirty="0" smtClean="0"/>
                        <a:t>　　　 生徒等の引率を行う学校・保育所等の関係者や、介助を必要とする</a:t>
                      </a:r>
                      <a:r>
                        <a:rPr kumimoji="1" lang="ja-JP" altLang="en-US" sz="1600" baseline="0" dirty="0" smtClean="0"/>
                        <a:t> </a:t>
                      </a:r>
                      <a:r>
                        <a:rPr kumimoji="1" lang="ja-JP" altLang="en-US" sz="1600" dirty="0" smtClean="0"/>
                        <a:t>生徒の介助を行う看護師や保護者等を想定</a:t>
                      </a:r>
                    </a:p>
                  </a:txBody>
                  <a:tcPr anchor="ctr"/>
                </a:tc>
                <a:extLst>
                  <a:ext uri="{0D108BD9-81ED-4DB2-BD59-A6C34878D82A}">
                    <a16:rowId xmlns:a16="http://schemas.microsoft.com/office/drawing/2014/main" val="1762371633"/>
                  </a:ext>
                </a:extLst>
              </a:tr>
            </a:tbl>
          </a:graphicData>
        </a:graphic>
      </p:graphicFrame>
    </p:spTree>
    <p:extLst>
      <p:ext uri="{BB962C8B-B14F-4D97-AF65-F5344CB8AC3E}">
        <p14:creationId xmlns:p14="http://schemas.microsoft.com/office/powerpoint/2010/main" val="694393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1196</Words>
  <Application>Microsoft Office PowerPoint</Application>
  <PresentationFormat>ユーザー設定</PresentationFormat>
  <Paragraphs>98</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2023-07-19T23:48:17Z</dcterms:created>
  <dcterms:modified xsi:type="dcterms:W3CDTF">2023-07-20T00:00:03Z</dcterms:modified>
</cp:coreProperties>
</file>