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D5E3CF"/>
    <a:srgbClr val="0000CC"/>
    <a:srgbClr val="EBF1E9"/>
    <a:srgbClr val="A4ABA1"/>
    <a:srgbClr val="99CCFF"/>
    <a:srgbClr val="9966FF"/>
    <a:srgbClr val="FF99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5896" autoAdjust="0"/>
  </p:normalViewPr>
  <p:slideViewPr>
    <p:cSldViewPr snapToGrid="0">
      <p:cViewPr varScale="1">
        <p:scale>
          <a:sx n="97" d="100"/>
          <a:sy n="97" d="100"/>
        </p:scale>
        <p:origin x="13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41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3793" y="173700"/>
            <a:ext cx="76338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 </a:t>
            </a:r>
            <a:r>
              <a:rPr lang="ja-JP" altLang="en-US" sz="15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大阪府咲洲庁舎低層階（７階～１７階）の次期公募スケジュール（案</a:t>
            </a:r>
            <a:r>
              <a:rPr lang="ja-JP" altLang="en-US" sz="15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）</a:t>
            </a:r>
            <a:endParaRPr lang="en-US" altLang="ja-JP" sz="15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2" descr="BD1026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8" y="159197"/>
            <a:ext cx="395826" cy="35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j01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0041" y="511367"/>
            <a:ext cx="8100000" cy="103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表 42">
            <a:extLst>
              <a:ext uri="{FF2B5EF4-FFF2-40B4-BE49-F238E27FC236}">
                <a16:creationId xmlns:a16="http://schemas.microsoft.com/office/drawing/2014/main" id="{F6E9558C-9FBD-42C6-9DB4-E5D3BB407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872719"/>
              </p:ext>
            </p:extLst>
          </p:nvPr>
        </p:nvGraphicFramePr>
        <p:xfrm>
          <a:off x="19050" y="657733"/>
          <a:ext cx="9805918" cy="43272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47625">
                  <a:extLst>
                    <a:ext uri="{9D8B030D-6E8A-4147-A177-3AD203B41FA5}">
                      <a16:colId xmlns:a16="http://schemas.microsoft.com/office/drawing/2014/main" val="4220144070"/>
                    </a:ext>
                  </a:extLst>
                </a:gridCol>
                <a:gridCol w="847625">
                  <a:extLst>
                    <a:ext uri="{9D8B030D-6E8A-4147-A177-3AD203B41FA5}">
                      <a16:colId xmlns:a16="http://schemas.microsoft.com/office/drawing/2014/main" val="3093108366"/>
                    </a:ext>
                  </a:extLst>
                </a:gridCol>
                <a:gridCol w="847625">
                  <a:extLst>
                    <a:ext uri="{9D8B030D-6E8A-4147-A177-3AD203B41FA5}">
                      <a16:colId xmlns:a16="http://schemas.microsoft.com/office/drawing/2014/main" val="2063839218"/>
                    </a:ext>
                  </a:extLst>
                </a:gridCol>
                <a:gridCol w="766287">
                  <a:extLst>
                    <a:ext uri="{9D8B030D-6E8A-4147-A177-3AD203B41FA5}">
                      <a16:colId xmlns:a16="http://schemas.microsoft.com/office/drawing/2014/main" val="3356406227"/>
                    </a:ext>
                  </a:extLst>
                </a:gridCol>
                <a:gridCol w="766286">
                  <a:extLst>
                    <a:ext uri="{9D8B030D-6E8A-4147-A177-3AD203B41FA5}">
                      <a16:colId xmlns:a16="http://schemas.microsoft.com/office/drawing/2014/main" val="1287343579"/>
                    </a:ext>
                  </a:extLst>
                </a:gridCol>
                <a:gridCol w="766287">
                  <a:extLst>
                    <a:ext uri="{9D8B030D-6E8A-4147-A177-3AD203B41FA5}">
                      <a16:colId xmlns:a16="http://schemas.microsoft.com/office/drawing/2014/main" val="47332598"/>
                    </a:ext>
                  </a:extLst>
                </a:gridCol>
                <a:gridCol w="572487">
                  <a:extLst>
                    <a:ext uri="{9D8B030D-6E8A-4147-A177-3AD203B41FA5}">
                      <a16:colId xmlns:a16="http://schemas.microsoft.com/office/drawing/2014/main" val="968230148"/>
                    </a:ext>
                  </a:extLst>
                </a:gridCol>
                <a:gridCol w="635067">
                  <a:extLst>
                    <a:ext uri="{9D8B030D-6E8A-4147-A177-3AD203B41FA5}">
                      <a16:colId xmlns:a16="http://schemas.microsoft.com/office/drawing/2014/main" val="2470754824"/>
                    </a:ext>
                  </a:extLst>
                </a:gridCol>
                <a:gridCol w="594356">
                  <a:extLst>
                    <a:ext uri="{9D8B030D-6E8A-4147-A177-3AD203B41FA5}">
                      <a16:colId xmlns:a16="http://schemas.microsoft.com/office/drawing/2014/main" val="3716300834"/>
                    </a:ext>
                  </a:extLst>
                </a:gridCol>
                <a:gridCol w="976198">
                  <a:extLst>
                    <a:ext uri="{9D8B030D-6E8A-4147-A177-3AD203B41FA5}">
                      <a16:colId xmlns:a16="http://schemas.microsoft.com/office/drawing/2014/main" val="3596401835"/>
                    </a:ext>
                  </a:extLst>
                </a:gridCol>
                <a:gridCol w="1067783">
                  <a:extLst>
                    <a:ext uri="{9D8B030D-6E8A-4147-A177-3AD203B41FA5}">
                      <a16:colId xmlns:a16="http://schemas.microsoft.com/office/drawing/2014/main" val="3361388643"/>
                    </a:ext>
                  </a:extLst>
                </a:gridCol>
                <a:gridCol w="1118292">
                  <a:extLst>
                    <a:ext uri="{9D8B030D-6E8A-4147-A177-3AD203B41FA5}">
                      <a16:colId xmlns:a16="http://schemas.microsoft.com/office/drawing/2014/main" val="704135737"/>
                    </a:ext>
                  </a:extLst>
                </a:gridCol>
              </a:tblGrid>
              <a:tr h="28322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986405"/>
                  </a:ext>
                </a:extLst>
              </a:tr>
              <a:tr h="2832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上旬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下旬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上旬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下旬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上旬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下旬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上旬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中旬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下旬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276928"/>
                  </a:ext>
                </a:extLst>
              </a:tr>
              <a:tr h="3760805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755985"/>
                  </a:ext>
                </a:extLst>
              </a:tr>
            </a:tbl>
          </a:graphicData>
        </a:graphic>
      </p:graphicFrame>
      <p:sp>
        <p:nvSpPr>
          <p:cNvPr id="47" name="矢印: 右 46">
            <a:extLst>
              <a:ext uri="{FF2B5EF4-FFF2-40B4-BE49-F238E27FC236}">
                <a16:creationId xmlns:a16="http://schemas.microsoft.com/office/drawing/2014/main" id="{725E7090-4C5B-4DA4-990F-AA3EB7388E39}"/>
              </a:ext>
            </a:extLst>
          </p:cNvPr>
          <p:cNvSpPr/>
          <p:nvPr/>
        </p:nvSpPr>
        <p:spPr>
          <a:xfrm>
            <a:off x="4209176" y="1787294"/>
            <a:ext cx="2403465" cy="731948"/>
          </a:xfrm>
          <a:prstGeom prst="rightArrow">
            <a:avLst>
              <a:gd name="adj1" fmla="val 59171"/>
              <a:gd name="adj2" fmla="val 58909"/>
            </a:avLst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公募期間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50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日程度）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" name="表 3">
            <a:extLst>
              <a:ext uri="{FF2B5EF4-FFF2-40B4-BE49-F238E27FC236}">
                <a16:creationId xmlns:a16="http://schemas.microsoft.com/office/drawing/2014/main" id="{2AEBE78C-3363-47D3-BE80-59B2A9475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639592"/>
              </p:ext>
            </p:extLst>
          </p:nvPr>
        </p:nvGraphicFramePr>
        <p:xfrm>
          <a:off x="50041" y="5052567"/>
          <a:ext cx="9805918" cy="13976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1306">
                  <a:extLst>
                    <a:ext uri="{9D8B030D-6E8A-4147-A177-3AD203B41FA5}">
                      <a16:colId xmlns:a16="http://schemas.microsoft.com/office/drawing/2014/main" val="3518454303"/>
                    </a:ext>
                  </a:extLst>
                </a:gridCol>
                <a:gridCol w="917056">
                  <a:extLst>
                    <a:ext uri="{9D8B030D-6E8A-4147-A177-3AD203B41FA5}">
                      <a16:colId xmlns:a16="http://schemas.microsoft.com/office/drawing/2014/main" val="3900499000"/>
                    </a:ext>
                  </a:extLst>
                </a:gridCol>
                <a:gridCol w="1511314">
                  <a:extLst>
                    <a:ext uri="{9D8B030D-6E8A-4147-A177-3AD203B41FA5}">
                      <a16:colId xmlns:a16="http://schemas.microsoft.com/office/drawing/2014/main" val="3361034941"/>
                    </a:ext>
                  </a:extLst>
                </a:gridCol>
                <a:gridCol w="6626242">
                  <a:extLst>
                    <a:ext uri="{9D8B030D-6E8A-4147-A177-3AD203B41FA5}">
                      <a16:colId xmlns:a16="http://schemas.microsoft.com/office/drawing/2014/main" val="135235149"/>
                    </a:ext>
                  </a:extLst>
                </a:gridCol>
              </a:tblGrid>
              <a:tr h="2882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委員会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会議内容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356890"/>
                  </a:ext>
                </a:extLst>
              </a:tr>
              <a:tr h="2902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４月７日～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委員長選任等</a:t>
                      </a: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委員長の選任及び会議の公開・非公開の決定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759054"/>
                  </a:ext>
                </a:extLst>
              </a:tr>
              <a:tr h="2745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第２回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４月１７日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課題・対応策の検討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訴訟に至った経緯を報告し、委員から前回公募の課題や対応策を指摘いただく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325712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第３回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５月７日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公募条件等の審議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第２回委員会での意見を踏まえた、新たな公募条件や審査項目等を審議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830106"/>
                  </a:ext>
                </a:extLst>
              </a:tr>
              <a:tr h="2722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第４回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７月上中旬</a:t>
                      </a:r>
                      <a:endParaRPr kumimoji="1" lang="ja-JP" altLang="en-US" sz="11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事業者評価・決定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事業者へのヒアリング等を行い、審査・評価の上、入居事業者を選定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76911"/>
                  </a:ext>
                </a:extLst>
              </a:tr>
            </a:tbl>
          </a:graphicData>
        </a:graphic>
      </p:graphicFrame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1A7127-342C-433F-9339-89AB173514DB}"/>
              </a:ext>
            </a:extLst>
          </p:cNvPr>
          <p:cNvSpPr/>
          <p:nvPr/>
        </p:nvSpPr>
        <p:spPr>
          <a:xfrm>
            <a:off x="144686" y="1615714"/>
            <a:ext cx="624575" cy="2416611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委員長選任等</a:t>
            </a:r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algn="ctr"/>
            <a:r>
              <a:rPr kumimoji="1" lang="ja-JP" altLang="en-US" sz="13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第１回委員会</a:t>
            </a:r>
            <a:endParaRPr kumimoji="1" lang="en-US" altLang="ja-JP" sz="13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FAADE8E-2246-45CB-B60B-D27EA2C928D7}"/>
              </a:ext>
            </a:extLst>
          </p:cNvPr>
          <p:cNvGrpSpPr/>
          <p:nvPr/>
        </p:nvGrpSpPr>
        <p:grpSpPr>
          <a:xfrm>
            <a:off x="955412" y="1606453"/>
            <a:ext cx="721628" cy="2416611"/>
            <a:chOff x="978334" y="1621534"/>
            <a:chExt cx="721628" cy="2416611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D05342F-6D92-42CC-8420-D28B6B2033DF}"/>
                </a:ext>
              </a:extLst>
            </p:cNvPr>
            <p:cNvSpPr/>
            <p:nvPr/>
          </p:nvSpPr>
          <p:spPr>
            <a:xfrm>
              <a:off x="992424" y="1621534"/>
              <a:ext cx="675603" cy="241661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課題・対応策検討</a:t>
              </a:r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</a:p>
            <a:p>
              <a:pPr algn="ctr"/>
              <a:r>
                <a:rPr kumimoji="1" lang="ja-JP" altLang="en-US" sz="13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第２回委員会</a:t>
              </a:r>
              <a:endParaRPr kumimoji="1" lang="en-US" altLang="ja-JP" sz="13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F24092CE-A144-4D9F-88AD-E1D3541EACAD}"/>
                </a:ext>
              </a:extLst>
            </p:cNvPr>
            <p:cNvSpPr/>
            <p:nvPr/>
          </p:nvSpPr>
          <p:spPr>
            <a:xfrm>
              <a:off x="978334" y="1652303"/>
              <a:ext cx="721628" cy="3265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済</a:t>
              </a:r>
              <a:endPara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5259714-D5CC-4618-AF90-668AFDC4C876}"/>
              </a:ext>
            </a:extLst>
          </p:cNvPr>
          <p:cNvGrpSpPr/>
          <p:nvPr/>
        </p:nvGrpSpPr>
        <p:grpSpPr>
          <a:xfrm>
            <a:off x="2584819" y="1606453"/>
            <a:ext cx="630199" cy="2425871"/>
            <a:chOff x="2832326" y="1443612"/>
            <a:chExt cx="721629" cy="2105356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B7E6881B-10B8-4B09-A9E4-8D5A2B216E3C}"/>
                </a:ext>
              </a:extLst>
            </p:cNvPr>
            <p:cNvSpPr/>
            <p:nvPr/>
          </p:nvSpPr>
          <p:spPr>
            <a:xfrm>
              <a:off x="2832326" y="1451649"/>
              <a:ext cx="721629" cy="209731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公募条件等審議</a:t>
              </a:r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</a:p>
            <a:p>
              <a:pPr algn="ctr"/>
              <a:r>
                <a:rPr kumimoji="1" lang="ja-JP" altLang="en-US" sz="13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第３回委員会</a:t>
              </a:r>
              <a:endParaRPr kumimoji="1" lang="en-US" altLang="ja-JP" sz="13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F87E4EFE-C39C-47B6-928F-FA16C4A8FE43}"/>
                </a:ext>
              </a:extLst>
            </p:cNvPr>
            <p:cNvSpPr/>
            <p:nvPr/>
          </p:nvSpPr>
          <p:spPr>
            <a:xfrm>
              <a:off x="2832326" y="1443612"/>
              <a:ext cx="721628" cy="3265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5/7</a:t>
              </a:r>
            </a:p>
          </p:txBody>
        </p:sp>
      </p:grp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64E956A-5DC1-4A63-9C2E-B954A0DAE1A7}"/>
              </a:ext>
            </a:extLst>
          </p:cNvPr>
          <p:cNvSpPr/>
          <p:nvPr/>
        </p:nvSpPr>
        <p:spPr>
          <a:xfrm>
            <a:off x="3448801" y="1589714"/>
            <a:ext cx="581451" cy="2442610"/>
          </a:xfrm>
          <a:prstGeom prst="rect">
            <a:avLst/>
          </a:prstGeom>
          <a:solidFill>
            <a:srgbClr val="33CC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公募開始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5AD0DA4-AFF9-4922-B932-16350571C02B}"/>
              </a:ext>
            </a:extLst>
          </p:cNvPr>
          <p:cNvSpPr/>
          <p:nvPr/>
        </p:nvSpPr>
        <p:spPr>
          <a:xfrm>
            <a:off x="6794905" y="1589713"/>
            <a:ext cx="581451" cy="2570807"/>
          </a:xfrm>
          <a:prstGeom prst="rect">
            <a:avLst/>
          </a:prstGeom>
          <a:solidFill>
            <a:srgbClr val="33CC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公募締切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2146E9C-7548-43D2-BF8D-34AEDECFFC64}"/>
              </a:ext>
            </a:extLst>
          </p:cNvPr>
          <p:cNvSpPr/>
          <p:nvPr/>
        </p:nvSpPr>
        <p:spPr>
          <a:xfrm>
            <a:off x="7418946" y="1589713"/>
            <a:ext cx="644046" cy="2570808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事業者評価・決定</a:t>
            </a:r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algn="ctr"/>
            <a:r>
              <a:rPr kumimoji="1" lang="ja-JP" altLang="en-US" sz="13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第４回委員会</a:t>
            </a:r>
            <a:endParaRPr kumimoji="1" lang="en-US" altLang="ja-JP" sz="13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102A413-5998-46B3-A832-67D6C45400A8}"/>
              </a:ext>
            </a:extLst>
          </p:cNvPr>
          <p:cNvSpPr/>
          <p:nvPr/>
        </p:nvSpPr>
        <p:spPr>
          <a:xfrm>
            <a:off x="9045001" y="1589712"/>
            <a:ext cx="502371" cy="2570807"/>
          </a:xfrm>
          <a:prstGeom prst="rect">
            <a:avLst/>
          </a:prstGeom>
          <a:solidFill>
            <a:srgbClr val="33CC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事業者決定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6B91BDC6-E4A1-4B89-BC33-AEAC91D6DEA9}"/>
              </a:ext>
            </a:extLst>
          </p:cNvPr>
          <p:cNvSpPr/>
          <p:nvPr/>
        </p:nvSpPr>
        <p:spPr>
          <a:xfrm>
            <a:off x="153793" y="1645381"/>
            <a:ext cx="518123" cy="326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済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9CB0A4-325E-4BC1-82BD-28A066A41C7E}"/>
              </a:ext>
            </a:extLst>
          </p:cNvPr>
          <p:cNvSpPr/>
          <p:nvPr/>
        </p:nvSpPr>
        <p:spPr>
          <a:xfrm>
            <a:off x="6191292" y="5355632"/>
            <a:ext cx="463908" cy="24971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</a:rPr>
              <a:t>済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0409CD4-C7DC-43D7-A75A-A4867EA27EA7}"/>
              </a:ext>
            </a:extLst>
          </p:cNvPr>
          <p:cNvSpPr/>
          <p:nvPr/>
        </p:nvSpPr>
        <p:spPr>
          <a:xfrm>
            <a:off x="8302497" y="5657037"/>
            <a:ext cx="463908" cy="24971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</a:rPr>
              <a:t>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16EAA7-7F4D-4DED-AAE9-0BCF4A7E63F2}"/>
              </a:ext>
            </a:extLst>
          </p:cNvPr>
          <p:cNvSpPr txBox="1"/>
          <p:nvPr/>
        </p:nvSpPr>
        <p:spPr>
          <a:xfrm>
            <a:off x="8313308" y="91870"/>
            <a:ext cx="148738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参考資料 ６</a:t>
            </a:r>
            <a:endParaRPr kumimoji="1" lang="en-US" altLang="ja-JP" sz="1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7FB42E8-5AAA-4D8A-9265-807F558EDAE4}"/>
              </a:ext>
            </a:extLst>
          </p:cNvPr>
          <p:cNvSpPr/>
          <p:nvPr/>
        </p:nvSpPr>
        <p:spPr>
          <a:xfrm>
            <a:off x="4317806" y="2427498"/>
            <a:ext cx="406900" cy="1595566"/>
          </a:xfrm>
          <a:prstGeom prst="rect">
            <a:avLst/>
          </a:prstGeom>
          <a:solidFill>
            <a:srgbClr val="33CC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現地説明会</a:t>
            </a:r>
            <a:endParaRPr kumimoji="1"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71C0FB97-C809-4111-8193-E8A70842086B}"/>
              </a:ext>
            </a:extLst>
          </p:cNvPr>
          <p:cNvSpPr/>
          <p:nvPr/>
        </p:nvSpPr>
        <p:spPr>
          <a:xfrm>
            <a:off x="4092508" y="4205784"/>
            <a:ext cx="2969204" cy="731947"/>
          </a:xfrm>
          <a:prstGeom prst="wedgeRoundRectCallout">
            <a:avLst>
              <a:gd name="adj1" fmla="val -34520"/>
              <a:gd name="adj2" fmla="val -71162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応募の条件として、「現地説明会」の参加を必須とするため、この時点で応募者数の上限を把握できます。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（委員の皆様にも共有します。）</a:t>
            </a:r>
          </a:p>
        </p:txBody>
      </p:sp>
    </p:spTree>
    <p:extLst>
      <p:ext uri="{BB962C8B-B14F-4D97-AF65-F5344CB8AC3E}">
        <p14:creationId xmlns:p14="http://schemas.microsoft.com/office/powerpoint/2010/main" val="2275532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237</Words>
  <Application>Microsoft Office PowerPoint</Application>
  <PresentationFormat>A4 210 x 297 mm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UDP明朝 Medium</vt:lpstr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2025-07-25T02:29:20Z</dcterms:created>
  <dcterms:modified xsi:type="dcterms:W3CDTF">2025-07-25T02:29:23Z</dcterms:modified>
</cp:coreProperties>
</file>