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1"/>
  </p:sldMasterIdLst>
  <p:notesMasterIdLst>
    <p:notesMasterId r:id="rId3"/>
  </p:notesMasterIdLst>
  <p:sldIdLst>
    <p:sldId id="257"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CCFF"/>
    <a:srgbClr val="9966FF"/>
    <a:srgbClr val="FF9900"/>
    <a:srgbClr val="FF6699"/>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1361" autoAdjust="0"/>
  </p:normalViewPr>
  <p:slideViewPr>
    <p:cSldViewPr snapToGrid="0">
      <p:cViewPr varScale="1">
        <p:scale>
          <a:sx n="89" d="100"/>
          <a:sy n="89" d="100"/>
        </p:scale>
        <p:origin x="1526" y="77"/>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5A70676-C9A3-4682-B842-A5EE4886E0B7}" type="datetimeFigureOut">
              <a:rPr kumimoji="1" lang="ja-JP" altLang="en-US" smtClean="0"/>
              <a:t>2025/7/24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B632CED-00B2-4FA5-91E4-FC12D69BF1B6}" type="slidenum">
              <a:rPr kumimoji="1" lang="ja-JP" altLang="en-US" smtClean="0"/>
              <a:t>‹#›</a:t>
            </a:fld>
            <a:endParaRPr kumimoji="1" lang="ja-JP" altLang="en-US"/>
          </a:p>
        </p:txBody>
      </p:sp>
    </p:spTree>
    <p:extLst>
      <p:ext uri="{BB962C8B-B14F-4D97-AF65-F5344CB8AC3E}">
        <p14:creationId xmlns:p14="http://schemas.microsoft.com/office/powerpoint/2010/main" val="365502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632CED-00B2-4FA5-91E4-FC12D69BF1B6}" type="slidenum">
              <a:rPr kumimoji="1" lang="ja-JP" altLang="en-US" smtClean="0"/>
              <a:t>1</a:t>
            </a:fld>
            <a:endParaRPr kumimoji="1" lang="ja-JP" altLang="en-US"/>
          </a:p>
        </p:txBody>
      </p:sp>
    </p:spTree>
    <p:extLst>
      <p:ext uri="{BB962C8B-B14F-4D97-AF65-F5344CB8AC3E}">
        <p14:creationId xmlns:p14="http://schemas.microsoft.com/office/powerpoint/2010/main" val="292989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01387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59216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362395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9644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19210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0785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4056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702533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17335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7835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442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2E56D-6E91-426E-BB81-A02E6A7DB429}" type="datetimeFigureOut">
              <a:rPr kumimoji="1" lang="ja-JP" altLang="en-US" smtClean="0"/>
              <a:t>2025/7/24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7970677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BD1026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47" y="132171"/>
            <a:ext cx="388088" cy="34528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j01158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59047" y="480177"/>
            <a:ext cx="9517193" cy="121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テキスト ボックス 8">
            <a:extLst>
              <a:ext uri="{FF2B5EF4-FFF2-40B4-BE49-F238E27FC236}">
                <a16:creationId xmlns:a16="http://schemas.microsoft.com/office/drawing/2014/main" id="{83BDAB5A-A4D4-4200-9F7F-C0A608EAA3C3}"/>
              </a:ext>
            </a:extLst>
          </p:cNvPr>
          <p:cNvSpPr txBox="1"/>
          <p:nvPr/>
        </p:nvSpPr>
        <p:spPr>
          <a:xfrm>
            <a:off x="59047" y="762617"/>
            <a:ext cx="9517193" cy="615553"/>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path path="shape">
              <a:fillToRect l="50000" t="50000" r="50000" b="50000"/>
            </a:path>
            <a:tileRect/>
          </a:gradFill>
          <a:ln>
            <a:noFill/>
          </a:ln>
          <a:scene3d>
            <a:camera prst="orthographicFront"/>
            <a:lightRig rig="threePt" dir="t"/>
          </a:scene3d>
          <a:sp3d>
            <a:bevelT/>
          </a:sp3d>
        </p:spPr>
        <p:txBody>
          <a:bodyPr wrap="square" rtlCol="0">
            <a:spAutoFit/>
          </a:bodyPr>
          <a:lstStyle/>
          <a:p>
            <a:r>
              <a:rPr lang="ja-JP" altLang="en-US" dirty="0">
                <a:latin typeface="BIZ UDゴシック" panose="020B0400000000000000" pitchFamily="49" charset="-128"/>
                <a:ea typeface="BIZ UDゴシック" panose="020B0400000000000000" pitchFamily="49" charset="-128"/>
              </a:rPr>
              <a:t>👉</a:t>
            </a:r>
            <a:r>
              <a:rPr lang="ja-JP" altLang="ja-JP" sz="1600" dirty="0">
                <a:effectLst/>
                <a:latin typeface="BIZ UDゴシック" panose="020B0400000000000000" pitchFamily="49" charset="-128"/>
                <a:ea typeface="BIZ UDゴシック" panose="020B0400000000000000" pitchFamily="49" charset="-128"/>
                <a:cs typeface="Courier New" panose="02070309020205020404" pitchFamily="49" charset="0"/>
              </a:rPr>
              <a:t>前回公募</a:t>
            </a:r>
            <a:r>
              <a:rPr lang="ja-JP" altLang="en-US" sz="1600" dirty="0">
                <a:effectLst/>
                <a:latin typeface="BIZ UDゴシック" panose="020B0400000000000000" pitchFamily="49" charset="-128"/>
                <a:ea typeface="BIZ UDゴシック" panose="020B0400000000000000" pitchFamily="49" charset="-128"/>
                <a:cs typeface="Courier New" panose="02070309020205020404" pitchFamily="49" charset="0"/>
              </a:rPr>
              <a:t>により決定した事業者が賃料等を滞納し訴訟にまで至った経緯や課題等を踏まえ、</a:t>
            </a:r>
            <a:r>
              <a:rPr lang="ja-JP" altLang="ja-JP" sz="1600" dirty="0">
                <a:effectLst/>
                <a:latin typeface="BIZ UDゴシック" panose="020B0400000000000000" pitchFamily="49" charset="-128"/>
                <a:ea typeface="BIZ UDゴシック" panose="020B0400000000000000" pitchFamily="49" charset="-128"/>
                <a:cs typeface="Courier New" panose="02070309020205020404" pitchFamily="49" charset="0"/>
              </a:rPr>
              <a:t>次回公</a:t>
            </a:r>
          </a:p>
          <a:p>
            <a:r>
              <a:rPr lang="ja-JP" altLang="en-US" sz="1600" dirty="0">
                <a:latin typeface="BIZ UDゴシック" panose="020B0400000000000000" pitchFamily="49" charset="-128"/>
                <a:ea typeface="BIZ UDゴシック" panose="020B0400000000000000" pitchFamily="49" charset="-128"/>
                <a:cs typeface="Courier New" panose="02070309020205020404" pitchFamily="49" charset="0"/>
              </a:rPr>
              <a:t>　</a:t>
            </a:r>
            <a:r>
              <a:rPr lang="ja-JP" altLang="ja-JP" sz="1600" dirty="0">
                <a:effectLst/>
                <a:latin typeface="BIZ UDゴシック" panose="020B0400000000000000" pitchFamily="49" charset="-128"/>
                <a:ea typeface="BIZ UDゴシック" panose="020B0400000000000000" pitchFamily="49" charset="-128"/>
                <a:cs typeface="Courier New" panose="02070309020205020404" pitchFamily="49" charset="0"/>
              </a:rPr>
              <a:t>募に向けて公募条件等を検討する。</a:t>
            </a:r>
          </a:p>
        </p:txBody>
      </p:sp>
      <p:sp>
        <p:nvSpPr>
          <p:cNvPr id="11" name="テキスト ボックス 10">
            <a:extLst>
              <a:ext uri="{FF2B5EF4-FFF2-40B4-BE49-F238E27FC236}">
                <a16:creationId xmlns:a16="http://schemas.microsoft.com/office/drawing/2014/main" id="{BA403329-716C-479E-920F-C3181B7695FD}"/>
              </a:ext>
            </a:extLst>
          </p:cNvPr>
          <p:cNvSpPr txBox="1"/>
          <p:nvPr/>
        </p:nvSpPr>
        <p:spPr>
          <a:xfrm>
            <a:off x="59047" y="1753185"/>
            <a:ext cx="4830750" cy="259045"/>
          </a:xfrm>
          <a:prstGeom prst="rect">
            <a:avLst/>
          </a:prstGeom>
          <a:noFill/>
          <a:ln>
            <a:noFill/>
          </a:ln>
          <a:scene3d>
            <a:camera prst="orthographicFront"/>
            <a:lightRig rig="threePt" dir="t"/>
          </a:scene3d>
          <a:sp3d>
            <a:bevelT/>
          </a:sp3d>
        </p:spPr>
        <p:txBody>
          <a:bodyPr wrap="square" rtlCol="0">
            <a:spAutoFit/>
          </a:bodyPr>
          <a:lstStyle/>
          <a:p>
            <a:pPr>
              <a:lnSpc>
                <a:spcPts val="1275"/>
              </a:lnSpc>
            </a:pPr>
            <a:r>
              <a:rPr lang="ja-JP" altLang="en-US" b="1" u="sng" dirty="0">
                <a:latin typeface="BIZ UDゴシック" panose="020B0400000000000000" pitchFamily="49" charset="-128"/>
                <a:ea typeface="BIZ UDゴシック" panose="020B0400000000000000" pitchFamily="49" charset="-128"/>
              </a:rPr>
              <a:t>１　公募条件について</a:t>
            </a:r>
            <a:endParaRPr lang="en-US" altLang="ja-JP" b="1" u="sng" dirty="0">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8FEAE2D3-9443-4E2C-B871-8D4572A07A1D}"/>
              </a:ext>
            </a:extLst>
          </p:cNvPr>
          <p:cNvSpPr txBox="1"/>
          <p:nvPr/>
        </p:nvSpPr>
        <p:spPr>
          <a:xfrm>
            <a:off x="122250" y="3135445"/>
            <a:ext cx="4830750" cy="259045"/>
          </a:xfrm>
          <a:prstGeom prst="rect">
            <a:avLst/>
          </a:prstGeom>
          <a:noFill/>
          <a:ln>
            <a:noFill/>
          </a:ln>
          <a:scene3d>
            <a:camera prst="orthographicFront"/>
            <a:lightRig rig="threePt" dir="t"/>
          </a:scene3d>
          <a:sp3d>
            <a:bevelT/>
          </a:sp3d>
        </p:spPr>
        <p:txBody>
          <a:bodyPr wrap="square" rtlCol="0">
            <a:spAutoFit/>
          </a:bodyPr>
          <a:lstStyle/>
          <a:p>
            <a:pPr>
              <a:lnSpc>
                <a:spcPts val="1275"/>
              </a:lnSpc>
            </a:pPr>
            <a:r>
              <a:rPr lang="ja-JP" altLang="en-US" b="1" u="sng" dirty="0">
                <a:latin typeface="BIZ UDゴシック" panose="020B0400000000000000" pitchFamily="49" charset="-128"/>
                <a:ea typeface="BIZ UDゴシック" panose="020B0400000000000000" pitchFamily="49" charset="-128"/>
              </a:rPr>
              <a:t>２　事業者の選定方法について</a:t>
            </a:r>
            <a:endParaRPr lang="en-US" altLang="ja-JP" b="1" u="sng" dirty="0">
              <a:latin typeface="BIZ UDゴシック" panose="020B0400000000000000" pitchFamily="49" charset="-128"/>
              <a:ea typeface="BIZ UDゴシック" panose="020B0400000000000000" pitchFamily="49" charset="-128"/>
            </a:endParaRPr>
          </a:p>
        </p:txBody>
      </p:sp>
      <p:sp>
        <p:nvSpPr>
          <p:cNvPr id="13" name="テキスト ボックス 12">
            <a:extLst>
              <a:ext uri="{FF2B5EF4-FFF2-40B4-BE49-F238E27FC236}">
                <a16:creationId xmlns:a16="http://schemas.microsoft.com/office/drawing/2014/main" id="{552D560C-B12E-421F-A239-466BD172B9F2}"/>
              </a:ext>
            </a:extLst>
          </p:cNvPr>
          <p:cNvSpPr txBox="1"/>
          <p:nvPr/>
        </p:nvSpPr>
        <p:spPr>
          <a:xfrm>
            <a:off x="122250" y="4512306"/>
            <a:ext cx="4830750" cy="259045"/>
          </a:xfrm>
          <a:prstGeom prst="rect">
            <a:avLst/>
          </a:prstGeom>
          <a:noFill/>
          <a:ln>
            <a:noFill/>
          </a:ln>
          <a:scene3d>
            <a:camera prst="orthographicFront"/>
            <a:lightRig rig="threePt" dir="t"/>
          </a:scene3d>
          <a:sp3d>
            <a:bevelT/>
          </a:sp3d>
        </p:spPr>
        <p:txBody>
          <a:bodyPr wrap="square" rtlCol="0">
            <a:spAutoFit/>
          </a:bodyPr>
          <a:lstStyle/>
          <a:p>
            <a:pPr>
              <a:lnSpc>
                <a:spcPts val="1275"/>
              </a:lnSpc>
            </a:pPr>
            <a:r>
              <a:rPr lang="ja-JP" altLang="en-US" b="1" u="sng" dirty="0">
                <a:latin typeface="BIZ UDゴシック" panose="020B0400000000000000" pitchFamily="49" charset="-128"/>
                <a:ea typeface="BIZ UDゴシック" panose="020B0400000000000000" pitchFamily="49" charset="-128"/>
              </a:rPr>
              <a:t>３　契約時におけるリスクヘッジについて</a:t>
            </a:r>
            <a:endParaRPr lang="en-US" altLang="ja-JP" b="1" u="sng" dirty="0">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13EDC8ED-A74B-4C89-A440-28807C59F159}"/>
              </a:ext>
            </a:extLst>
          </p:cNvPr>
          <p:cNvSpPr txBox="1"/>
          <p:nvPr/>
        </p:nvSpPr>
        <p:spPr>
          <a:xfrm>
            <a:off x="146611" y="5482417"/>
            <a:ext cx="4830750" cy="259045"/>
          </a:xfrm>
          <a:prstGeom prst="rect">
            <a:avLst/>
          </a:prstGeom>
          <a:noFill/>
          <a:ln>
            <a:noFill/>
          </a:ln>
          <a:scene3d>
            <a:camera prst="orthographicFront"/>
            <a:lightRig rig="threePt" dir="t"/>
          </a:scene3d>
          <a:sp3d>
            <a:bevelT/>
          </a:sp3d>
        </p:spPr>
        <p:txBody>
          <a:bodyPr wrap="square" rtlCol="0">
            <a:spAutoFit/>
          </a:bodyPr>
          <a:lstStyle/>
          <a:p>
            <a:pPr>
              <a:lnSpc>
                <a:spcPts val="1275"/>
              </a:lnSpc>
            </a:pPr>
            <a:r>
              <a:rPr lang="ja-JP" altLang="en-US" b="1" u="sng" dirty="0">
                <a:latin typeface="BIZ UDゴシック" panose="020B0400000000000000" pitchFamily="49" charset="-128"/>
                <a:ea typeface="BIZ UDゴシック" panose="020B0400000000000000" pitchFamily="49" charset="-128"/>
              </a:rPr>
              <a:t>４　その他</a:t>
            </a:r>
            <a:endParaRPr lang="en-US" altLang="ja-JP" b="1" u="sng" dirty="0">
              <a:latin typeface="BIZ UDゴシック" panose="020B0400000000000000" pitchFamily="49" charset="-128"/>
              <a:ea typeface="BIZ UDゴシック" panose="020B0400000000000000" pitchFamily="49" charset="-128"/>
            </a:endParaRPr>
          </a:p>
        </p:txBody>
      </p:sp>
      <p:sp>
        <p:nvSpPr>
          <p:cNvPr id="15" name="正方形/長方形 14">
            <a:extLst>
              <a:ext uri="{FF2B5EF4-FFF2-40B4-BE49-F238E27FC236}">
                <a16:creationId xmlns:a16="http://schemas.microsoft.com/office/drawing/2014/main" id="{9719A32A-B136-465E-AC12-895D7B8E91F3}"/>
              </a:ext>
            </a:extLst>
          </p:cNvPr>
          <p:cNvSpPr/>
          <p:nvPr/>
        </p:nvSpPr>
        <p:spPr>
          <a:xfrm>
            <a:off x="8607454" y="87474"/>
            <a:ext cx="1056350" cy="352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資料９</a:t>
            </a:r>
          </a:p>
        </p:txBody>
      </p:sp>
      <p:sp>
        <p:nvSpPr>
          <p:cNvPr id="16" name="テキスト ボックス 15">
            <a:extLst>
              <a:ext uri="{FF2B5EF4-FFF2-40B4-BE49-F238E27FC236}">
                <a16:creationId xmlns:a16="http://schemas.microsoft.com/office/drawing/2014/main" id="{BD1117B7-D740-4FFA-8254-AA0FA736FB22}"/>
              </a:ext>
            </a:extLst>
          </p:cNvPr>
          <p:cNvSpPr txBox="1"/>
          <p:nvPr/>
        </p:nvSpPr>
        <p:spPr>
          <a:xfrm>
            <a:off x="146611" y="2000525"/>
            <a:ext cx="4830750" cy="980140"/>
          </a:xfrm>
          <a:prstGeom prst="rect">
            <a:avLst/>
          </a:prstGeom>
          <a:noFill/>
          <a:ln>
            <a:noFill/>
          </a:ln>
          <a:scene3d>
            <a:camera prst="orthographicFront"/>
            <a:lightRig rig="threePt" dir="t"/>
          </a:scene3d>
          <a:sp3d>
            <a:bevelT/>
          </a:sp3d>
        </p:spPr>
        <p:txBody>
          <a:bodyPr wrap="square" rtlCol="0">
            <a:spAutoFit/>
          </a:bodyPr>
          <a:lstStyle/>
          <a:p>
            <a:pPr>
              <a:lnSpc>
                <a:spcPts val="1800"/>
              </a:lnSpc>
            </a:pPr>
            <a:r>
              <a:rPr lang="ja-JP" altLang="en-US" sz="1200" b="1" dirty="0">
                <a:latin typeface="BIZ UDゴシック" panose="020B0400000000000000" pitchFamily="49" charset="-128"/>
                <a:ea typeface="BIZ UDゴシック" panose="020B0400000000000000" pitchFamily="49" charset="-128"/>
              </a:rPr>
              <a:t>　（１）応募者（個人</a:t>
            </a:r>
            <a:r>
              <a:rPr lang="en-US" altLang="ja-JP" sz="1200" b="1" dirty="0">
                <a:latin typeface="BIZ UDゴシック" panose="020B0400000000000000" pitchFamily="49" charset="-128"/>
                <a:ea typeface="BIZ UDゴシック" panose="020B0400000000000000" pitchFamily="49" charset="-128"/>
              </a:rPr>
              <a:t>or</a:t>
            </a:r>
            <a:r>
              <a:rPr lang="ja-JP" altLang="en-US" sz="1200" b="1" dirty="0">
                <a:latin typeface="BIZ UDゴシック" panose="020B0400000000000000" pitchFamily="49" charset="-128"/>
                <a:ea typeface="BIZ UDゴシック" panose="020B0400000000000000" pitchFamily="49" charset="-128"/>
              </a:rPr>
              <a:t>法人）</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（２）連帯保証人</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a:t>
            </a:r>
            <a:r>
              <a:rPr lang="en-US" altLang="ja-JP" sz="1200" b="1" dirty="0">
                <a:latin typeface="BIZ UDゴシック" panose="020B0400000000000000" pitchFamily="49" charset="-128"/>
                <a:ea typeface="BIZ UDゴシック" panose="020B0400000000000000" pitchFamily="49" charset="-128"/>
              </a:rPr>
              <a:t>(</a:t>
            </a:r>
            <a:r>
              <a:rPr lang="ja-JP" altLang="en-US" sz="1200" b="1" dirty="0">
                <a:latin typeface="BIZ UDゴシック" panose="020B0400000000000000" pitchFamily="49" charset="-128"/>
                <a:ea typeface="BIZ UDゴシック" panose="020B0400000000000000" pitchFamily="49" charset="-128"/>
              </a:rPr>
              <a:t>３</a:t>
            </a:r>
            <a:r>
              <a:rPr lang="en-US" altLang="ja-JP" sz="1200" b="1" dirty="0">
                <a:latin typeface="BIZ UDゴシック" panose="020B0400000000000000" pitchFamily="49" charset="-128"/>
                <a:ea typeface="BIZ UDゴシック" panose="020B0400000000000000" pitchFamily="49" charset="-128"/>
              </a:rPr>
              <a:t>) </a:t>
            </a:r>
            <a:r>
              <a:rPr lang="ja-JP" altLang="en-US" sz="1200" b="1" dirty="0">
                <a:latin typeface="BIZ UDゴシック" panose="020B0400000000000000" pitchFamily="49" charset="-128"/>
                <a:ea typeface="BIZ UDゴシック" panose="020B0400000000000000" pitchFamily="49" charset="-128"/>
              </a:rPr>
              <a:t>権利の譲渡又は転貸</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（４）その他</a:t>
            </a:r>
            <a:endParaRPr lang="en-US" altLang="ja-JP" sz="1200" b="1" dirty="0">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7001B328-CE82-4C85-96E6-6AA00A575CF7}"/>
              </a:ext>
            </a:extLst>
          </p:cNvPr>
          <p:cNvSpPr txBox="1"/>
          <p:nvPr/>
        </p:nvSpPr>
        <p:spPr>
          <a:xfrm>
            <a:off x="134430" y="3412673"/>
            <a:ext cx="4806389" cy="1210973"/>
          </a:xfrm>
          <a:prstGeom prst="rect">
            <a:avLst/>
          </a:prstGeom>
          <a:noFill/>
          <a:ln>
            <a:noFill/>
          </a:ln>
          <a:scene3d>
            <a:camera prst="orthographicFront"/>
            <a:lightRig rig="threePt" dir="t"/>
          </a:scene3d>
          <a:sp3d>
            <a:bevelT/>
          </a:sp3d>
        </p:spPr>
        <p:txBody>
          <a:bodyPr wrap="square" rtlCol="0">
            <a:spAutoFit/>
          </a:bodyPr>
          <a:lstStyle/>
          <a:p>
            <a:pPr>
              <a:lnSpc>
                <a:spcPts val="1800"/>
              </a:lnSpc>
            </a:pPr>
            <a:r>
              <a:rPr lang="ja-JP" altLang="en-US" sz="1400" b="1" dirty="0">
                <a:latin typeface="BIZ UDゴシック" panose="020B0400000000000000" pitchFamily="49" charset="-128"/>
                <a:ea typeface="BIZ UDゴシック" panose="020B0400000000000000" pitchFamily="49" charset="-128"/>
              </a:rPr>
              <a:t>  </a:t>
            </a:r>
            <a:r>
              <a:rPr lang="ja-JP" altLang="en-US" sz="1200" b="1" dirty="0">
                <a:latin typeface="BIZ UDゴシック" panose="020B0400000000000000" pitchFamily="49" charset="-128"/>
                <a:ea typeface="BIZ UDゴシック" panose="020B0400000000000000" pitchFamily="49" charset="-128"/>
              </a:rPr>
              <a:t>（１）応募価格以外の重視すべき審査項目（例：財務状況）</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（２）財務状況等を審査するうえで必要な提出資料</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（３）審査基準・配点</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（４）その他</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a:t>
            </a:r>
            <a:endParaRPr lang="en-US" altLang="ja-JP" sz="1200" b="1" dirty="0">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71270DAA-BC85-42A2-A701-DC55F8537F1C}"/>
              </a:ext>
            </a:extLst>
          </p:cNvPr>
          <p:cNvSpPr txBox="1"/>
          <p:nvPr/>
        </p:nvSpPr>
        <p:spPr>
          <a:xfrm>
            <a:off x="134430" y="4815065"/>
            <a:ext cx="4830750" cy="518475"/>
          </a:xfrm>
          <a:prstGeom prst="rect">
            <a:avLst/>
          </a:prstGeom>
          <a:noFill/>
          <a:ln>
            <a:noFill/>
          </a:ln>
          <a:scene3d>
            <a:camera prst="orthographicFront"/>
            <a:lightRig rig="threePt" dir="t"/>
          </a:scene3d>
          <a:sp3d>
            <a:bevelT/>
          </a:sp3d>
        </p:spPr>
        <p:txBody>
          <a:bodyPr wrap="square" rtlCol="0">
            <a:spAutoFit/>
          </a:bodyPr>
          <a:lstStyle/>
          <a:p>
            <a:pPr>
              <a:lnSpc>
                <a:spcPts val="1800"/>
              </a:lnSpc>
            </a:pPr>
            <a:r>
              <a:rPr lang="ja-JP" altLang="en-US" sz="1200" b="1" dirty="0">
                <a:latin typeface="BIZ UDゴシック" panose="020B0400000000000000" pitchFamily="49" charset="-128"/>
                <a:ea typeface="BIZ UDゴシック" panose="020B0400000000000000" pitchFamily="49" charset="-128"/>
              </a:rPr>
              <a:t>　（１）賃料未払いへの対応　</a:t>
            </a:r>
            <a:endParaRPr lang="en-US" altLang="ja-JP" sz="1200" b="1" dirty="0">
              <a:latin typeface="BIZ UDゴシック" panose="020B0400000000000000" pitchFamily="49" charset="-128"/>
              <a:ea typeface="BIZ UDゴシック" panose="020B0400000000000000" pitchFamily="49" charset="-128"/>
            </a:endParaRPr>
          </a:p>
          <a:p>
            <a:pPr>
              <a:lnSpc>
                <a:spcPts val="1800"/>
              </a:lnSpc>
            </a:pPr>
            <a:r>
              <a:rPr lang="ja-JP" altLang="en-US" sz="1200" b="1" dirty="0">
                <a:latin typeface="BIZ UDゴシック" panose="020B0400000000000000" pitchFamily="49" charset="-128"/>
                <a:ea typeface="BIZ UDゴシック" panose="020B0400000000000000" pitchFamily="49" charset="-128"/>
              </a:rPr>
              <a:t>　（２）その他</a:t>
            </a:r>
            <a:endParaRPr lang="en-US" altLang="ja-JP" sz="1200" b="1" dirty="0">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715F17E2-D61C-44A5-ABB0-58F2F8789493}"/>
              </a:ext>
            </a:extLst>
          </p:cNvPr>
          <p:cNvSpPr txBox="1"/>
          <p:nvPr/>
        </p:nvSpPr>
        <p:spPr>
          <a:xfrm>
            <a:off x="421968" y="217570"/>
            <a:ext cx="4830750" cy="425758"/>
          </a:xfrm>
          <a:prstGeom prst="rect">
            <a:avLst/>
          </a:prstGeom>
          <a:noFill/>
          <a:ln>
            <a:noFill/>
          </a:ln>
          <a:scene3d>
            <a:camera prst="orthographicFront"/>
            <a:lightRig rig="threePt" dir="t"/>
          </a:scene3d>
          <a:sp3d>
            <a:bevelT/>
          </a:sp3d>
        </p:spPr>
        <p:txBody>
          <a:bodyPr wrap="square" rtlCol="0">
            <a:spAutoFit/>
          </a:bodyPr>
          <a:lstStyle/>
          <a:p>
            <a:pPr>
              <a:lnSpc>
                <a:spcPts val="1275"/>
              </a:lnSpc>
            </a:pPr>
            <a:r>
              <a:rPr lang="ja-JP" altLang="en-US" sz="1800" b="1" dirty="0">
                <a:effectLst/>
                <a:latin typeface="BIZ UDゴシック" panose="020B0400000000000000" pitchFamily="49" charset="-128"/>
                <a:ea typeface="BIZ UDゴシック" panose="020B0400000000000000" pitchFamily="49" charset="-128"/>
                <a:cs typeface="Times New Roman" panose="02020603050405020304" pitchFamily="18" charset="0"/>
              </a:rPr>
              <a:t>前回公募の課題を踏まえた対応策について</a:t>
            </a:r>
            <a:endParaRPr lang="ja-JP" altLang="en-US" sz="1600" b="1" dirty="0">
              <a:latin typeface="BIZ UDPゴシック" panose="020B0400000000000000" pitchFamily="50" charset="-128"/>
              <a:ea typeface="BIZ UDPゴシック" panose="020B0400000000000000" pitchFamily="50" charset="-128"/>
            </a:endParaRPr>
          </a:p>
          <a:p>
            <a:pPr>
              <a:lnSpc>
                <a:spcPts val="1275"/>
              </a:lnSpc>
            </a:pPr>
            <a:endParaRPr lang="en-US" altLang="ja-JP" b="1" u="sng"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1388537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Words>
  <Application>Microsoft Office PowerPoint</Application>
  <PresentationFormat>A4 210 x 297 mm</PresentationFormat>
  <Paragraphs>20</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UDゴシック</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2025-07-24T08:57:06Z</dcterms:created>
  <dcterms:modified xsi:type="dcterms:W3CDTF">2025-07-24T08:57:10Z</dcterms:modified>
</cp:coreProperties>
</file>