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0" r:id="rId1"/>
  </p:sldMasterIdLst>
  <p:notesMasterIdLst>
    <p:notesMasterId r:id="rId3"/>
  </p:notesMasterIdLst>
  <p:sldIdLst>
    <p:sldId id="256"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9900"/>
    <a:srgbClr val="9966FF"/>
    <a:srgbClr val="0000CC"/>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3952" autoAdjust="0"/>
  </p:normalViewPr>
  <p:slideViewPr>
    <p:cSldViewPr snapToGrid="0">
      <p:cViewPr varScale="1">
        <p:scale>
          <a:sx n="91" d="100"/>
          <a:sy n="91" d="100"/>
        </p:scale>
        <p:origin x="145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5A70676-C9A3-4682-B842-A5EE4886E0B7}" type="datetimeFigureOut">
              <a:rPr kumimoji="1" lang="ja-JP" altLang="en-US" smtClean="0"/>
              <a:t>2025/7/24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B632CED-00B2-4FA5-91E4-FC12D69BF1B6}" type="slidenum">
              <a:rPr kumimoji="1" lang="ja-JP" altLang="en-US" smtClean="0"/>
              <a:t>‹#›</a:t>
            </a:fld>
            <a:endParaRPr kumimoji="1" lang="ja-JP" altLang="en-US"/>
          </a:p>
        </p:txBody>
      </p:sp>
    </p:spTree>
    <p:extLst>
      <p:ext uri="{BB962C8B-B14F-4D97-AF65-F5344CB8AC3E}">
        <p14:creationId xmlns:p14="http://schemas.microsoft.com/office/powerpoint/2010/main" val="3655023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B632CED-00B2-4FA5-91E4-FC12D69BF1B6}" type="slidenum">
              <a:rPr kumimoji="1" lang="ja-JP" altLang="en-US" smtClean="0"/>
              <a:t>1</a:t>
            </a:fld>
            <a:endParaRPr kumimoji="1" lang="ja-JP" altLang="en-US"/>
          </a:p>
        </p:txBody>
      </p:sp>
    </p:spTree>
    <p:extLst>
      <p:ext uri="{BB962C8B-B14F-4D97-AF65-F5344CB8AC3E}">
        <p14:creationId xmlns:p14="http://schemas.microsoft.com/office/powerpoint/2010/main" val="1116419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01387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592165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3623951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96443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19210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07850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40569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702533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173352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78351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4422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7970677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558872" y="39621"/>
            <a:ext cx="9224534" cy="400110"/>
          </a:xfrm>
          <a:prstGeom prst="rect">
            <a:avLst/>
          </a:prstGeom>
        </p:spPr>
        <p:txBody>
          <a:bodyPr wrap="square">
            <a:spAutoFit/>
          </a:bodyPr>
          <a:lstStyle/>
          <a:p>
            <a:r>
              <a:rPr lang="ja-JP" altLang="en-US" sz="2000" kern="1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大阪府議会におけるさきしまコスモタワーホテルに関する議論（概要）</a:t>
            </a:r>
            <a:endParaRPr lang="ja-JP" altLang="ja-JP" kern="100" dirty="0">
              <a:latin typeface="HG創英角ｺﾞｼｯｸUB" panose="020B0909000000000000" pitchFamily="49" charset="-128"/>
              <a:ea typeface="HG創英角ｺﾞｼｯｸUB" panose="020B0909000000000000" pitchFamily="49" charset="-128"/>
              <a:cs typeface="Times New Roman" panose="02020603050405020304" pitchFamily="18" charset="0"/>
            </a:endParaRPr>
          </a:p>
        </p:txBody>
      </p:sp>
      <p:pic>
        <p:nvPicPr>
          <p:cNvPr id="6" name="Picture 2" descr="BD1026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94" y="40628"/>
            <a:ext cx="395826" cy="35217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j01158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72995" y="357193"/>
            <a:ext cx="9517193" cy="121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正方形/長方形 34">
            <a:extLst>
              <a:ext uri="{FF2B5EF4-FFF2-40B4-BE49-F238E27FC236}">
                <a16:creationId xmlns:a16="http://schemas.microsoft.com/office/drawing/2014/main" id="{1B063DC5-187F-4D78-B131-80F60CAE6BEC}"/>
              </a:ext>
            </a:extLst>
          </p:cNvPr>
          <p:cNvSpPr/>
          <p:nvPr/>
        </p:nvSpPr>
        <p:spPr>
          <a:xfrm>
            <a:off x="72995" y="479105"/>
            <a:ext cx="9731080" cy="1332815"/>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scene3d>
            <a:camera prst="orthographicFront"/>
            <a:lightRig rig="threePt" dir="t"/>
          </a:scene3d>
          <a:sp3d>
            <a:bevelT/>
          </a:sp3d>
        </p:spPr>
        <p:style>
          <a:lnRef idx="2">
            <a:schemeClr val="accent6"/>
          </a:lnRef>
          <a:fillRef idx="1">
            <a:schemeClr val="lt1"/>
          </a:fillRef>
          <a:effectRef idx="0">
            <a:schemeClr val="accent6"/>
          </a:effectRef>
          <a:fontRef idx="minor">
            <a:schemeClr val="dk1"/>
          </a:fontRef>
        </p:style>
        <p:txBody>
          <a:bodyPr tIns="0" rtlCol="0" anchor="ctr"/>
          <a:lstStyle/>
          <a:p>
            <a:pPr marL="152400" indent="-152400" algn="l"/>
            <a:r>
              <a:rPr kumimoji="1" lang="ja-JP" altLang="en-US" sz="1400" b="1" dirty="0">
                <a:solidFill>
                  <a:schemeClr val="tx1"/>
                </a:solidFill>
                <a:latin typeface="UD デジタル 教科書体 NK-B" panose="02020700000000000000" pitchFamily="18" charset="-128"/>
                <a:ea typeface="UD デジタル 教科書体 NK-B" panose="02020700000000000000" pitchFamily="18" charset="-128"/>
              </a:rPr>
              <a:t>■論点１　</a:t>
            </a:r>
            <a:endParaRPr kumimoji="1" lang="en-US" altLang="ja-JP" sz="1400" b="1" dirty="0">
              <a:solidFill>
                <a:schemeClr val="tx1"/>
              </a:solidFill>
              <a:latin typeface="UD デジタル 教科書体 NK-B" panose="02020700000000000000" pitchFamily="18" charset="-128"/>
              <a:ea typeface="UD デジタル 教科書体 NK-B" panose="02020700000000000000" pitchFamily="18" charset="-128"/>
            </a:endParaRPr>
          </a:p>
          <a:p>
            <a:pPr marL="152400" indent="-152400" algn="l"/>
            <a:r>
              <a:rPr kumimoji="1" lang="ja-JP" altLang="en-US" sz="1400" b="1" dirty="0">
                <a:solidFill>
                  <a:schemeClr val="tx1"/>
                </a:solidFill>
                <a:latin typeface="UD デジタル 教科書体 NK-B" panose="02020700000000000000" pitchFamily="18" charset="-128"/>
                <a:ea typeface="UD デジタル 教科書体 NK-B" panose="02020700000000000000" pitchFamily="18" charset="-128"/>
              </a:rPr>
              <a:t>・　公募要件等が一般的な公募条件で応募価格の多寡のみで選定したため、結果的に資金力に余裕がない事業者が入居することとなり、訴訟にまで発展したのではないか。</a:t>
            </a:r>
            <a:endParaRPr kumimoji="1" lang="en-US" altLang="ja-JP" sz="1400" b="1" dirty="0">
              <a:solidFill>
                <a:schemeClr val="tx1"/>
              </a:solidFill>
              <a:latin typeface="UD デジタル 教科書体 NK-B" panose="02020700000000000000" pitchFamily="18" charset="-128"/>
              <a:ea typeface="UD デジタル 教科書体 NK-B" panose="02020700000000000000" pitchFamily="18" charset="-128"/>
            </a:endParaRPr>
          </a:p>
          <a:p>
            <a:pPr marL="152400" indent="-152400"/>
            <a:r>
              <a:rPr kumimoji="1" lang="ja-JP" altLang="en-US" sz="1400" b="1" dirty="0">
                <a:solidFill>
                  <a:schemeClr val="tx1"/>
                </a:solidFill>
                <a:latin typeface="UD デジタル 教科書体 NK-B" panose="02020700000000000000" pitchFamily="18" charset="-128"/>
                <a:ea typeface="UD デジタル 教科書体 NK-B" panose="02020700000000000000" pitchFamily="18" charset="-128"/>
              </a:rPr>
              <a:t>■論点２</a:t>
            </a:r>
            <a:endParaRPr kumimoji="1" lang="en-US" altLang="ja-JP" sz="1400" b="1" dirty="0">
              <a:solidFill>
                <a:schemeClr val="tx1"/>
              </a:solidFill>
              <a:latin typeface="UD デジタル 教科書体 NK-B" panose="02020700000000000000" pitchFamily="18" charset="-128"/>
              <a:ea typeface="UD デジタル 教科書体 NK-B" panose="02020700000000000000" pitchFamily="18" charset="-128"/>
            </a:endParaRPr>
          </a:p>
          <a:p>
            <a:pPr marL="152400" indent="-152400"/>
            <a:r>
              <a:rPr kumimoji="1" lang="ja-JP" altLang="en-US" sz="1400" b="1" dirty="0">
                <a:solidFill>
                  <a:schemeClr val="tx1"/>
                </a:solidFill>
                <a:latin typeface="UD デジタル 教科書体 NK-B" panose="02020700000000000000" pitchFamily="18" charset="-128"/>
                <a:ea typeface="UD デジタル 教科書体 NK-B" panose="02020700000000000000" pitchFamily="18" charset="-128"/>
              </a:rPr>
              <a:t>・　賃料等の未払いが発生した際、強制執行の手続きに時間を要するなど府の対応に限界があったのではないか。</a:t>
            </a:r>
            <a:endParaRPr kumimoji="1" lang="en-US" altLang="ja-JP" sz="1400" b="1" dirty="0">
              <a:solidFill>
                <a:schemeClr val="tx1"/>
              </a:solidFill>
              <a:latin typeface="UD デジタル 教科書体 NK-B" panose="02020700000000000000" pitchFamily="18" charset="-128"/>
              <a:ea typeface="UD デジタル 教科書体 NK-B" panose="02020700000000000000" pitchFamily="18" charset="-128"/>
            </a:endParaRPr>
          </a:p>
        </p:txBody>
      </p:sp>
      <p:graphicFrame>
        <p:nvGraphicFramePr>
          <p:cNvPr id="18" name="表 11">
            <a:extLst>
              <a:ext uri="{FF2B5EF4-FFF2-40B4-BE49-F238E27FC236}">
                <a16:creationId xmlns:a16="http://schemas.microsoft.com/office/drawing/2014/main" id="{BD423549-FDB4-444C-845F-C018F914E93D}"/>
              </a:ext>
            </a:extLst>
          </p:cNvPr>
          <p:cNvGraphicFramePr>
            <a:graphicFrameLocks noGrp="1"/>
          </p:cNvGraphicFramePr>
          <p:nvPr>
            <p:extLst>
              <p:ext uri="{D42A27DB-BD31-4B8C-83A1-F6EECF244321}">
                <p14:modId xmlns:p14="http://schemas.microsoft.com/office/powerpoint/2010/main" val="3353162482"/>
              </p:ext>
            </p:extLst>
          </p:nvPr>
        </p:nvGraphicFramePr>
        <p:xfrm>
          <a:off x="72995" y="1898227"/>
          <a:ext cx="9764969" cy="4837309"/>
        </p:xfrm>
        <a:graphic>
          <a:graphicData uri="http://schemas.openxmlformats.org/drawingml/2006/table">
            <a:tbl>
              <a:tblPr firstRow="1" bandRow="1">
                <a:tableStyleId>{5C22544A-7EE6-4342-B048-85BDC9FD1C3A}</a:tableStyleId>
              </a:tblPr>
              <a:tblGrid>
                <a:gridCol w="4750866">
                  <a:extLst>
                    <a:ext uri="{9D8B030D-6E8A-4147-A177-3AD203B41FA5}">
                      <a16:colId xmlns:a16="http://schemas.microsoft.com/office/drawing/2014/main" val="4121970208"/>
                    </a:ext>
                  </a:extLst>
                </a:gridCol>
                <a:gridCol w="5014103">
                  <a:extLst>
                    <a:ext uri="{9D8B030D-6E8A-4147-A177-3AD203B41FA5}">
                      <a16:colId xmlns:a16="http://schemas.microsoft.com/office/drawing/2014/main" val="910025892"/>
                    </a:ext>
                  </a:extLst>
                </a:gridCol>
              </a:tblGrid>
              <a:tr h="477088">
                <a:tc>
                  <a:txBody>
                    <a:bodyPr/>
                    <a:lstStyle/>
                    <a:p>
                      <a:pPr algn="ct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質問要旨</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理事者答弁</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2620206"/>
                  </a:ext>
                </a:extLst>
              </a:tr>
              <a:tr h="1472385">
                <a:tc>
                  <a:txBody>
                    <a:bodyPr/>
                    <a:lstStyle/>
                    <a:p>
                      <a:pPr algn="just"/>
                      <a:r>
                        <a:rPr kumimoji="1" lang="ja-JP" altLang="en-US" sz="13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〇ホテル訴訟は令和６年６月に府勝訴で確定。</a:t>
                      </a:r>
                      <a:endParaRPr kumimoji="1" lang="en-US" altLang="ja-JP" sz="13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kumimoji="1" lang="ja-JP" altLang="en-US" sz="13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〇ホテル開業後すぐに賃料滞納、契約解除したが、この間訴訟が継続し、光熱水費を含め一切の支払いもなく強い憤りを感じる。</a:t>
                      </a:r>
                      <a:endParaRPr kumimoji="1" lang="en-US" altLang="ja-JP" sz="13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kumimoji="1" lang="ja-JP" altLang="en-US" sz="13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〇府として、当該ホテル会社を入居させる際の選定方法やその判断に</a:t>
                      </a:r>
                      <a:r>
                        <a:rPr lang="ja-JP" altLang="en-US"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問題がなかったのか。　</a:t>
                      </a:r>
                      <a:endParaRPr lang="en-US" altLang="ja-JP"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【R6.9</a:t>
                      </a:r>
                      <a:r>
                        <a:rPr lang="ja-JP" altLang="en-US"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月：代表質問（公明）、総務委員会（公明・自民）</a:t>
                      </a:r>
                      <a:r>
                        <a:rPr lang="en-US" altLang="ja-JP"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〇募集要項に定める資格要件を満たす事業者の内、最も価格の高い　</a:t>
                      </a:r>
                      <a:endParaRPr lang="en-US" altLang="ja-JP"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事業者を選定し、契約にあたり、事業実績や信用調査会社を通じた調査に基づき確認しており、問題があったとまでは考えていない。</a:t>
                      </a:r>
                      <a:endParaRPr lang="en-US" altLang="ja-JP"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しかしながら、府が民間に貸付を行う中では、結果的にこのような事態が起こりうるといったことを身に染みて痛感しており、新たな公募の実施にあたっては、適切な事業者を選定できるよう、しっかりと取り組んでいく必要があると考えている。</a:t>
                      </a:r>
                      <a:endParaRPr lang="ja-JP" altLang="ja-JP" sz="13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86404445"/>
                  </a:ext>
                </a:extLst>
              </a:tr>
              <a:tr h="133367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〇訴訟終結を受け、ホテル事業者に対し相当額の未払金の回収を求めていると聞くが、未収金の回収状況は。</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【R6.9</a:t>
                      </a: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月代表質問（公明）</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【R6.11</a:t>
                      </a: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月：一般質問（維新）</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【R7.</a:t>
                      </a: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２月：総務委員会（公明）</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〇建物明渡し時点の未払金の総額が約４３億円。</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〇債務者の預金債権や売掛債権に係る強制執行（民事訴訟の債務名義に基づく執行）や、強制執行停止申立てにかかる供託金の徴収などにより合計約１６億７千万円を回収。</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〇残りの未収金について、引き続き債権回収に精力的に取り組む。</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55360298"/>
                  </a:ext>
                </a:extLst>
              </a:tr>
              <a:tr h="1554162">
                <a:tc>
                  <a:txBody>
                    <a:bodyPr/>
                    <a:lstStyle/>
                    <a:p>
                      <a:pPr algn="just"/>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〇次期公募時は、賃料滞納や撤退といった今回の訴訟のような混乱が生じないよう、応募価格だけでなく、より信用のおける適切な事業者を選定すべき。</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〇今後の公募をどのように進めていくのか。</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６</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９月：代表質問（公明）、総務委員会（維新・公明・自民）</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【R6.11</a:t>
                      </a: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月：一般質問（維新）</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【R7.</a:t>
                      </a:r>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２月：総務委員会（維新・公明）</a:t>
                      </a:r>
                      <a:r>
                        <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〇事業実績や資金力について一定期間にわたって把握するなど、適切な事業者選定と確実に賃料が確保できる方策について検討する。</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〇次期公募にあたっては、外部専門家で構成する附属機関を設置し、新たな公募条件等について審議いただき、応募価格だけではなく総合的な視点で議論・評価いただきたいと考えている。</a:t>
                      </a:r>
                      <a:endParaRPr lang="en-US" altLang="ja-JP" sz="13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76398973"/>
                  </a:ext>
                </a:extLst>
              </a:tr>
            </a:tbl>
          </a:graphicData>
        </a:graphic>
      </p:graphicFrame>
      <p:sp>
        <p:nvSpPr>
          <p:cNvPr id="8" name="正方形/長方形 7">
            <a:extLst>
              <a:ext uri="{FF2B5EF4-FFF2-40B4-BE49-F238E27FC236}">
                <a16:creationId xmlns:a16="http://schemas.microsoft.com/office/drawing/2014/main" id="{1FB261EE-302C-4BD8-B436-CCDC74E45F0E}"/>
              </a:ext>
            </a:extLst>
          </p:cNvPr>
          <p:cNvSpPr/>
          <p:nvPr/>
        </p:nvSpPr>
        <p:spPr>
          <a:xfrm>
            <a:off x="8533838" y="12957"/>
            <a:ext cx="1056350" cy="35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資料７</a:t>
            </a:r>
          </a:p>
        </p:txBody>
      </p:sp>
    </p:spTree>
    <p:extLst>
      <p:ext uri="{BB962C8B-B14F-4D97-AF65-F5344CB8AC3E}">
        <p14:creationId xmlns:p14="http://schemas.microsoft.com/office/powerpoint/2010/main" val="227553210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618</Words>
  <Application>Microsoft Office PowerPoint</Application>
  <PresentationFormat>A4 210 x 297 mm</PresentationFormat>
  <Paragraphs>30</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HG創英角ｺﾞｼｯｸUB</vt:lpstr>
      <vt:lpstr>UD デジタル 教科書体 NK-B</vt:lpstr>
      <vt:lpstr>游ゴシック</vt:lpstr>
      <vt:lpstr>游明朝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2025-07-24T08:55:09Z</dcterms:created>
  <dcterms:modified xsi:type="dcterms:W3CDTF">2025-07-24T08:55:13Z</dcterms:modified>
</cp:coreProperties>
</file>