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3"/>
  </p:notesMasterIdLst>
  <p:sldIdLst>
    <p:sldId id="258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CCFF"/>
    <a:srgbClr val="9966FF"/>
    <a:srgbClr val="FF9900"/>
    <a:srgbClr val="FF66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1361" autoAdjust="0"/>
  </p:normalViewPr>
  <p:slideViewPr>
    <p:cSldViewPr snapToGrid="0">
      <p:cViewPr varScale="1">
        <p:scale>
          <a:sx n="89" d="100"/>
          <a:sy n="89" d="100"/>
        </p:scale>
        <p:origin x="1526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70676-C9A3-4682-B842-A5EE4886E0B7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32CED-00B2-4FA5-91E4-FC12D69B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0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632CED-00B2-4FA5-91E4-FC12D69BF1B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629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38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16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95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44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10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5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56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53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35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35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2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6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5F77FC2-C1EF-49D9-9776-F3197ECD90EA}"/>
              </a:ext>
            </a:extLst>
          </p:cNvPr>
          <p:cNvSpPr/>
          <p:nvPr/>
        </p:nvSpPr>
        <p:spPr>
          <a:xfrm>
            <a:off x="8198" y="-5236"/>
            <a:ext cx="8300435" cy="44579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さきしまコスモタワーホテル事業者に対する債権回収ついて</a:t>
            </a:r>
          </a:p>
        </p:txBody>
      </p:sp>
      <p:pic>
        <p:nvPicPr>
          <p:cNvPr id="10" name="Picture 2" descr="BD10267_">
            <a:extLst>
              <a:ext uri="{FF2B5EF4-FFF2-40B4-BE49-F238E27FC236}">
                <a16:creationId xmlns:a16="http://schemas.microsoft.com/office/drawing/2014/main" id="{589EBDB0-E363-460B-AD9B-8E7B67007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497"/>
            <a:ext cx="477844" cy="42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6C54586-07DD-462D-87A5-3E4EFAD1E250}"/>
              </a:ext>
            </a:extLst>
          </p:cNvPr>
          <p:cNvSpPr txBox="1"/>
          <p:nvPr/>
        </p:nvSpPr>
        <p:spPr>
          <a:xfrm>
            <a:off x="80960" y="521860"/>
            <a:ext cx="4295601" cy="307777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lang="ja-JP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建物明渡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し時点の未払金：約４３億円（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R6.10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月末）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5FB42D0-2F33-4671-AFF0-23013F1E6529}"/>
              </a:ext>
            </a:extLst>
          </p:cNvPr>
          <p:cNvSpPr txBox="1"/>
          <p:nvPr/>
        </p:nvSpPr>
        <p:spPr>
          <a:xfrm>
            <a:off x="97740" y="837653"/>
            <a:ext cx="9672945" cy="5283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👉賃貸借契約解除（</a:t>
            </a:r>
            <a:r>
              <a:rPr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R2.7</a:t>
            </a: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）以降、建物明渡しまでホテル運営を継続し宿泊料収入を得ていた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👉滞納賃料、損害金をはじめ、ホテル客が使用する光熱水費等の実費すら未払いの状態</a:t>
            </a:r>
            <a:endParaRPr lang="en-US" altLang="ja-JP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5" name="角丸四角形 30">
            <a:extLst>
              <a:ext uri="{FF2B5EF4-FFF2-40B4-BE49-F238E27FC236}">
                <a16:creationId xmlns:a16="http://schemas.microsoft.com/office/drawing/2014/main" id="{A723590E-2A3E-4D85-833A-EB70ACD9E8FB}"/>
              </a:ext>
            </a:extLst>
          </p:cNvPr>
          <p:cNvSpPr/>
          <p:nvPr/>
        </p:nvSpPr>
        <p:spPr>
          <a:xfrm>
            <a:off x="114450" y="1394927"/>
            <a:ext cx="1882129" cy="249679"/>
          </a:xfrm>
          <a:prstGeom prst="roundRect">
            <a:avLst/>
          </a:prstGeom>
          <a:solidFill>
            <a:srgbClr val="0000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　民事訴訟判決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1007526-6C2D-4FCA-835B-06EE7C1541DC}"/>
              </a:ext>
            </a:extLst>
          </p:cNvPr>
          <p:cNvSpPr txBox="1"/>
          <p:nvPr/>
        </p:nvSpPr>
        <p:spPr>
          <a:xfrm>
            <a:off x="931178" y="6617594"/>
            <a:ext cx="8893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〇ホテル事業者：㈱さきしまコスモタワーホテル開発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ja-JP" altLang="en-US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譽田喜博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ja-JP" altLang="en-US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㈱さきしまコスモタワーホテル　　〇</a:t>
            </a:r>
            <a:r>
              <a:rPr kumimoji="1" lang="en-US" altLang="ja-JP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TCM</a:t>
            </a:r>
            <a:r>
              <a:rPr kumimoji="1" lang="ja-JP" altLang="en-US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：東京キャピタルマネジメント㈱</a:t>
            </a:r>
          </a:p>
        </p:txBody>
      </p:sp>
      <p:pic>
        <p:nvPicPr>
          <p:cNvPr id="17" name="Picture 3" descr="j0115876">
            <a:extLst>
              <a:ext uri="{FF2B5EF4-FFF2-40B4-BE49-F238E27FC236}">
                <a16:creationId xmlns:a16="http://schemas.microsoft.com/office/drawing/2014/main" id="{FF380838-47AB-4ABD-BE46-188527699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8198" y="390989"/>
            <a:ext cx="7920000" cy="101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角丸四角形 27">
            <a:extLst>
              <a:ext uri="{FF2B5EF4-FFF2-40B4-BE49-F238E27FC236}">
                <a16:creationId xmlns:a16="http://schemas.microsoft.com/office/drawing/2014/main" id="{D045FF16-E8F9-4371-8C90-41B52498F28F}"/>
              </a:ext>
            </a:extLst>
          </p:cNvPr>
          <p:cNvSpPr/>
          <p:nvPr/>
        </p:nvSpPr>
        <p:spPr>
          <a:xfrm>
            <a:off x="114449" y="5667938"/>
            <a:ext cx="2838475" cy="260872"/>
          </a:xfrm>
          <a:prstGeom prst="roundRect">
            <a:avLst/>
          </a:prstGeom>
          <a:solidFill>
            <a:srgbClr val="0000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　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TCM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からの返済（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R6.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１２）</a:t>
            </a:r>
          </a:p>
        </p:txBody>
      </p:sp>
      <p:graphicFrame>
        <p:nvGraphicFramePr>
          <p:cNvPr id="19" name="表 2">
            <a:extLst>
              <a:ext uri="{FF2B5EF4-FFF2-40B4-BE49-F238E27FC236}">
                <a16:creationId xmlns:a16="http://schemas.microsoft.com/office/drawing/2014/main" id="{EFA328CE-A010-443A-93AC-CEBE08A3D9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266488"/>
              </p:ext>
            </p:extLst>
          </p:nvPr>
        </p:nvGraphicFramePr>
        <p:xfrm>
          <a:off x="80960" y="2888516"/>
          <a:ext cx="966878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649">
                  <a:extLst>
                    <a:ext uri="{9D8B030D-6E8A-4147-A177-3AD203B41FA5}">
                      <a16:colId xmlns:a16="http://schemas.microsoft.com/office/drawing/2014/main" val="1456153869"/>
                    </a:ext>
                  </a:extLst>
                </a:gridCol>
                <a:gridCol w="1350796">
                  <a:extLst>
                    <a:ext uri="{9D8B030D-6E8A-4147-A177-3AD203B41FA5}">
                      <a16:colId xmlns:a16="http://schemas.microsoft.com/office/drawing/2014/main" val="2867681480"/>
                    </a:ext>
                  </a:extLst>
                </a:gridCol>
                <a:gridCol w="6056033">
                  <a:extLst>
                    <a:ext uri="{9D8B030D-6E8A-4147-A177-3AD203B41FA5}">
                      <a16:colId xmlns:a16="http://schemas.microsoft.com/office/drawing/2014/main" val="336329223"/>
                    </a:ext>
                  </a:extLst>
                </a:gridCol>
                <a:gridCol w="1837311">
                  <a:extLst>
                    <a:ext uri="{9D8B030D-6E8A-4147-A177-3AD203B41FA5}">
                      <a16:colId xmlns:a16="http://schemas.microsoft.com/office/drawing/2014/main" val="991759343"/>
                    </a:ext>
                  </a:extLst>
                </a:gridCol>
              </a:tblGrid>
              <a:tr h="28764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差押申立日等</a:t>
                      </a: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内容</a:t>
                      </a: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差押額等</a:t>
                      </a: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642508"/>
                  </a:ext>
                </a:extLst>
              </a:tr>
              <a:tr h="2876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R5.6.2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債権差押命令申立（１回目）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第三債務者：金融機関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 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u="non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約３００万円</a:t>
                      </a:r>
                      <a:endParaRPr kumimoji="1" lang="ja-JP" altLang="en-US" sz="1400" b="1" u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032393"/>
                  </a:ext>
                </a:extLst>
              </a:tr>
              <a:tr h="287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R5. 9. 8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大阪府休業要請外支援金（ホテル社へ支給決定）との相殺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約１００万円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585142"/>
                  </a:ext>
                </a:extLst>
              </a:tr>
              <a:tr h="287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R5. 10. 30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情報取得申立て（金融機関５６機関）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（約８０万円程度）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766925"/>
                  </a:ext>
                </a:extLst>
              </a:tr>
              <a:tr h="287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R5.12.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債権差押命令申立（２回目）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第三債務者：金融機関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約３万円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277409"/>
                  </a:ext>
                </a:extLst>
              </a:tr>
              <a:tr h="287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３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 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債権差押命令申立（３回目）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第三債務者：カード会社・旅行会社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約６００万円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0643778"/>
                  </a:ext>
                </a:extLst>
              </a:tr>
              <a:tr h="287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契約保証金（ホテル開発） 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H30.1.24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収納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約１億円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04351399"/>
                  </a:ext>
                </a:extLst>
              </a:tr>
              <a:tr h="287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R6.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９．１１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強制執行妨害容疑に係る被害弁償による返済（譽田喜博、小寺孝明）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約３千万円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3114820"/>
                  </a:ext>
                </a:extLst>
              </a:tr>
              <a:tr h="28764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　　　　　　　　　　　　　　　　　　　　合計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億４千万円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77853249"/>
                  </a:ext>
                </a:extLst>
              </a:tr>
            </a:tbl>
          </a:graphicData>
        </a:graphic>
      </p:graphicFrame>
      <p:sp>
        <p:nvSpPr>
          <p:cNvPr id="20" name="角丸四角形 27">
            <a:extLst>
              <a:ext uri="{FF2B5EF4-FFF2-40B4-BE49-F238E27FC236}">
                <a16:creationId xmlns:a16="http://schemas.microsoft.com/office/drawing/2014/main" id="{3F2E2524-549B-4257-9A62-C559F349F441}"/>
              </a:ext>
            </a:extLst>
          </p:cNvPr>
          <p:cNvSpPr/>
          <p:nvPr/>
        </p:nvSpPr>
        <p:spPr>
          <a:xfrm>
            <a:off x="80960" y="2628049"/>
            <a:ext cx="3561095" cy="244936"/>
          </a:xfrm>
          <a:prstGeom prst="roundRect">
            <a:avLst/>
          </a:prstGeom>
          <a:solidFill>
            <a:srgbClr val="0000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ホテル事業者に対する債権回収の状況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E9638A0-8803-4394-9DF7-C8058D7E9B65}"/>
              </a:ext>
            </a:extLst>
          </p:cNvPr>
          <p:cNvSpPr txBox="1"/>
          <p:nvPr/>
        </p:nvSpPr>
        <p:spPr>
          <a:xfrm>
            <a:off x="80960" y="5928810"/>
            <a:ext cx="9744079" cy="31034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👉</a:t>
            </a:r>
            <a:r>
              <a:rPr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確定判決（連帯債務による支払命令）に基づく返済：約１５億３千万円（遅延損害金含む</a:t>
            </a:r>
            <a:r>
              <a:rPr lang="ja-JP" altLang="en-US" sz="1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endParaRPr lang="en-US" altLang="ja-JP" sz="15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38022F8-338F-410E-8E75-B4CAA38F4486}"/>
              </a:ext>
            </a:extLst>
          </p:cNvPr>
          <p:cNvSpPr txBox="1"/>
          <p:nvPr/>
        </p:nvSpPr>
        <p:spPr>
          <a:xfrm>
            <a:off x="114450" y="6274484"/>
            <a:ext cx="4037377" cy="307777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◆債権回収額：合計 約１６億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千万円（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R7.3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月末）</a:t>
            </a: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63254E49-49F8-42C3-8876-019D73A180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819864"/>
              </p:ext>
            </p:extLst>
          </p:nvPr>
        </p:nvGraphicFramePr>
        <p:xfrm>
          <a:off x="80960" y="1662294"/>
          <a:ext cx="9650217" cy="914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25472">
                  <a:extLst>
                    <a:ext uri="{9D8B030D-6E8A-4147-A177-3AD203B41FA5}">
                      <a16:colId xmlns:a16="http://schemas.microsoft.com/office/drawing/2014/main" val="2549409593"/>
                    </a:ext>
                  </a:extLst>
                </a:gridCol>
                <a:gridCol w="2030135">
                  <a:extLst>
                    <a:ext uri="{9D8B030D-6E8A-4147-A177-3AD203B41FA5}">
                      <a16:colId xmlns:a16="http://schemas.microsoft.com/office/drawing/2014/main" val="2440357882"/>
                    </a:ext>
                  </a:extLst>
                </a:gridCol>
                <a:gridCol w="1468074">
                  <a:extLst>
                    <a:ext uri="{9D8B030D-6E8A-4147-A177-3AD203B41FA5}">
                      <a16:colId xmlns:a16="http://schemas.microsoft.com/office/drawing/2014/main" val="1679361154"/>
                    </a:ext>
                  </a:extLst>
                </a:gridCol>
                <a:gridCol w="5026536">
                  <a:extLst>
                    <a:ext uri="{9D8B030D-6E8A-4147-A177-3AD203B41FA5}">
                      <a16:colId xmlns:a16="http://schemas.microsoft.com/office/drawing/2014/main" val="2799874861"/>
                    </a:ext>
                  </a:extLst>
                </a:gridCol>
              </a:tblGrid>
              <a:tr h="2388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訴訟区分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判決日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結果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仮執行宣言付き判決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1142821"/>
                  </a:ext>
                </a:extLst>
              </a:tr>
              <a:tr h="23882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令和５年３月１４日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大阪府勝訴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ja-JP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財産権</a:t>
                      </a:r>
                      <a:r>
                        <a:rPr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（金銭債務）</a:t>
                      </a:r>
                      <a:r>
                        <a:rPr lang="ja-JP" altLang="ja-JP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</a:t>
                      </a:r>
                      <a:r>
                        <a:rPr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ついては、強制執行を可能とする仮執行宣言付き判決を得る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0631536"/>
                  </a:ext>
                </a:extLst>
              </a:tr>
              <a:tr h="26480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第２審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令和６年６月５日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大阪府勝訴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710765"/>
                  </a:ext>
                </a:extLst>
              </a:tr>
            </a:tbl>
          </a:graphicData>
        </a:graphic>
      </p:graphicFrame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57F42C3-4CEF-40ED-96C1-4641DC198979}"/>
              </a:ext>
            </a:extLst>
          </p:cNvPr>
          <p:cNvSpPr/>
          <p:nvPr/>
        </p:nvSpPr>
        <p:spPr>
          <a:xfrm>
            <a:off x="8623883" y="63864"/>
            <a:ext cx="1056350" cy="4766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資料６</a:t>
            </a:r>
          </a:p>
        </p:txBody>
      </p:sp>
    </p:spTree>
    <p:extLst>
      <p:ext uri="{BB962C8B-B14F-4D97-AF65-F5344CB8AC3E}">
        <p14:creationId xmlns:p14="http://schemas.microsoft.com/office/powerpoint/2010/main" val="355879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378</Words>
  <Application>Microsoft Office PowerPoint</Application>
  <PresentationFormat>A4 210 x 297 mm</PresentationFormat>
  <Paragraphs>56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BIZ UDゴシック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2025-07-24T08:54:00Z</dcterms:created>
  <dcterms:modified xsi:type="dcterms:W3CDTF">2025-07-24T08:54:05Z</dcterms:modified>
</cp:coreProperties>
</file>