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32" r:id="rId1"/>
  </p:sldMasterIdLst>
  <p:notesMasterIdLst>
    <p:notesMasterId r:id="rId3"/>
  </p:notesMasterIdLst>
  <p:sldIdLst>
    <p:sldId id="256" r:id="rId2"/>
  </p:sldIdLst>
  <p:sldSz cx="13208000" cy="990600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4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47" autoAdjust="0"/>
    <p:restoredTop sz="95214" autoAdjust="0"/>
  </p:normalViewPr>
  <p:slideViewPr>
    <p:cSldViewPr snapToGrid="0">
      <p:cViewPr varScale="1">
        <p:scale>
          <a:sx n="68" d="100"/>
          <a:sy n="68" d="100"/>
        </p:scale>
        <p:origin x="1435" y="67"/>
      </p:cViewPr>
      <p:guideLst>
        <p:guide orient="horz" pos="3120"/>
        <p:guide pos="4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3274" y="3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A4B110-E3D5-40B6-9AB4-E1670D0F3D58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1A2904-1DAD-49AB-A55D-0A9928CD7A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8369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3013"/>
            <a:ext cx="4473575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A2904-1DAD-49AB-A55D-0A9928CD7A7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050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621191"/>
            <a:ext cx="11226800" cy="3448756"/>
          </a:xfrm>
        </p:spPr>
        <p:txBody>
          <a:bodyPr anchor="b"/>
          <a:lstStyle>
            <a:lvl1pPr algn="ctr">
              <a:defRPr sz="866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1000" y="5202944"/>
            <a:ext cx="9906000" cy="2391656"/>
          </a:xfrm>
        </p:spPr>
        <p:txBody>
          <a:bodyPr/>
          <a:lstStyle>
            <a:lvl1pPr marL="0" indent="0" algn="ctr">
              <a:buNone/>
              <a:defRPr sz="3467"/>
            </a:lvl1pPr>
            <a:lvl2pPr marL="660380" indent="0" algn="ctr">
              <a:buNone/>
              <a:defRPr sz="2889"/>
            </a:lvl2pPr>
            <a:lvl3pPr marL="1320759" indent="0" algn="ctr">
              <a:buNone/>
              <a:defRPr sz="2600"/>
            </a:lvl3pPr>
            <a:lvl4pPr marL="1981139" indent="0" algn="ctr">
              <a:buNone/>
              <a:defRPr sz="2311"/>
            </a:lvl4pPr>
            <a:lvl5pPr marL="2641519" indent="0" algn="ctr">
              <a:buNone/>
              <a:defRPr sz="2311"/>
            </a:lvl5pPr>
            <a:lvl6pPr marL="3301898" indent="0" algn="ctr">
              <a:buNone/>
              <a:defRPr sz="2311"/>
            </a:lvl6pPr>
            <a:lvl7pPr marL="3962278" indent="0" algn="ctr">
              <a:buNone/>
              <a:defRPr sz="2311"/>
            </a:lvl7pPr>
            <a:lvl8pPr marL="4622658" indent="0" algn="ctr">
              <a:buNone/>
              <a:defRPr sz="2311"/>
            </a:lvl8pPr>
            <a:lvl9pPr marL="5283037" indent="0" algn="ctr">
              <a:buNone/>
              <a:defRPr sz="231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BC186-CF9D-4E6D-B9F3-35248D9ECB4E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498CB-9424-445E-BBB0-C95AC5C65C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4035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BC186-CF9D-4E6D-B9F3-35248D9ECB4E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498CB-9424-445E-BBB0-C95AC5C65C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7939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1976" y="527403"/>
            <a:ext cx="2847975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8051" y="527403"/>
            <a:ext cx="8378825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BC186-CF9D-4E6D-B9F3-35248D9ECB4E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498CB-9424-445E-BBB0-C95AC5C65C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4707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BC186-CF9D-4E6D-B9F3-35248D9ECB4E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498CB-9424-445E-BBB0-C95AC5C65C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5647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1172" y="2469624"/>
            <a:ext cx="11391900" cy="4120620"/>
          </a:xfrm>
        </p:spPr>
        <p:txBody>
          <a:bodyPr anchor="b"/>
          <a:lstStyle>
            <a:lvl1pPr>
              <a:defRPr sz="866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1172" y="6629226"/>
            <a:ext cx="11391900" cy="2166937"/>
          </a:xfrm>
        </p:spPr>
        <p:txBody>
          <a:bodyPr/>
          <a:lstStyle>
            <a:lvl1pPr marL="0" indent="0">
              <a:buNone/>
              <a:defRPr sz="3467">
                <a:solidFill>
                  <a:schemeClr val="tx1"/>
                </a:solidFill>
              </a:defRPr>
            </a:lvl1pPr>
            <a:lvl2pPr marL="66038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BC186-CF9D-4E6D-B9F3-35248D9ECB4E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498CB-9424-445E-BBB0-C95AC5C65C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5217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8050" y="2637014"/>
            <a:ext cx="561340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86550" y="2637014"/>
            <a:ext cx="561340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BC186-CF9D-4E6D-B9F3-35248D9ECB4E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498CB-9424-445E-BBB0-C95AC5C65C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0936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770" y="527405"/>
            <a:ext cx="11391900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9772" y="2428347"/>
            <a:ext cx="5587602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9772" y="3618442"/>
            <a:ext cx="5587602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86551" y="2428347"/>
            <a:ext cx="5615120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86551" y="3618442"/>
            <a:ext cx="5615120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BC186-CF9D-4E6D-B9F3-35248D9ECB4E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498CB-9424-445E-BBB0-C95AC5C65C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6397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BC186-CF9D-4E6D-B9F3-35248D9ECB4E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498CB-9424-445E-BBB0-C95AC5C65C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3070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BC186-CF9D-4E6D-B9F3-35248D9ECB4E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498CB-9424-445E-BBB0-C95AC5C65C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9797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770" y="660400"/>
            <a:ext cx="4259924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5120" y="1426283"/>
            <a:ext cx="6686550" cy="7039681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9770" y="2971800"/>
            <a:ext cx="4259924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BC186-CF9D-4E6D-B9F3-35248D9ECB4E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498CB-9424-445E-BBB0-C95AC5C65C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6974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770" y="660400"/>
            <a:ext cx="4259924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15120" y="1426283"/>
            <a:ext cx="6686550" cy="7039681"/>
          </a:xfrm>
        </p:spPr>
        <p:txBody>
          <a:bodyPr anchor="t"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9770" y="2971800"/>
            <a:ext cx="4259924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BC186-CF9D-4E6D-B9F3-35248D9ECB4E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498CB-9424-445E-BBB0-C95AC5C65C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1655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8050" y="527405"/>
            <a:ext cx="11391900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8050" y="2637014"/>
            <a:ext cx="11391900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08050" y="9181397"/>
            <a:ext cx="29718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BC186-CF9D-4E6D-B9F3-35248D9ECB4E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5150" y="9181397"/>
            <a:ext cx="4457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8150" y="9181397"/>
            <a:ext cx="29718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498CB-9424-445E-BBB0-C95AC5C65C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8277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1320759" rtl="0" eaLnBrk="1" latinLnBrk="0" hangingPunct="1">
        <a:lnSpc>
          <a:spcPct val="90000"/>
        </a:lnSpc>
        <a:spcBef>
          <a:spcPct val="0"/>
        </a:spcBef>
        <a:buNone/>
        <a:defRPr kumimoji="1"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0190" indent="-330190" algn="l" defTabSz="1320759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kumimoji="1" sz="4044" kern="1200">
          <a:solidFill>
            <a:schemeClr val="tx1"/>
          </a:solidFill>
          <a:latin typeface="+mn-lt"/>
          <a:ea typeface="+mn-ea"/>
          <a:cs typeface="+mn-cs"/>
        </a:defRPr>
      </a:lvl1pPr>
      <a:lvl2pPr marL="990570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BD10267_">
            <a:extLst>
              <a:ext uri="{FF2B5EF4-FFF2-40B4-BE49-F238E27FC236}">
                <a16:creationId xmlns:a16="http://schemas.microsoft.com/office/drawing/2014/main" id="{2C2F08D2-EA5A-4708-9FBB-6733535657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70" y="21964"/>
            <a:ext cx="475078" cy="422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3" descr="j0115876">
            <a:extLst>
              <a:ext uri="{FF2B5EF4-FFF2-40B4-BE49-F238E27FC236}">
                <a16:creationId xmlns:a16="http://schemas.microsoft.com/office/drawing/2014/main" id="{EBF7788C-7A25-455F-8072-75787AC84A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79270" y="384167"/>
            <a:ext cx="10768635" cy="137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表 6">
            <a:extLst>
              <a:ext uri="{FF2B5EF4-FFF2-40B4-BE49-F238E27FC236}">
                <a16:creationId xmlns:a16="http://schemas.microsoft.com/office/drawing/2014/main" id="{BB36945F-67C4-4FCF-BC76-5B58250B35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057541"/>
              </p:ext>
            </p:extLst>
          </p:nvPr>
        </p:nvGraphicFramePr>
        <p:xfrm>
          <a:off x="166285" y="833342"/>
          <a:ext cx="12949107" cy="17468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1905">
                  <a:extLst>
                    <a:ext uri="{9D8B030D-6E8A-4147-A177-3AD203B41FA5}">
                      <a16:colId xmlns:a16="http://schemas.microsoft.com/office/drawing/2014/main" val="2738827457"/>
                    </a:ext>
                  </a:extLst>
                </a:gridCol>
                <a:gridCol w="1105801">
                  <a:extLst>
                    <a:ext uri="{9D8B030D-6E8A-4147-A177-3AD203B41FA5}">
                      <a16:colId xmlns:a16="http://schemas.microsoft.com/office/drawing/2014/main" val="1664048107"/>
                    </a:ext>
                  </a:extLst>
                </a:gridCol>
                <a:gridCol w="4092498">
                  <a:extLst>
                    <a:ext uri="{9D8B030D-6E8A-4147-A177-3AD203B41FA5}">
                      <a16:colId xmlns:a16="http://schemas.microsoft.com/office/drawing/2014/main" val="1549699075"/>
                    </a:ext>
                  </a:extLst>
                </a:gridCol>
                <a:gridCol w="6688903">
                  <a:extLst>
                    <a:ext uri="{9D8B030D-6E8A-4147-A177-3AD203B41FA5}">
                      <a16:colId xmlns:a16="http://schemas.microsoft.com/office/drawing/2014/main" val="4214141361"/>
                    </a:ext>
                  </a:extLst>
                </a:gridCol>
              </a:tblGrid>
              <a:tr h="34067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区分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提起者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事件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概要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5270427"/>
                  </a:ext>
                </a:extLst>
              </a:tr>
              <a:tr h="340670">
                <a:tc rowSpan="3"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民事訴訟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大阪府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5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①貸付区画の建物明渡等請求事件</a:t>
                      </a:r>
                      <a:endParaRPr kumimoji="1" lang="en-US" altLang="ja-JP" sz="140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5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・契約解除に伴う滞納賃料、損害金及び明渡し等を求めるもの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12445506"/>
                  </a:ext>
                </a:extLst>
              </a:tr>
              <a:tr h="34067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600" dirty="0">
                        <a:latin typeface="BIZ UDP明朝 Medium" panose="02020500000000000000" pitchFamily="18" charset="-128"/>
                        <a:ea typeface="BIZ UDP明朝 Medium" panose="02020500000000000000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5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②行財区画の建物明渡等請求事件</a:t>
                      </a:r>
                      <a:endParaRPr kumimoji="1" lang="ja-JP" altLang="en-US" sz="140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5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・行政財産使用許可取消に伴う滞納使用料、損害金及び明渡し等を求めるもの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89494477"/>
                  </a:ext>
                </a:extLst>
              </a:tr>
              <a:tr h="340670">
                <a:tc vMerge="1">
                  <a:txBody>
                    <a:bodyPr/>
                    <a:lstStyle/>
                    <a:p>
                      <a:endParaRPr kumimoji="1" lang="ja-JP" altLang="en-US" sz="1600" dirty="0">
                        <a:latin typeface="BIZ UDP明朝 Medium" panose="02020500000000000000" pitchFamily="18" charset="-128"/>
                        <a:ea typeface="BIZ UDP明朝 Medium" panose="02020500000000000000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ホテル側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5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③損害賠償反訴請求事件　</a:t>
                      </a:r>
                      <a:r>
                        <a:rPr kumimoji="1" lang="en-US" altLang="ja-JP" sz="14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【</a:t>
                      </a:r>
                      <a:r>
                        <a:rPr kumimoji="1" lang="ja-JP" altLang="en-US" sz="14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①の反訴</a:t>
                      </a:r>
                      <a:r>
                        <a:rPr kumimoji="1" lang="en-US" altLang="ja-JP" sz="1400" b="1" dirty="0">
                          <a:latin typeface="BIZ UDP明朝 Medium" panose="02020500000000000000" pitchFamily="18" charset="-128"/>
                          <a:ea typeface="BIZ UDP明朝 Medium" panose="02020500000000000000" pitchFamily="18" charset="-128"/>
                        </a:rPr>
                        <a:t>】</a:t>
                      </a:r>
                      <a:endParaRPr kumimoji="1" lang="ja-JP" altLang="en-US" sz="140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5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・エレベーター騒音による防音工事費等を求めるもの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630377"/>
                  </a:ext>
                </a:extLst>
              </a:tr>
              <a:tr h="384130"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行政訴訟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ホテル側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5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④行政財産使用許可取消処分取消請求事件</a:t>
                      </a:r>
                      <a:endParaRPr kumimoji="1" lang="en-US" altLang="ja-JP" sz="150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5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・行政財産使用許可の取消処分の取消を求めるもの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3709835"/>
                  </a:ext>
                </a:extLst>
              </a:tr>
            </a:tbl>
          </a:graphicData>
        </a:graphic>
      </p:graphicFrame>
      <p:graphicFrame>
        <p:nvGraphicFramePr>
          <p:cNvPr id="7" name="表 7">
            <a:extLst>
              <a:ext uri="{FF2B5EF4-FFF2-40B4-BE49-F238E27FC236}">
                <a16:creationId xmlns:a16="http://schemas.microsoft.com/office/drawing/2014/main" id="{FECCEE76-A454-4A6A-AB62-F328285D59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9065773"/>
              </p:ext>
            </p:extLst>
          </p:nvPr>
        </p:nvGraphicFramePr>
        <p:xfrm>
          <a:off x="129446" y="2957596"/>
          <a:ext cx="13022786" cy="50314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2029">
                  <a:extLst>
                    <a:ext uri="{9D8B030D-6E8A-4147-A177-3AD203B41FA5}">
                      <a16:colId xmlns:a16="http://schemas.microsoft.com/office/drawing/2014/main" val="296146219"/>
                    </a:ext>
                  </a:extLst>
                </a:gridCol>
                <a:gridCol w="7464535">
                  <a:extLst>
                    <a:ext uri="{9D8B030D-6E8A-4147-A177-3AD203B41FA5}">
                      <a16:colId xmlns:a16="http://schemas.microsoft.com/office/drawing/2014/main" val="3148240949"/>
                    </a:ext>
                  </a:extLst>
                </a:gridCol>
                <a:gridCol w="4376222">
                  <a:extLst>
                    <a:ext uri="{9D8B030D-6E8A-4147-A177-3AD203B41FA5}">
                      <a16:colId xmlns:a16="http://schemas.microsoft.com/office/drawing/2014/main" val="3418000128"/>
                    </a:ext>
                  </a:extLst>
                </a:gridCol>
              </a:tblGrid>
              <a:tr h="32229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5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時期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5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内容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5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備考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3924050"/>
                  </a:ext>
                </a:extLst>
              </a:tr>
              <a:tr h="292998">
                <a:tc>
                  <a:txBody>
                    <a:bodyPr/>
                    <a:lstStyle/>
                    <a:p>
                      <a:r>
                        <a:rPr kumimoji="1" lang="en-US" altLang="ja-JP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H29.6.12</a:t>
                      </a:r>
                      <a:endParaRPr kumimoji="1" lang="ja-JP" altLang="en-US" sz="15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5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咲洲庁舎低層階（７階～１７階）入居事業者公募開始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公募期間：</a:t>
                      </a:r>
                      <a:r>
                        <a:rPr kumimoji="1" lang="en-US" altLang="ja-JP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H29.6.12</a:t>
                      </a:r>
                      <a:r>
                        <a:rPr kumimoji="1" lang="ja-JP" altLang="en-US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～</a:t>
                      </a:r>
                      <a:r>
                        <a:rPr kumimoji="1" lang="en-US" altLang="ja-JP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H29.7.14</a:t>
                      </a:r>
                      <a:endParaRPr kumimoji="1" lang="ja-JP" altLang="en-US" sz="15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30086407"/>
                  </a:ext>
                </a:extLst>
              </a:tr>
              <a:tr h="292998">
                <a:tc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H29.8.9</a:t>
                      </a:r>
                      <a:endParaRPr kumimoji="1" lang="ja-JP" altLang="en-US" sz="15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5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入居事業者決定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２件応募があり法人２者による共同応募者に決定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5839602"/>
                  </a:ext>
                </a:extLst>
              </a:tr>
              <a:tr h="292998">
                <a:tc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H30.1.26</a:t>
                      </a:r>
                      <a:endParaRPr kumimoji="1" lang="ja-JP" altLang="en-US" sz="15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5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定期建物賃貸借契約締結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契約期間：</a:t>
                      </a:r>
                      <a:r>
                        <a:rPr kumimoji="1" lang="en-US" altLang="ja-JP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H30.2.1</a:t>
                      </a:r>
                      <a:r>
                        <a:rPr kumimoji="1" lang="ja-JP" altLang="en-US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～</a:t>
                      </a:r>
                      <a:r>
                        <a:rPr kumimoji="1" lang="en-US" altLang="ja-JP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H50.1.31</a:t>
                      </a:r>
                      <a:r>
                        <a:rPr kumimoji="1" lang="ja-JP" altLang="en-US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（２０年間）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89367407"/>
                  </a:ext>
                </a:extLst>
              </a:tr>
              <a:tr h="292998">
                <a:tc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H30.2.7</a:t>
                      </a:r>
                      <a:endParaRPr kumimoji="1" lang="ja-JP" altLang="en-US" sz="15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5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地位承継（法人２者から「さきしまコスモタワーホテル開発」）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H30.5</a:t>
                      </a:r>
                      <a:r>
                        <a:rPr kumimoji="1" lang="ja-JP" altLang="en-US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月～ホテルへの改装工事開始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40263580"/>
                  </a:ext>
                </a:extLst>
              </a:tr>
              <a:tr h="292998">
                <a:tc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H31.1.29</a:t>
                      </a:r>
                      <a:endParaRPr kumimoji="1" lang="ja-JP" altLang="en-US" sz="15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5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第１期オープン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</a:t>
                      </a:r>
                      <a:r>
                        <a:rPr kumimoji="1" lang="en-US" altLang="ja-JP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H31.4</a:t>
                      </a:r>
                      <a:r>
                        <a:rPr kumimoji="1" lang="ja-JP" altLang="en-US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月：第</a:t>
                      </a:r>
                      <a:r>
                        <a:rPr kumimoji="1" lang="en-US" altLang="ja-JP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Ⅱ</a:t>
                      </a:r>
                      <a:r>
                        <a:rPr kumimoji="1" lang="ja-JP" altLang="en-US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期オープン</a:t>
                      </a:r>
                      <a:endParaRPr kumimoji="1" lang="en-US" altLang="ja-JP" sz="15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</a:t>
                      </a:r>
                      <a:r>
                        <a:rPr kumimoji="1" lang="en-US" altLang="ja-JP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R1.10</a:t>
                      </a:r>
                      <a:r>
                        <a:rPr kumimoji="1" lang="ja-JP" altLang="en-US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月：第</a:t>
                      </a:r>
                      <a:r>
                        <a:rPr kumimoji="1" lang="en-US" altLang="ja-JP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Ⅲ</a:t>
                      </a:r>
                      <a:r>
                        <a:rPr kumimoji="1" lang="ja-JP" altLang="en-US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期オープン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17607266"/>
                  </a:ext>
                </a:extLst>
              </a:tr>
              <a:tr h="292998">
                <a:tc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R1.10.18</a:t>
                      </a:r>
                      <a:endParaRPr kumimoji="1" lang="ja-JP" altLang="en-US" sz="15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5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賃料未納を確認（１０月分）　</a:t>
                      </a:r>
                      <a:r>
                        <a:rPr kumimoji="1" lang="en-US" altLang="ja-JP" sz="15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※</a:t>
                      </a:r>
                      <a:r>
                        <a:rPr kumimoji="1" lang="ja-JP" altLang="en-US" sz="15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１０月分については１２月に支払いを確認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R1.</a:t>
                      </a:r>
                      <a:r>
                        <a:rPr kumimoji="1" lang="ja-JP" altLang="en-US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１１月分以降は全て未納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51268168"/>
                  </a:ext>
                </a:extLst>
              </a:tr>
              <a:tr h="292998">
                <a:tc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R1.11.21</a:t>
                      </a:r>
                      <a:endParaRPr kumimoji="1" lang="ja-JP" altLang="en-US" sz="15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5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滞納賃料等支払の誓約書を受領（１回目）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R1.12.26</a:t>
                      </a:r>
                      <a:r>
                        <a:rPr kumimoji="1" lang="ja-JP" altLang="en-US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に２回目の誓約書を受領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2852714"/>
                  </a:ext>
                </a:extLst>
              </a:tr>
              <a:tr h="292998">
                <a:tc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R2.3.13</a:t>
                      </a:r>
                      <a:endParaRPr kumimoji="1" lang="ja-JP" altLang="en-US" sz="15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5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催告書の送付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支払いがない場合は契約解除の旨を通知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65167639"/>
                  </a:ext>
                </a:extLst>
              </a:tr>
              <a:tr h="292998">
                <a:tc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R2.7.30</a:t>
                      </a:r>
                      <a:endParaRPr kumimoji="1" lang="ja-JP" altLang="en-US" sz="15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5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定期建物賃貸借契約解除を通知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賃料等約</a:t>
                      </a:r>
                      <a:r>
                        <a:rPr kumimoji="1" lang="en-US" altLang="ja-JP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3.2</a:t>
                      </a:r>
                      <a:r>
                        <a:rPr kumimoji="1" lang="ja-JP" altLang="en-US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億円を滞納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48805331"/>
                  </a:ext>
                </a:extLst>
              </a:tr>
              <a:tr h="292998">
                <a:tc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R2.9.14</a:t>
                      </a:r>
                      <a:endParaRPr kumimoji="1" lang="ja-JP" altLang="en-US" sz="15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5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行政財産使用許可取消処分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使用料約６５０万円を滞納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70500699"/>
                  </a:ext>
                </a:extLst>
              </a:tr>
              <a:tr h="292998">
                <a:tc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R2.</a:t>
                      </a:r>
                      <a:r>
                        <a:rPr kumimoji="1" lang="ja-JP" altLang="en-US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１１</a:t>
                      </a:r>
                      <a:r>
                        <a:rPr kumimoji="1" lang="en-US" altLang="ja-JP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.</a:t>
                      </a:r>
                      <a:r>
                        <a:rPr kumimoji="1" lang="ja-JP" altLang="en-US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１０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5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①貸付区画の建物明渡等の訴訟提起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府が提起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87450931"/>
                  </a:ext>
                </a:extLst>
              </a:tr>
              <a:tr h="292998">
                <a:tc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R3.</a:t>
                      </a:r>
                      <a:r>
                        <a:rPr kumimoji="1" lang="ja-JP" altLang="en-US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</a:t>
                      </a:r>
                      <a:r>
                        <a:rPr kumimoji="1" lang="en-US" altLang="ja-JP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.20</a:t>
                      </a:r>
                      <a:endParaRPr kumimoji="1" lang="ja-JP" altLang="en-US" sz="15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5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②行財区画の建物明渡等の訴訟提起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府が提起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81179942"/>
                  </a:ext>
                </a:extLst>
              </a:tr>
              <a:tr h="292998">
                <a:tc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R3.2.3</a:t>
                      </a:r>
                      <a:endParaRPr kumimoji="1" lang="ja-JP" altLang="en-US" sz="15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5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③損害賠償反訴請求の訴訟提起</a:t>
                      </a:r>
                      <a:endParaRPr kumimoji="1" lang="en-US" altLang="ja-JP" sz="150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ホテル側が提起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63740243"/>
                  </a:ext>
                </a:extLst>
              </a:tr>
              <a:tr h="292998">
                <a:tc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R3.3.12</a:t>
                      </a:r>
                      <a:endParaRPr kumimoji="1" lang="ja-JP" altLang="en-US" sz="15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5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④行政財産使用許可取消処分取消の訴訟提起</a:t>
                      </a:r>
                      <a:endParaRPr kumimoji="1" lang="en-US" altLang="ja-JP" sz="150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5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ホテル側が提起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38186325"/>
                  </a:ext>
                </a:extLst>
              </a:tr>
            </a:tbl>
          </a:graphicData>
        </a:graphic>
      </p:graphicFrame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60BAAFB3-6661-4D42-BD7E-7506CDBC952E}"/>
              </a:ext>
            </a:extLst>
          </p:cNvPr>
          <p:cNvSpPr/>
          <p:nvPr/>
        </p:nvSpPr>
        <p:spPr>
          <a:xfrm>
            <a:off x="540412" y="-17022"/>
            <a:ext cx="1109630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さきしまコスモタワーホテルに係る訴訟の経緯等について</a:t>
            </a:r>
            <a:endParaRPr lang="ja-JP" altLang="ja-JP" sz="2400" b="1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CF8B5960-7632-4A9A-AD6E-96489B3686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9935964"/>
              </p:ext>
            </p:extLst>
          </p:nvPr>
        </p:nvGraphicFramePr>
        <p:xfrm>
          <a:off x="92605" y="8351250"/>
          <a:ext cx="13022787" cy="14729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9222">
                  <a:extLst>
                    <a:ext uri="{9D8B030D-6E8A-4147-A177-3AD203B41FA5}">
                      <a16:colId xmlns:a16="http://schemas.microsoft.com/office/drawing/2014/main" val="4050915854"/>
                    </a:ext>
                  </a:extLst>
                </a:gridCol>
                <a:gridCol w="2251049">
                  <a:extLst>
                    <a:ext uri="{9D8B030D-6E8A-4147-A177-3AD203B41FA5}">
                      <a16:colId xmlns:a16="http://schemas.microsoft.com/office/drawing/2014/main" val="1328622540"/>
                    </a:ext>
                  </a:extLst>
                </a:gridCol>
                <a:gridCol w="9522516">
                  <a:extLst>
                    <a:ext uri="{9D8B030D-6E8A-4147-A177-3AD203B41FA5}">
                      <a16:colId xmlns:a16="http://schemas.microsoft.com/office/drawing/2014/main" val="2424342123"/>
                    </a:ext>
                  </a:extLst>
                </a:gridCol>
              </a:tblGrid>
              <a:tr h="37932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区分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判決日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判決内容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4458275"/>
                  </a:ext>
                </a:extLst>
              </a:tr>
              <a:tr h="610886"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民事訴訟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控訴審判決</a:t>
                      </a: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</a:t>
                      </a:r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R6.6.5</a:t>
                      </a: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）</a:t>
                      </a:r>
                      <a:endParaRPr kumimoji="1" lang="en-US" altLang="ja-JP" sz="1600" b="1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500" b="1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〇定期建物賃貸借契約の解除等に伴う建物（</a:t>
                      </a:r>
                      <a:r>
                        <a:rPr kumimoji="1" lang="en-US" altLang="ja-JP" sz="1500" b="1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</a:t>
                      </a:r>
                      <a:r>
                        <a:rPr kumimoji="1" lang="ja-JP" altLang="en-US" sz="1500" b="1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階～１７階）明渡しが認められた。</a:t>
                      </a:r>
                      <a:endParaRPr kumimoji="1" lang="en-US" altLang="ja-JP" sz="1500" b="1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500" b="1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〇滞納賃料及び損害金等の支払いが認められた（ホテル関連事業者らの共同不法行為による連帯債務）。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64776363"/>
                  </a:ext>
                </a:extLst>
              </a:tr>
              <a:tr h="482767"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行政訴訟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控訴審判決（</a:t>
                      </a:r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R6.2.7</a:t>
                      </a: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500" b="1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〇府の行政処分（行政財産使用許可の取消処分）の適法性が認められた。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5326769"/>
                  </a:ext>
                </a:extLst>
              </a:tr>
            </a:tbl>
          </a:graphicData>
        </a:graphic>
      </p:graphicFrame>
      <p:sp>
        <p:nvSpPr>
          <p:cNvPr id="28" name="角丸四角形 58">
            <a:extLst>
              <a:ext uri="{FF2B5EF4-FFF2-40B4-BE49-F238E27FC236}">
                <a16:creationId xmlns:a16="http://schemas.microsoft.com/office/drawing/2014/main" id="{13E07765-AE94-40C0-B63D-061EE72B5E6D}"/>
              </a:ext>
            </a:extLst>
          </p:cNvPr>
          <p:cNvSpPr/>
          <p:nvPr/>
        </p:nvSpPr>
        <p:spPr>
          <a:xfrm>
            <a:off x="79270" y="8027916"/>
            <a:ext cx="1464295" cy="299748"/>
          </a:xfrm>
          <a:prstGeom prst="roundRect">
            <a:avLst>
              <a:gd name="adj" fmla="val 36325"/>
            </a:avLst>
          </a:prstGeom>
          <a:solidFill>
            <a:srgbClr val="0000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6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 判決概要</a:t>
            </a:r>
          </a:p>
        </p:txBody>
      </p:sp>
      <p:sp>
        <p:nvSpPr>
          <p:cNvPr id="59" name="角丸四角形 58"/>
          <p:cNvSpPr/>
          <p:nvPr/>
        </p:nvSpPr>
        <p:spPr>
          <a:xfrm>
            <a:off x="129446" y="2614889"/>
            <a:ext cx="2290369" cy="314996"/>
          </a:xfrm>
          <a:prstGeom prst="roundRect">
            <a:avLst>
              <a:gd name="adj" fmla="val 36325"/>
            </a:avLst>
          </a:prstGeom>
          <a:solidFill>
            <a:srgbClr val="0000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6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 訴訟等の経緯</a:t>
            </a:r>
          </a:p>
        </p:txBody>
      </p:sp>
      <p:sp>
        <p:nvSpPr>
          <p:cNvPr id="26" name="角丸四角形 58">
            <a:extLst>
              <a:ext uri="{FF2B5EF4-FFF2-40B4-BE49-F238E27FC236}">
                <a16:creationId xmlns:a16="http://schemas.microsoft.com/office/drawing/2014/main" id="{0B1C9279-60D0-4E96-96AD-0F8E8A01094D}"/>
              </a:ext>
            </a:extLst>
          </p:cNvPr>
          <p:cNvSpPr/>
          <p:nvPr/>
        </p:nvSpPr>
        <p:spPr>
          <a:xfrm>
            <a:off x="79270" y="505382"/>
            <a:ext cx="1464295" cy="299747"/>
          </a:xfrm>
          <a:prstGeom prst="roundRect">
            <a:avLst>
              <a:gd name="adj" fmla="val 36325"/>
            </a:avLst>
          </a:prstGeom>
          <a:solidFill>
            <a:srgbClr val="0000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6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 訴訟概要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A9D8B22-DC9B-4F8B-8633-E3CDE9D79AB5}"/>
              </a:ext>
            </a:extLst>
          </p:cNvPr>
          <p:cNvSpPr/>
          <p:nvPr/>
        </p:nvSpPr>
        <p:spPr>
          <a:xfrm>
            <a:off x="11407698" y="120661"/>
            <a:ext cx="1371600" cy="6011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資料５</a:t>
            </a:r>
          </a:p>
        </p:txBody>
      </p:sp>
    </p:spTree>
    <p:extLst>
      <p:ext uri="{BB962C8B-B14F-4D97-AF65-F5344CB8AC3E}">
        <p14:creationId xmlns:p14="http://schemas.microsoft.com/office/powerpoint/2010/main" val="29149046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457</Words>
  <Application>Microsoft Office PowerPoint</Application>
  <PresentationFormat>ユーザー設定</PresentationFormat>
  <Paragraphs>79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BIZ UDPゴシック</vt:lpstr>
      <vt:lpstr>BIZ UDP明朝 Medium</vt:lpstr>
      <vt:lpstr>BIZ UDゴシック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2025-07-24T08:52:50Z</dcterms:created>
  <dcterms:modified xsi:type="dcterms:W3CDTF">2025-07-24T08:52:54Z</dcterms:modified>
</cp:coreProperties>
</file>