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3"/>
  </p:notesMasterIdLst>
  <p:sldIdLst>
    <p:sldId id="257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9900"/>
    <a:srgbClr val="9966FF"/>
    <a:srgbClr val="0000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95" autoAdjust="0"/>
    <p:restoredTop sz="93952" autoAdjust="0"/>
  </p:normalViewPr>
  <p:slideViewPr>
    <p:cSldViewPr snapToGrid="0">
      <p:cViewPr varScale="1">
        <p:scale>
          <a:sx n="91" d="100"/>
          <a:sy n="91" d="100"/>
        </p:scale>
        <p:origin x="145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70676-C9A3-4682-B842-A5EE4886E0B7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32CED-00B2-4FA5-91E4-FC12D69BF1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0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632CED-00B2-4FA5-91E4-FC12D69BF1B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342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138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16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395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443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103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5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056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53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35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35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2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2E56D-6E91-426E-BB81-A02E6A7DB429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3B12D-0293-42E3-ACA7-4A1B6F4282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67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89033" y="39131"/>
            <a:ext cx="79222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大阪府咲洲庁舎低層階（７階～１７階）の前回公募概要</a:t>
            </a:r>
            <a:r>
              <a:rPr lang="en-US" altLang="ja-JP" sz="16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【</a:t>
            </a:r>
            <a:r>
              <a:rPr lang="ja-JP" altLang="en-US" sz="16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平成</a:t>
            </a:r>
            <a:r>
              <a:rPr lang="en-US" altLang="ja-JP" sz="16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29</a:t>
            </a:r>
            <a:r>
              <a:rPr lang="ja-JP" altLang="en-US" sz="16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年公募時</a:t>
            </a:r>
            <a:r>
              <a:rPr lang="en-US" altLang="ja-JP" sz="1600" kern="1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】</a:t>
            </a:r>
            <a:endParaRPr lang="ja-JP" altLang="ja-JP" kern="100" dirty="0"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Times New Roman" panose="02020603050405020304" pitchFamily="18" charset="0"/>
            </a:endParaRPr>
          </a:p>
        </p:txBody>
      </p:sp>
      <p:pic>
        <p:nvPicPr>
          <p:cNvPr id="6" name="Picture 2" descr="BD10267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00" y="41622"/>
            <a:ext cx="395826" cy="352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j011587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97397" y="357220"/>
            <a:ext cx="8100000" cy="10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B063DC5-187F-4D78-B131-80F60CAE6BEC}"/>
              </a:ext>
            </a:extLst>
          </p:cNvPr>
          <p:cNvSpPr/>
          <p:nvPr/>
        </p:nvSpPr>
        <p:spPr>
          <a:xfrm>
            <a:off x="49118" y="3703335"/>
            <a:ext cx="9807764" cy="1035814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0" rtlCol="0" anchor="ctr"/>
          <a:lstStyle/>
          <a:p>
            <a:pPr marL="152400" indent="-152400" algn="l"/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　募集期間　　 　平成２９年６月１２日（月）～平成２９年７月１４日（金）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３２日間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</a:p>
          <a:p>
            <a:pPr marL="152400" indent="-152400"/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　現地説明会　　平成２９年６月１９日（月）～平成２９年６月２３日（金）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52400" indent="-152400"/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　事業者決定　　平成２９年８月９日（水）    </a:t>
            </a: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２件の応募あり</a:t>
            </a:r>
            <a:endParaRPr kumimoji="1" lang="en-US" altLang="ja-JP" sz="12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Wingdings" panose="05000000000000000000" pitchFamily="2" charset="2"/>
            </a:endParaRPr>
          </a:p>
          <a:p>
            <a:pPr marL="152400" indent="-152400"/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　ホテル開業　 　平成３１年１月２９日（火）</a:t>
            </a:r>
            <a:endParaRPr kumimoji="1" lang="en-US" altLang="ja-JP" sz="12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角丸四角形 58">
            <a:extLst>
              <a:ext uri="{FF2B5EF4-FFF2-40B4-BE49-F238E27FC236}">
                <a16:creationId xmlns:a16="http://schemas.microsoft.com/office/drawing/2014/main" id="{80467C67-80B6-438F-82A6-677D4A0178F0}"/>
              </a:ext>
            </a:extLst>
          </p:cNvPr>
          <p:cNvSpPr/>
          <p:nvPr/>
        </p:nvSpPr>
        <p:spPr>
          <a:xfrm>
            <a:off x="32495" y="3461019"/>
            <a:ext cx="2271130" cy="272533"/>
          </a:xfrm>
          <a:prstGeom prst="roundRect">
            <a:avLst>
              <a:gd name="adj" fmla="val 36325"/>
            </a:avLst>
          </a:prstGeom>
          <a:solidFill>
            <a:srgbClr val="0000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　公募スケジュール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43B679B-6936-4C75-B4DD-1B1A5047140D}"/>
              </a:ext>
            </a:extLst>
          </p:cNvPr>
          <p:cNvSpPr/>
          <p:nvPr/>
        </p:nvSpPr>
        <p:spPr>
          <a:xfrm>
            <a:off x="49118" y="657699"/>
            <a:ext cx="9807764" cy="2771301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  <a:gs pos="89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marL="152400" indent="-152400">
              <a:lnSpc>
                <a:spcPts val="1700"/>
              </a:lnSpc>
            </a:pPr>
            <a:endParaRPr kumimoji="1" lang="en-US" altLang="ja-JP" sz="1400" b="1" kern="100" dirty="0">
              <a:solidFill>
                <a:schemeClr val="bg1"/>
              </a:solidFill>
              <a:highlight>
                <a:srgbClr val="FF0000"/>
              </a:highlight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pPr marL="152400" indent="-152400">
              <a:lnSpc>
                <a:spcPts val="17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■以下の主な公募条件等を満たす事業者で、応募価格（月額）が最も高い事業者を選定（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下記３を参照）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52400" indent="-152400" algn="l"/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52400" indent="-152400"/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52400" indent="-152400"/>
            <a:endParaRPr kumimoji="1" lang="en-US" altLang="ja-JP" sz="14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52400" indent="-152400"/>
            <a:endParaRPr kumimoji="1" lang="en-US" altLang="ja-JP" sz="14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52400" indent="-152400"/>
            <a:endParaRPr kumimoji="1" lang="en-US" altLang="ja-JP" sz="14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52400" indent="-152400"/>
            <a:endParaRPr kumimoji="1" lang="en-US" altLang="ja-JP" sz="14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52400" indent="-152400"/>
            <a:endParaRPr kumimoji="1" lang="en-US" altLang="ja-JP" sz="14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52400" indent="-152400"/>
            <a:endParaRPr kumimoji="1" lang="en-US" altLang="ja-JP" sz="14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52400" indent="-152400"/>
            <a:endParaRPr kumimoji="1" lang="en-US" altLang="ja-JP" sz="32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152400" indent="-152400"/>
            <a:endParaRPr kumimoji="1" lang="ja-JP" altLang="en-US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52400" indent="-152400">
              <a:lnSpc>
                <a:spcPts val="1700"/>
              </a:lnSpc>
            </a:pPr>
            <a:endParaRPr kumimoji="1" lang="en-US" altLang="ja-JP" sz="14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2" name="角丸四角形 58">
            <a:extLst>
              <a:ext uri="{FF2B5EF4-FFF2-40B4-BE49-F238E27FC236}">
                <a16:creationId xmlns:a16="http://schemas.microsoft.com/office/drawing/2014/main" id="{D0C992F3-A481-4896-AFD7-1F26C9C565B7}"/>
              </a:ext>
            </a:extLst>
          </p:cNvPr>
          <p:cNvSpPr/>
          <p:nvPr/>
        </p:nvSpPr>
        <p:spPr>
          <a:xfrm>
            <a:off x="49118" y="486191"/>
            <a:ext cx="2947175" cy="304840"/>
          </a:xfrm>
          <a:prstGeom prst="roundRect">
            <a:avLst>
              <a:gd name="adj" fmla="val 36325"/>
            </a:avLst>
          </a:prstGeom>
          <a:solidFill>
            <a:srgbClr val="0000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　事業者選定方法（公募条件等）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32F40B8-9EAB-4470-B111-0EE3840E0A62}"/>
              </a:ext>
            </a:extLst>
          </p:cNvPr>
          <p:cNvSpPr/>
          <p:nvPr/>
        </p:nvSpPr>
        <p:spPr>
          <a:xfrm>
            <a:off x="49118" y="4963885"/>
            <a:ext cx="5589681" cy="173245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  <a:gs pos="89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marL="152400" indent="-152400">
              <a:lnSpc>
                <a:spcPts val="1700"/>
              </a:lnSpc>
            </a:pPr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52400" indent="-152400">
              <a:lnSpc>
                <a:spcPts val="19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１ 事業者決定方法：「単価点」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×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「面積点」の高い者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52400" indent="-152400">
              <a:lnSpc>
                <a:spcPts val="19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 決定事業者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：㈱リコジャパン及び㈱西辻工務店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【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２者による共同応募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】</a:t>
            </a:r>
          </a:p>
          <a:p>
            <a:pPr marL="152400" indent="-152400">
              <a:lnSpc>
                <a:spcPts val="17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　　</a:t>
            </a:r>
            <a:r>
              <a:rPr kumimoji="1" lang="en-US" altLang="ja-JP" sz="13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※</a:t>
            </a:r>
            <a:r>
              <a:rPr kumimoji="1" lang="ja-JP" altLang="en-US" sz="13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後に、両者の</a:t>
            </a:r>
            <a:r>
              <a:rPr kumimoji="1" lang="en-US" altLang="ja-JP" sz="13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100</a:t>
            </a:r>
            <a:r>
              <a:rPr kumimoji="1" lang="ja-JP" altLang="en-US" sz="13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％出資子会社「㈱さきしまコスモタワーホテル開発」へ</a:t>
            </a:r>
            <a:endParaRPr kumimoji="1" lang="en-US" altLang="ja-JP" sz="13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Wingdings" panose="05000000000000000000" pitchFamily="2" charset="2"/>
            </a:endParaRPr>
          </a:p>
          <a:p>
            <a:pPr marL="152400" indent="-152400">
              <a:lnSpc>
                <a:spcPts val="1700"/>
              </a:lnSpc>
            </a:pPr>
            <a:r>
              <a:rPr kumimoji="1" lang="ja-JP" altLang="en-US" sz="13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　　　　賃借人としての地位を承継</a:t>
            </a:r>
            <a:endParaRPr kumimoji="1" lang="en-US" altLang="ja-JP" sz="13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Wingdings" panose="05000000000000000000" pitchFamily="2" charset="2"/>
            </a:endParaRPr>
          </a:p>
          <a:p>
            <a:pPr marL="152400" indent="-152400">
              <a:lnSpc>
                <a:spcPts val="19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３ 使用目的：宿泊施設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Wingdings" panose="05000000000000000000" pitchFamily="2" charset="2"/>
            </a:endParaRPr>
          </a:p>
        </p:txBody>
      </p:sp>
      <p:sp>
        <p:nvSpPr>
          <p:cNvPr id="10" name="角丸四角形 58">
            <a:extLst>
              <a:ext uri="{FF2B5EF4-FFF2-40B4-BE49-F238E27FC236}">
                <a16:creationId xmlns:a16="http://schemas.microsoft.com/office/drawing/2014/main" id="{06BA0DC6-01BB-4E0A-8B75-2FFDFB77A040}"/>
              </a:ext>
            </a:extLst>
          </p:cNvPr>
          <p:cNvSpPr/>
          <p:nvPr/>
        </p:nvSpPr>
        <p:spPr>
          <a:xfrm>
            <a:off x="49118" y="4800619"/>
            <a:ext cx="2287378" cy="304840"/>
          </a:xfrm>
          <a:prstGeom prst="roundRect">
            <a:avLst>
              <a:gd name="adj" fmla="val 36325"/>
            </a:avLst>
          </a:prstGeom>
          <a:solidFill>
            <a:srgbClr val="0000CC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　入居事業者の決定内容</a:t>
            </a: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8CC13B0-A568-4619-AFA7-300E1777C0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996737"/>
              </p:ext>
            </p:extLst>
          </p:nvPr>
        </p:nvGraphicFramePr>
        <p:xfrm>
          <a:off x="127383" y="1118750"/>
          <a:ext cx="4444771" cy="1941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257">
                  <a:extLst>
                    <a:ext uri="{9D8B030D-6E8A-4147-A177-3AD203B41FA5}">
                      <a16:colId xmlns:a16="http://schemas.microsoft.com/office/drawing/2014/main" val="2645172450"/>
                    </a:ext>
                  </a:extLst>
                </a:gridCol>
                <a:gridCol w="3107514">
                  <a:extLst>
                    <a:ext uri="{9D8B030D-6E8A-4147-A177-3AD203B41FA5}">
                      <a16:colId xmlns:a16="http://schemas.microsoft.com/office/drawing/2014/main" val="3127082811"/>
                    </a:ext>
                  </a:extLst>
                </a:gridCol>
              </a:tblGrid>
              <a:tr h="32445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要件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499175"/>
                  </a:ext>
                </a:extLst>
              </a:tr>
              <a:tr h="329116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①募集条件　　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事務所等（公募時は用途を特定せず）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1419843"/>
                  </a:ext>
                </a:extLst>
              </a:tr>
              <a:tr h="321857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②募集区画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７階から</a:t>
                      </a:r>
                      <a:r>
                        <a:rPr lang="en-US" altLang="ja-JP" sz="1400" b="0" kern="100" dirty="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ja-JP" altLang="en-US" sz="1400" b="0" kern="100" dirty="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階のうち希望するフロア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3432458"/>
                  </a:ext>
                </a:extLst>
              </a:tr>
              <a:tr h="321857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③貸付期間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年以上</a:t>
                      </a:r>
                      <a:r>
                        <a:rPr lang="en-US" altLang="zh-CN" sz="1400" b="0" kern="100" dirty="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zh-CN" altLang="en-US" sz="1400" b="0" kern="100" dirty="0">
                          <a:solidFill>
                            <a:schemeClr val="tx1"/>
                          </a:solidFill>
                          <a:effectLst/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  <a:cs typeface="Times New Roman" panose="02020603050405020304" pitchFamily="18" charset="0"/>
                        </a:rPr>
                        <a:t>年以内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3793939"/>
                  </a:ext>
                </a:extLst>
              </a:tr>
              <a:tr h="321857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④応募基準額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坪当たり</a:t>
                      </a:r>
                      <a:r>
                        <a:rPr kumimoji="1" lang="en-US" altLang="ja-JP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6,300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円／月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8420389"/>
                  </a:ext>
                </a:extLst>
              </a:tr>
              <a:tr h="321857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⑤契約保証金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３か月分（月額賃料）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5637245"/>
                  </a:ext>
                </a:extLst>
              </a:tr>
            </a:tbl>
          </a:graphicData>
        </a:graphic>
      </p:graphicFrame>
      <p:graphicFrame>
        <p:nvGraphicFramePr>
          <p:cNvPr id="12" name="表 2">
            <a:extLst>
              <a:ext uri="{FF2B5EF4-FFF2-40B4-BE49-F238E27FC236}">
                <a16:creationId xmlns:a16="http://schemas.microsoft.com/office/drawing/2014/main" id="{57ECE76A-973E-492B-8452-D09DBB3132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8846"/>
              </p:ext>
            </p:extLst>
          </p:nvPr>
        </p:nvGraphicFramePr>
        <p:xfrm>
          <a:off x="4626061" y="1118750"/>
          <a:ext cx="5181703" cy="1953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5305">
                  <a:extLst>
                    <a:ext uri="{9D8B030D-6E8A-4147-A177-3AD203B41FA5}">
                      <a16:colId xmlns:a16="http://schemas.microsoft.com/office/drawing/2014/main" val="2645172450"/>
                    </a:ext>
                  </a:extLst>
                </a:gridCol>
                <a:gridCol w="3196398">
                  <a:extLst>
                    <a:ext uri="{9D8B030D-6E8A-4147-A177-3AD203B41FA5}">
                      <a16:colId xmlns:a16="http://schemas.microsoft.com/office/drawing/2014/main" val="3127082811"/>
                    </a:ext>
                  </a:extLst>
                </a:gridCol>
              </a:tblGrid>
              <a:tr h="3072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項目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要件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3499175"/>
                  </a:ext>
                </a:extLst>
              </a:tr>
              <a:tr h="256054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⑥応募者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法人または個人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21162041"/>
                  </a:ext>
                </a:extLst>
              </a:tr>
              <a:tr h="256054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⑦連帯保証人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任意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4722314"/>
                  </a:ext>
                </a:extLst>
              </a:tr>
              <a:tr h="256054"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⑧権利の譲渡又は転貸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事前承認により可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0776649"/>
                  </a:ext>
                </a:extLst>
              </a:tr>
              <a:tr h="6145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⑨その他主な資格要件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・府の指名停止措置を受けていないこと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・府税に関する未納がないこと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・暴力団の構成員に該当しないこと 等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6820593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934E138-5FAC-411C-8FEA-AEBE86C934A2}"/>
              </a:ext>
            </a:extLst>
          </p:cNvPr>
          <p:cNvSpPr txBox="1"/>
          <p:nvPr/>
        </p:nvSpPr>
        <p:spPr>
          <a:xfrm>
            <a:off x="127383" y="3102577"/>
            <a:ext cx="45475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公募の詳細は添付の前回入居事業者募集要項参照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C60150B-38C9-4240-B4EB-A155F3F490F0}"/>
              </a:ext>
            </a:extLst>
          </p:cNvPr>
          <p:cNvSpPr/>
          <p:nvPr/>
        </p:nvSpPr>
        <p:spPr>
          <a:xfrm>
            <a:off x="5638799" y="4953038"/>
            <a:ext cx="4234705" cy="1743307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5000"/>
                  <a:lumOff val="95000"/>
                </a:schemeClr>
              </a:gs>
              <a:gs pos="82000">
                <a:schemeClr val="accent5">
                  <a:lumMod val="20000"/>
                  <a:lumOff val="80000"/>
                </a:schemeClr>
              </a:gs>
              <a:gs pos="89000">
                <a:schemeClr val="accent5">
                  <a:lumMod val="45000"/>
                  <a:lumOff val="55000"/>
                </a:schemeClr>
              </a:gs>
              <a:gs pos="100000">
                <a:schemeClr val="accent5">
                  <a:lumMod val="30000"/>
                  <a:lumOff val="70000"/>
                </a:schemeClr>
              </a:gs>
            </a:gsLst>
            <a:lin ang="5400000" scaled="1"/>
            <a:tileRect/>
          </a:gra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marL="152400" indent="-152400">
              <a:lnSpc>
                <a:spcPts val="1700"/>
              </a:lnSpc>
            </a:pPr>
            <a:endParaRPr kumimoji="1" lang="en-US" altLang="ja-JP" sz="1400" b="1" kern="100" dirty="0">
              <a:solidFill>
                <a:schemeClr val="bg1"/>
              </a:solidFill>
              <a:highlight>
                <a:srgbClr val="FF0000"/>
              </a:highlight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pPr marL="152400" indent="-152400">
              <a:lnSpc>
                <a:spcPts val="17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４ 決定価格：月額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31,956,750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円（月坪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6,300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円）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Wingdings" panose="05000000000000000000" pitchFamily="2" charset="2"/>
            </a:endParaRPr>
          </a:p>
          <a:p>
            <a:pPr marL="152400" indent="-152400">
              <a:lnSpc>
                <a:spcPts val="17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　                 （税込：約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3,500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万円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/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月額）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Wingdings" panose="05000000000000000000" pitchFamily="2" charset="2"/>
            </a:endParaRPr>
          </a:p>
          <a:p>
            <a:pPr marL="152400" indent="-152400">
              <a:lnSpc>
                <a:spcPts val="17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５ 決定区画：７階～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17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階の全フロア（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5,072.5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坪）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Wingdings" panose="05000000000000000000" pitchFamily="2" charset="2"/>
            </a:endParaRPr>
          </a:p>
          <a:p>
            <a:pPr marL="152400" indent="-152400">
              <a:lnSpc>
                <a:spcPts val="17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６ 入居期間：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20</a:t>
            </a: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sym typeface="Wingdings" panose="05000000000000000000" pitchFamily="2" charset="2"/>
              </a:rPr>
              <a:t>年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  <a:sym typeface="Wingdings" panose="05000000000000000000" pitchFamily="2" charset="2"/>
            </a:endParaRPr>
          </a:p>
          <a:p>
            <a:pPr marL="152400" indent="-152400">
              <a:lnSpc>
                <a:spcPts val="1700"/>
              </a:lnSpc>
            </a:pP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</a:t>
            </a: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「ホテル開発」から転貸等を受けた㈱さきしまコスモタワー   </a:t>
            </a:r>
            <a:endParaRPr kumimoji="1" lang="en-US" altLang="ja-JP" sz="12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52400" indent="-152400">
              <a:lnSpc>
                <a:spcPts val="1700"/>
              </a:lnSpc>
            </a:pPr>
            <a:r>
              <a:rPr kumimoji="1" lang="en-US" altLang="ja-JP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      </a:t>
            </a:r>
            <a:r>
              <a:rPr kumimoji="1" lang="ja-JP" altLang="en-US" sz="1200" b="1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ホテルが運営（添付資料参照）</a:t>
            </a:r>
            <a:endParaRPr kumimoji="1" lang="en-US" altLang="ja-JP" sz="1200" b="1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marL="152400" indent="-152400">
              <a:lnSpc>
                <a:spcPts val="1700"/>
              </a:lnSpc>
            </a:pPr>
            <a:endParaRPr kumimoji="1" lang="en-US" altLang="ja-JP" sz="14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9D1BB7FF-1C39-4236-A33C-8A1F82605F74}"/>
              </a:ext>
            </a:extLst>
          </p:cNvPr>
          <p:cNvSpPr/>
          <p:nvPr/>
        </p:nvSpPr>
        <p:spPr>
          <a:xfrm>
            <a:off x="8468612" y="72560"/>
            <a:ext cx="1339151" cy="3884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資料４－１</a:t>
            </a:r>
          </a:p>
        </p:txBody>
      </p:sp>
    </p:spTree>
    <p:extLst>
      <p:ext uri="{BB962C8B-B14F-4D97-AF65-F5344CB8AC3E}">
        <p14:creationId xmlns:p14="http://schemas.microsoft.com/office/powerpoint/2010/main" val="3897496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418</Words>
  <Application>Microsoft Office PowerPoint</Application>
  <PresentationFormat>A4 210 x 297 mm</PresentationFormat>
  <Paragraphs>59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UDPゴシック</vt:lpstr>
      <vt:lpstr>HG創英角ｺﾞｼｯｸUB</vt:lpstr>
      <vt:lpstr>UD デジタル 教科書体 NK-B</vt:lpstr>
      <vt:lpstr>UD デジタル 教科書体 NP-B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2025-07-24T08:50:30Z</dcterms:created>
  <dcterms:modified xsi:type="dcterms:W3CDTF">2025-07-24T08:50:35Z</dcterms:modified>
</cp:coreProperties>
</file>