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906000" cy="6858000"/>
  <p:notesSz cx="9906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ＭＳ Ｐゴシック"/>
                <a:cs typeface="ＭＳ Ｐゴシック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ＭＳ Ｐゴシック"/>
                <a:cs typeface="ＭＳ Ｐゴシック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ＭＳ Ｐゴシック"/>
                <a:cs typeface="ＭＳ Ｐゴシック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912864" y="853436"/>
            <a:ext cx="2786380" cy="3011805"/>
          </a:xfrm>
          <a:custGeom>
            <a:avLst/>
            <a:gdLst/>
            <a:ahLst/>
            <a:cxnLst/>
            <a:rect l="l" t="t" r="r" b="b"/>
            <a:pathLst>
              <a:path w="2786379" h="3011804">
                <a:moveTo>
                  <a:pt x="2321547" y="0"/>
                </a:moveTo>
                <a:lnTo>
                  <a:pt x="464324" y="0"/>
                </a:lnTo>
                <a:lnTo>
                  <a:pt x="416850" y="2397"/>
                </a:lnTo>
                <a:lnTo>
                  <a:pt x="370747" y="9433"/>
                </a:lnTo>
                <a:lnTo>
                  <a:pt x="326249" y="20875"/>
                </a:lnTo>
                <a:lnTo>
                  <a:pt x="283589" y="36489"/>
                </a:lnTo>
                <a:lnTo>
                  <a:pt x="243000" y="56041"/>
                </a:lnTo>
                <a:lnTo>
                  <a:pt x="204716" y="79299"/>
                </a:lnTo>
                <a:lnTo>
                  <a:pt x="168971" y="106029"/>
                </a:lnTo>
                <a:lnTo>
                  <a:pt x="135997" y="135997"/>
                </a:lnTo>
                <a:lnTo>
                  <a:pt x="106029" y="168971"/>
                </a:lnTo>
                <a:lnTo>
                  <a:pt x="79299" y="204716"/>
                </a:lnTo>
                <a:lnTo>
                  <a:pt x="56041" y="243000"/>
                </a:lnTo>
                <a:lnTo>
                  <a:pt x="36489" y="283589"/>
                </a:lnTo>
                <a:lnTo>
                  <a:pt x="20875" y="326249"/>
                </a:lnTo>
                <a:lnTo>
                  <a:pt x="9433" y="370747"/>
                </a:lnTo>
                <a:lnTo>
                  <a:pt x="2397" y="416850"/>
                </a:lnTo>
                <a:lnTo>
                  <a:pt x="0" y="464324"/>
                </a:lnTo>
                <a:lnTo>
                  <a:pt x="0" y="2547111"/>
                </a:lnTo>
                <a:lnTo>
                  <a:pt x="2397" y="2594586"/>
                </a:lnTo>
                <a:lnTo>
                  <a:pt x="9433" y="2640688"/>
                </a:lnTo>
                <a:lnTo>
                  <a:pt x="20875" y="2685186"/>
                </a:lnTo>
                <a:lnTo>
                  <a:pt x="36489" y="2727845"/>
                </a:lnTo>
                <a:lnTo>
                  <a:pt x="56041" y="2768433"/>
                </a:lnTo>
                <a:lnTo>
                  <a:pt x="79299" y="2806715"/>
                </a:lnTo>
                <a:lnTo>
                  <a:pt x="106029" y="2842460"/>
                </a:lnTo>
                <a:lnTo>
                  <a:pt x="135997" y="2875432"/>
                </a:lnTo>
                <a:lnTo>
                  <a:pt x="168971" y="2905399"/>
                </a:lnTo>
                <a:lnTo>
                  <a:pt x="204716" y="2932128"/>
                </a:lnTo>
                <a:lnTo>
                  <a:pt x="243000" y="2955385"/>
                </a:lnTo>
                <a:lnTo>
                  <a:pt x="283589" y="2974936"/>
                </a:lnTo>
                <a:lnTo>
                  <a:pt x="326249" y="2990549"/>
                </a:lnTo>
                <a:lnTo>
                  <a:pt x="370747" y="3001991"/>
                </a:lnTo>
                <a:lnTo>
                  <a:pt x="416850" y="3009026"/>
                </a:lnTo>
                <a:lnTo>
                  <a:pt x="464324" y="3011423"/>
                </a:lnTo>
                <a:lnTo>
                  <a:pt x="2321547" y="3011423"/>
                </a:lnTo>
                <a:lnTo>
                  <a:pt x="2369021" y="3009026"/>
                </a:lnTo>
                <a:lnTo>
                  <a:pt x="2415124" y="3001991"/>
                </a:lnTo>
                <a:lnTo>
                  <a:pt x="2459622" y="2990549"/>
                </a:lnTo>
                <a:lnTo>
                  <a:pt x="2502282" y="2974936"/>
                </a:lnTo>
                <a:lnTo>
                  <a:pt x="2542871" y="2955385"/>
                </a:lnTo>
                <a:lnTo>
                  <a:pt x="2581155" y="2932128"/>
                </a:lnTo>
                <a:lnTo>
                  <a:pt x="2616900" y="2905399"/>
                </a:lnTo>
                <a:lnTo>
                  <a:pt x="2649874" y="2875432"/>
                </a:lnTo>
                <a:lnTo>
                  <a:pt x="2679842" y="2842460"/>
                </a:lnTo>
                <a:lnTo>
                  <a:pt x="2706572" y="2806715"/>
                </a:lnTo>
                <a:lnTo>
                  <a:pt x="2729830" y="2768433"/>
                </a:lnTo>
                <a:lnTo>
                  <a:pt x="2749382" y="2727845"/>
                </a:lnTo>
                <a:lnTo>
                  <a:pt x="2764996" y="2685186"/>
                </a:lnTo>
                <a:lnTo>
                  <a:pt x="2776438" y="2640688"/>
                </a:lnTo>
                <a:lnTo>
                  <a:pt x="2783474" y="2594586"/>
                </a:lnTo>
                <a:lnTo>
                  <a:pt x="2785872" y="2547111"/>
                </a:lnTo>
                <a:lnTo>
                  <a:pt x="2785872" y="464324"/>
                </a:lnTo>
                <a:lnTo>
                  <a:pt x="2783474" y="416850"/>
                </a:lnTo>
                <a:lnTo>
                  <a:pt x="2776438" y="370747"/>
                </a:lnTo>
                <a:lnTo>
                  <a:pt x="2764996" y="326249"/>
                </a:lnTo>
                <a:lnTo>
                  <a:pt x="2749382" y="283589"/>
                </a:lnTo>
                <a:lnTo>
                  <a:pt x="2729830" y="243000"/>
                </a:lnTo>
                <a:lnTo>
                  <a:pt x="2706572" y="204716"/>
                </a:lnTo>
                <a:lnTo>
                  <a:pt x="2679842" y="168971"/>
                </a:lnTo>
                <a:lnTo>
                  <a:pt x="2649874" y="135997"/>
                </a:lnTo>
                <a:lnTo>
                  <a:pt x="2616900" y="106029"/>
                </a:lnTo>
                <a:lnTo>
                  <a:pt x="2581155" y="79299"/>
                </a:lnTo>
                <a:lnTo>
                  <a:pt x="2542871" y="56041"/>
                </a:lnTo>
                <a:lnTo>
                  <a:pt x="2502282" y="36489"/>
                </a:lnTo>
                <a:lnTo>
                  <a:pt x="2459622" y="20875"/>
                </a:lnTo>
                <a:lnTo>
                  <a:pt x="2415124" y="9433"/>
                </a:lnTo>
                <a:lnTo>
                  <a:pt x="2369021" y="2397"/>
                </a:lnTo>
                <a:lnTo>
                  <a:pt x="2321547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2859" y="86868"/>
            <a:ext cx="9883140" cy="478790"/>
          </a:xfrm>
          <a:custGeom>
            <a:avLst/>
            <a:gdLst/>
            <a:ahLst/>
            <a:cxnLst/>
            <a:rect l="l" t="t" r="r" b="b"/>
            <a:pathLst>
              <a:path w="9883140" h="478790">
                <a:moveTo>
                  <a:pt x="0" y="0"/>
                </a:moveTo>
                <a:lnTo>
                  <a:pt x="9883140" y="0"/>
                </a:lnTo>
                <a:lnTo>
                  <a:pt x="9883140" y="478536"/>
                </a:lnTo>
                <a:lnTo>
                  <a:pt x="0" y="478536"/>
                </a:lnTo>
                <a:lnTo>
                  <a:pt x="0" y="0"/>
                </a:lnTo>
                <a:close/>
              </a:path>
            </a:pathLst>
          </a:custGeom>
          <a:solidFill>
            <a:srgbClr val="3333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93483" y="116945"/>
            <a:ext cx="5919032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ＭＳ Ｐゴシック"/>
                <a:cs typeface="ＭＳ Ｐゴシック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195">
              <a:lnSpc>
                <a:spcPct val="100000"/>
              </a:lnSpc>
              <a:spcBef>
                <a:spcPts val="100"/>
              </a:spcBef>
            </a:pPr>
            <a:r>
              <a:rPr dirty="0"/>
              <a:t>大阪府の子ども読書活動の</a:t>
            </a:r>
            <a:r>
              <a:rPr dirty="0" spc="-5"/>
              <a:t>め</a:t>
            </a:r>
            <a:r>
              <a:rPr dirty="0"/>
              <a:t>ざ</a:t>
            </a:r>
            <a:r>
              <a:rPr dirty="0" spc="-5"/>
              <a:t>す</a:t>
            </a:r>
            <a:r>
              <a:rPr dirty="0"/>
              <a:t>姿</a:t>
            </a:r>
            <a:r>
              <a:rPr dirty="0" spc="-5"/>
              <a:t>に</a:t>
            </a:r>
            <a:r>
              <a:rPr dirty="0"/>
              <a:t>つ</a:t>
            </a:r>
            <a:r>
              <a:rPr dirty="0" spc="-5"/>
              <a:t>いて</a:t>
            </a:r>
          </a:p>
        </p:txBody>
      </p:sp>
      <p:sp>
        <p:nvSpPr>
          <p:cNvPr id="3" name="object 3"/>
          <p:cNvSpPr/>
          <p:nvPr/>
        </p:nvSpPr>
        <p:spPr>
          <a:xfrm>
            <a:off x="2706623" y="1604772"/>
            <a:ext cx="3392423" cy="26441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863840" y="2337816"/>
            <a:ext cx="864235" cy="312420"/>
          </a:xfrm>
          <a:custGeom>
            <a:avLst/>
            <a:gdLst/>
            <a:ahLst/>
            <a:cxnLst/>
            <a:rect l="l" t="t" r="r" b="b"/>
            <a:pathLst>
              <a:path w="864234" h="312419">
                <a:moveTo>
                  <a:pt x="864107" y="156210"/>
                </a:moveTo>
                <a:lnTo>
                  <a:pt x="0" y="156210"/>
                </a:lnTo>
                <a:lnTo>
                  <a:pt x="432053" y="312420"/>
                </a:lnTo>
                <a:lnTo>
                  <a:pt x="864107" y="156210"/>
                </a:lnTo>
                <a:close/>
              </a:path>
              <a:path w="864234" h="312419">
                <a:moveTo>
                  <a:pt x="648080" y="0"/>
                </a:moveTo>
                <a:lnTo>
                  <a:pt x="216026" y="0"/>
                </a:lnTo>
                <a:lnTo>
                  <a:pt x="216026" y="156210"/>
                </a:lnTo>
                <a:lnTo>
                  <a:pt x="648080" y="156210"/>
                </a:lnTo>
                <a:lnTo>
                  <a:pt x="64808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863840" y="2337816"/>
            <a:ext cx="864235" cy="312420"/>
          </a:xfrm>
          <a:custGeom>
            <a:avLst/>
            <a:gdLst/>
            <a:ahLst/>
            <a:cxnLst/>
            <a:rect l="l" t="t" r="r" b="b"/>
            <a:pathLst>
              <a:path w="864234" h="312419">
                <a:moveTo>
                  <a:pt x="648080" y="0"/>
                </a:moveTo>
                <a:lnTo>
                  <a:pt x="648080" y="156210"/>
                </a:lnTo>
                <a:lnTo>
                  <a:pt x="864107" y="156210"/>
                </a:lnTo>
                <a:lnTo>
                  <a:pt x="432053" y="312420"/>
                </a:lnTo>
                <a:lnTo>
                  <a:pt x="0" y="156210"/>
                </a:lnTo>
                <a:lnTo>
                  <a:pt x="216026" y="156210"/>
                </a:lnTo>
                <a:lnTo>
                  <a:pt x="216026" y="0"/>
                </a:lnTo>
                <a:lnTo>
                  <a:pt x="648080" y="0"/>
                </a:lnTo>
                <a:close/>
              </a:path>
            </a:pathLst>
          </a:custGeom>
          <a:ln w="6096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82367" y="5306567"/>
            <a:ext cx="1443355" cy="887094"/>
          </a:xfrm>
          <a:custGeom>
            <a:avLst/>
            <a:gdLst/>
            <a:ahLst/>
            <a:cxnLst/>
            <a:rect l="l" t="t" r="r" b="b"/>
            <a:pathLst>
              <a:path w="1443354" h="887095">
                <a:moveTo>
                  <a:pt x="1443228" y="0"/>
                </a:moveTo>
                <a:lnTo>
                  <a:pt x="0" y="177393"/>
                </a:lnTo>
                <a:lnTo>
                  <a:pt x="0" y="886967"/>
                </a:lnTo>
                <a:lnTo>
                  <a:pt x="1443228" y="886967"/>
                </a:lnTo>
                <a:lnTo>
                  <a:pt x="1443228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82367" y="5306567"/>
            <a:ext cx="1443355" cy="887094"/>
          </a:xfrm>
          <a:custGeom>
            <a:avLst/>
            <a:gdLst/>
            <a:ahLst/>
            <a:cxnLst/>
            <a:rect l="l" t="t" r="r" b="b"/>
            <a:pathLst>
              <a:path w="1443354" h="887095">
                <a:moveTo>
                  <a:pt x="0" y="177393"/>
                </a:moveTo>
                <a:lnTo>
                  <a:pt x="1443228" y="0"/>
                </a:lnTo>
                <a:lnTo>
                  <a:pt x="1443228" y="886967"/>
                </a:lnTo>
                <a:lnTo>
                  <a:pt x="0" y="886967"/>
                </a:lnTo>
                <a:lnTo>
                  <a:pt x="0" y="177393"/>
                </a:lnTo>
                <a:close/>
              </a:path>
            </a:pathLst>
          </a:custGeom>
          <a:ln w="6096">
            <a:solidFill>
              <a:srgbClr val="92C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98747" y="5061203"/>
            <a:ext cx="1443355" cy="1137285"/>
          </a:xfrm>
          <a:custGeom>
            <a:avLst/>
            <a:gdLst/>
            <a:ahLst/>
            <a:cxnLst/>
            <a:rect l="l" t="t" r="r" b="b"/>
            <a:pathLst>
              <a:path w="1443354" h="1137285">
                <a:moveTo>
                  <a:pt x="1443228" y="0"/>
                </a:moveTo>
                <a:lnTo>
                  <a:pt x="0" y="227380"/>
                </a:lnTo>
                <a:lnTo>
                  <a:pt x="0" y="1136904"/>
                </a:lnTo>
                <a:lnTo>
                  <a:pt x="1443228" y="1136904"/>
                </a:lnTo>
                <a:lnTo>
                  <a:pt x="1443228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98747" y="5061203"/>
            <a:ext cx="1443355" cy="1137285"/>
          </a:xfrm>
          <a:custGeom>
            <a:avLst/>
            <a:gdLst/>
            <a:ahLst/>
            <a:cxnLst/>
            <a:rect l="l" t="t" r="r" b="b"/>
            <a:pathLst>
              <a:path w="1443354" h="1137285">
                <a:moveTo>
                  <a:pt x="0" y="227380"/>
                </a:moveTo>
                <a:lnTo>
                  <a:pt x="1443228" y="0"/>
                </a:lnTo>
                <a:lnTo>
                  <a:pt x="1443228" y="1136904"/>
                </a:lnTo>
                <a:lnTo>
                  <a:pt x="0" y="1136904"/>
                </a:lnTo>
                <a:lnTo>
                  <a:pt x="0" y="227380"/>
                </a:lnTo>
                <a:close/>
              </a:path>
            </a:pathLst>
          </a:custGeom>
          <a:ln w="6096">
            <a:solidFill>
              <a:srgbClr val="92C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216652" y="4747259"/>
            <a:ext cx="1443355" cy="1450975"/>
          </a:xfrm>
          <a:custGeom>
            <a:avLst/>
            <a:gdLst/>
            <a:ahLst/>
            <a:cxnLst/>
            <a:rect l="l" t="t" r="r" b="b"/>
            <a:pathLst>
              <a:path w="1443354" h="1450975">
                <a:moveTo>
                  <a:pt x="1443228" y="0"/>
                </a:moveTo>
                <a:lnTo>
                  <a:pt x="0" y="290169"/>
                </a:lnTo>
                <a:lnTo>
                  <a:pt x="0" y="1450847"/>
                </a:lnTo>
                <a:lnTo>
                  <a:pt x="1443228" y="1450847"/>
                </a:lnTo>
                <a:lnTo>
                  <a:pt x="1443228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216652" y="4747259"/>
            <a:ext cx="1443355" cy="1450975"/>
          </a:xfrm>
          <a:custGeom>
            <a:avLst/>
            <a:gdLst/>
            <a:ahLst/>
            <a:cxnLst/>
            <a:rect l="l" t="t" r="r" b="b"/>
            <a:pathLst>
              <a:path w="1443354" h="1450975">
                <a:moveTo>
                  <a:pt x="0" y="290169"/>
                </a:moveTo>
                <a:lnTo>
                  <a:pt x="1443228" y="0"/>
                </a:lnTo>
                <a:lnTo>
                  <a:pt x="1443228" y="1450847"/>
                </a:lnTo>
                <a:lnTo>
                  <a:pt x="0" y="1450847"/>
                </a:lnTo>
                <a:lnTo>
                  <a:pt x="0" y="290169"/>
                </a:lnTo>
                <a:close/>
              </a:path>
            </a:pathLst>
          </a:custGeom>
          <a:ln w="6096">
            <a:solidFill>
              <a:srgbClr val="92C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748271" y="4358640"/>
            <a:ext cx="1443355" cy="1849120"/>
          </a:xfrm>
          <a:custGeom>
            <a:avLst/>
            <a:gdLst/>
            <a:ahLst/>
            <a:cxnLst/>
            <a:rect l="l" t="t" r="r" b="b"/>
            <a:pathLst>
              <a:path w="1443354" h="1849120">
                <a:moveTo>
                  <a:pt x="1443228" y="0"/>
                </a:moveTo>
                <a:lnTo>
                  <a:pt x="0" y="369722"/>
                </a:lnTo>
                <a:lnTo>
                  <a:pt x="0" y="1848611"/>
                </a:lnTo>
                <a:lnTo>
                  <a:pt x="1443228" y="1848611"/>
                </a:lnTo>
                <a:lnTo>
                  <a:pt x="1443228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748271" y="4358640"/>
            <a:ext cx="1443355" cy="1849120"/>
          </a:xfrm>
          <a:custGeom>
            <a:avLst/>
            <a:gdLst/>
            <a:ahLst/>
            <a:cxnLst/>
            <a:rect l="l" t="t" r="r" b="b"/>
            <a:pathLst>
              <a:path w="1443354" h="1849120">
                <a:moveTo>
                  <a:pt x="0" y="369722"/>
                </a:moveTo>
                <a:lnTo>
                  <a:pt x="1443228" y="0"/>
                </a:lnTo>
                <a:lnTo>
                  <a:pt x="1443228" y="1848611"/>
                </a:lnTo>
                <a:lnTo>
                  <a:pt x="0" y="1848611"/>
                </a:lnTo>
                <a:lnTo>
                  <a:pt x="0" y="369722"/>
                </a:lnTo>
                <a:close/>
              </a:path>
            </a:pathLst>
          </a:custGeom>
          <a:ln w="6096">
            <a:solidFill>
              <a:srgbClr val="92C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266176" y="3843528"/>
            <a:ext cx="1445260" cy="2364105"/>
          </a:xfrm>
          <a:custGeom>
            <a:avLst/>
            <a:gdLst/>
            <a:ahLst/>
            <a:cxnLst/>
            <a:rect l="l" t="t" r="r" b="b"/>
            <a:pathLst>
              <a:path w="1445259" h="2364104">
                <a:moveTo>
                  <a:pt x="1444752" y="0"/>
                </a:moveTo>
                <a:lnTo>
                  <a:pt x="0" y="472744"/>
                </a:lnTo>
                <a:lnTo>
                  <a:pt x="0" y="2363724"/>
                </a:lnTo>
                <a:lnTo>
                  <a:pt x="1444752" y="2363724"/>
                </a:lnTo>
                <a:lnTo>
                  <a:pt x="1444752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266176" y="3843528"/>
            <a:ext cx="1445260" cy="2364105"/>
          </a:xfrm>
          <a:custGeom>
            <a:avLst/>
            <a:gdLst/>
            <a:ahLst/>
            <a:cxnLst/>
            <a:rect l="l" t="t" r="r" b="b"/>
            <a:pathLst>
              <a:path w="1445259" h="2364104">
                <a:moveTo>
                  <a:pt x="0" y="472744"/>
                </a:moveTo>
                <a:lnTo>
                  <a:pt x="1444752" y="0"/>
                </a:lnTo>
                <a:lnTo>
                  <a:pt x="1444752" y="2363724"/>
                </a:lnTo>
                <a:lnTo>
                  <a:pt x="0" y="2363724"/>
                </a:lnTo>
                <a:lnTo>
                  <a:pt x="0" y="472744"/>
                </a:lnTo>
                <a:close/>
              </a:path>
            </a:pathLst>
          </a:custGeom>
          <a:ln w="6096">
            <a:solidFill>
              <a:srgbClr val="92C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8392" y="6257544"/>
            <a:ext cx="9680575" cy="528955"/>
          </a:xfrm>
          <a:custGeom>
            <a:avLst/>
            <a:gdLst/>
            <a:ahLst/>
            <a:cxnLst/>
            <a:rect l="l" t="t" r="r" b="b"/>
            <a:pathLst>
              <a:path w="9680575" h="528954">
                <a:moveTo>
                  <a:pt x="3048" y="0"/>
                </a:moveTo>
                <a:lnTo>
                  <a:pt x="1358" y="0"/>
                </a:lnTo>
                <a:lnTo>
                  <a:pt x="0" y="1358"/>
                </a:lnTo>
                <a:lnTo>
                  <a:pt x="0" y="527469"/>
                </a:lnTo>
                <a:lnTo>
                  <a:pt x="1358" y="528827"/>
                </a:lnTo>
                <a:lnTo>
                  <a:pt x="9679089" y="528827"/>
                </a:lnTo>
                <a:lnTo>
                  <a:pt x="9680448" y="527469"/>
                </a:lnTo>
                <a:lnTo>
                  <a:pt x="9680448" y="526795"/>
                </a:lnTo>
                <a:lnTo>
                  <a:pt x="2489" y="526795"/>
                </a:lnTo>
                <a:lnTo>
                  <a:pt x="2032" y="526338"/>
                </a:lnTo>
                <a:lnTo>
                  <a:pt x="2032" y="2489"/>
                </a:lnTo>
                <a:lnTo>
                  <a:pt x="2489" y="2031"/>
                </a:lnTo>
                <a:lnTo>
                  <a:pt x="3048" y="2031"/>
                </a:lnTo>
                <a:lnTo>
                  <a:pt x="3048" y="0"/>
                </a:lnTo>
                <a:close/>
              </a:path>
              <a:path w="9680575" h="528954">
                <a:moveTo>
                  <a:pt x="9679089" y="0"/>
                </a:moveTo>
                <a:lnTo>
                  <a:pt x="3048" y="0"/>
                </a:lnTo>
                <a:lnTo>
                  <a:pt x="3048" y="2031"/>
                </a:lnTo>
                <a:lnTo>
                  <a:pt x="9677958" y="2031"/>
                </a:lnTo>
                <a:lnTo>
                  <a:pt x="9678416" y="2489"/>
                </a:lnTo>
                <a:lnTo>
                  <a:pt x="9678416" y="526338"/>
                </a:lnTo>
                <a:lnTo>
                  <a:pt x="9677958" y="526795"/>
                </a:lnTo>
                <a:lnTo>
                  <a:pt x="9680448" y="526795"/>
                </a:lnTo>
                <a:lnTo>
                  <a:pt x="9680448" y="1358"/>
                </a:lnTo>
                <a:lnTo>
                  <a:pt x="9679089" y="0"/>
                </a:lnTo>
                <a:close/>
              </a:path>
              <a:path w="9680575" h="528954">
                <a:moveTo>
                  <a:pt x="9675634" y="4063"/>
                </a:moveTo>
                <a:lnTo>
                  <a:pt x="4813" y="4063"/>
                </a:lnTo>
                <a:lnTo>
                  <a:pt x="4546" y="4165"/>
                </a:lnTo>
                <a:lnTo>
                  <a:pt x="4165" y="4559"/>
                </a:lnTo>
                <a:lnTo>
                  <a:pt x="4178" y="524281"/>
                </a:lnTo>
                <a:lnTo>
                  <a:pt x="4546" y="524662"/>
                </a:lnTo>
                <a:lnTo>
                  <a:pt x="4813" y="524763"/>
                </a:lnTo>
                <a:lnTo>
                  <a:pt x="9675634" y="524763"/>
                </a:lnTo>
                <a:lnTo>
                  <a:pt x="9675888" y="524662"/>
                </a:lnTo>
                <a:lnTo>
                  <a:pt x="9676269" y="524281"/>
                </a:lnTo>
                <a:lnTo>
                  <a:pt x="9676384" y="523747"/>
                </a:lnTo>
                <a:lnTo>
                  <a:pt x="5080" y="523747"/>
                </a:lnTo>
                <a:lnTo>
                  <a:pt x="5080" y="522731"/>
                </a:lnTo>
                <a:lnTo>
                  <a:pt x="6096" y="522731"/>
                </a:lnTo>
                <a:lnTo>
                  <a:pt x="6096" y="6095"/>
                </a:lnTo>
                <a:lnTo>
                  <a:pt x="5080" y="6095"/>
                </a:lnTo>
                <a:lnTo>
                  <a:pt x="5080" y="5079"/>
                </a:lnTo>
                <a:lnTo>
                  <a:pt x="9676384" y="5079"/>
                </a:lnTo>
                <a:lnTo>
                  <a:pt x="9676282" y="4559"/>
                </a:lnTo>
                <a:lnTo>
                  <a:pt x="9675888" y="4165"/>
                </a:lnTo>
                <a:lnTo>
                  <a:pt x="9675634" y="4063"/>
                </a:lnTo>
                <a:close/>
              </a:path>
              <a:path w="9680575" h="528954">
                <a:moveTo>
                  <a:pt x="6096" y="522731"/>
                </a:moveTo>
                <a:lnTo>
                  <a:pt x="5080" y="522731"/>
                </a:lnTo>
                <a:lnTo>
                  <a:pt x="5080" y="523747"/>
                </a:lnTo>
                <a:lnTo>
                  <a:pt x="6096" y="523747"/>
                </a:lnTo>
                <a:lnTo>
                  <a:pt x="6096" y="522731"/>
                </a:lnTo>
                <a:close/>
              </a:path>
              <a:path w="9680575" h="528954">
                <a:moveTo>
                  <a:pt x="9674352" y="522731"/>
                </a:moveTo>
                <a:lnTo>
                  <a:pt x="6096" y="522731"/>
                </a:lnTo>
                <a:lnTo>
                  <a:pt x="6096" y="523747"/>
                </a:lnTo>
                <a:lnTo>
                  <a:pt x="9674352" y="523747"/>
                </a:lnTo>
                <a:lnTo>
                  <a:pt x="9674352" y="522731"/>
                </a:lnTo>
                <a:close/>
              </a:path>
              <a:path w="9680575" h="528954">
                <a:moveTo>
                  <a:pt x="9675368" y="5079"/>
                </a:moveTo>
                <a:lnTo>
                  <a:pt x="9674352" y="5079"/>
                </a:lnTo>
                <a:lnTo>
                  <a:pt x="9674352" y="523747"/>
                </a:lnTo>
                <a:lnTo>
                  <a:pt x="9675368" y="523747"/>
                </a:lnTo>
                <a:lnTo>
                  <a:pt x="9675368" y="522731"/>
                </a:lnTo>
                <a:lnTo>
                  <a:pt x="9676384" y="522731"/>
                </a:lnTo>
                <a:lnTo>
                  <a:pt x="9676384" y="6095"/>
                </a:lnTo>
                <a:lnTo>
                  <a:pt x="9675368" y="6095"/>
                </a:lnTo>
                <a:lnTo>
                  <a:pt x="9675368" y="5079"/>
                </a:lnTo>
                <a:close/>
              </a:path>
              <a:path w="9680575" h="528954">
                <a:moveTo>
                  <a:pt x="9676384" y="522731"/>
                </a:moveTo>
                <a:lnTo>
                  <a:pt x="9675368" y="522731"/>
                </a:lnTo>
                <a:lnTo>
                  <a:pt x="9675368" y="523747"/>
                </a:lnTo>
                <a:lnTo>
                  <a:pt x="9676384" y="523747"/>
                </a:lnTo>
                <a:lnTo>
                  <a:pt x="9676384" y="522731"/>
                </a:lnTo>
                <a:close/>
              </a:path>
              <a:path w="9680575" h="528954">
                <a:moveTo>
                  <a:pt x="6096" y="5079"/>
                </a:moveTo>
                <a:lnTo>
                  <a:pt x="5080" y="5079"/>
                </a:lnTo>
                <a:lnTo>
                  <a:pt x="5080" y="6095"/>
                </a:lnTo>
                <a:lnTo>
                  <a:pt x="6096" y="6095"/>
                </a:lnTo>
                <a:lnTo>
                  <a:pt x="6096" y="5079"/>
                </a:lnTo>
                <a:close/>
              </a:path>
              <a:path w="9680575" h="528954">
                <a:moveTo>
                  <a:pt x="9674352" y="5079"/>
                </a:moveTo>
                <a:lnTo>
                  <a:pt x="6096" y="5079"/>
                </a:lnTo>
                <a:lnTo>
                  <a:pt x="6096" y="6095"/>
                </a:lnTo>
                <a:lnTo>
                  <a:pt x="9674352" y="6095"/>
                </a:lnTo>
                <a:lnTo>
                  <a:pt x="9674352" y="5079"/>
                </a:lnTo>
                <a:close/>
              </a:path>
              <a:path w="9680575" h="528954">
                <a:moveTo>
                  <a:pt x="9676384" y="5079"/>
                </a:moveTo>
                <a:lnTo>
                  <a:pt x="9675368" y="5079"/>
                </a:lnTo>
                <a:lnTo>
                  <a:pt x="9675368" y="6095"/>
                </a:lnTo>
                <a:lnTo>
                  <a:pt x="9676384" y="6095"/>
                </a:lnTo>
                <a:lnTo>
                  <a:pt x="9676384" y="5079"/>
                </a:lnTo>
                <a:close/>
              </a:path>
            </a:pathLst>
          </a:custGeom>
          <a:solidFill>
            <a:srgbClr val="B8CD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55520" y="5501640"/>
            <a:ext cx="1343025" cy="277495"/>
          </a:xfrm>
          <a:custGeom>
            <a:avLst/>
            <a:gdLst/>
            <a:ahLst/>
            <a:cxnLst/>
            <a:rect l="l" t="t" r="r" b="b"/>
            <a:pathLst>
              <a:path w="1343025" h="277495">
                <a:moveTo>
                  <a:pt x="0" y="0"/>
                </a:moveTo>
                <a:lnTo>
                  <a:pt x="1342644" y="0"/>
                </a:lnTo>
                <a:lnTo>
                  <a:pt x="1342644" y="277368"/>
                </a:lnTo>
                <a:lnTo>
                  <a:pt x="0" y="277368"/>
                </a:lnTo>
                <a:lnTo>
                  <a:pt x="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842003" y="5291328"/>
            <a:ext cx="1219200" cy="277495"/>
          </a:xfrm>
          <a:custGeom>
            <a:avLst/>
            <a:gdLst/>
            <a:ahLst/>
            <a:cxnLst/>
            <a:rect l="l" t="t" r="r" b="b"/>
            <a:pathLst>
              <a:path w="1219200" h="277495">
                <a:moveTo>
                  <a:pt x="0" y="0"/>
                </a:moveTo>
                <a:lnTo>
                  <a:pt x="1219200" y="0"/>
                </a:lnTo>
                <a:lnTo>
                  <a:pt x="1219200" y="277368"/>
                </a:lnTo>
                <a:lnTo>
                  <a:pt x="0" y="277368"/>
                </a:lnTo>
                <a:lnTo>
                  <a:pt x="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285232" y="5061203"/>
            <a:ext cx="1348740" cy="276225"/>
          </a:xfrm>
          <a:custGeom>
            <a:avLst/>
            <a:gdLst/>
            <a:ahLst/>
            <a:cxnLst/>
            <a:rect l="l" t="t" r="r" b="b"/>
            <a:pathLst>
              <a:path w="1348740" h="276225">
                <a:moveTo>
                  <a:pt x="0" y="0"/>
                </a:moveTo>
                <a:lnTo>
                  <a:pt x="1348739" y="0"/>
                </a:lnTo>
                <a:lnTo>
                  <a:pt x="1348739" y="275844"/>
                </a:lnTo>
                <a:lnTo>
                  <a:pt x="0" y="275844"/>
                </a:lnTo>
                <a:lnTo>
                  <a:pt x="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867143" y="4747259"/>
            <a:ext cx="1216660" cy="277495"/>
          </a:xfrm>
          <a:custGeom>
            <a:avLst/>
            <a:gdLst/>
            <a:ahLst/>
            <a:cxnLst/>
            <a:rect l="l" t="t" r="r" b="b"/>
            <a:pathLst>
              <a:path w="1216659" h="277495">
                <a:moveTo>
                  <a:pt x="0" y="0"/>
                </a:moveTo>
                <a:lnTo>
                  <a:pt x="1216152" y="0"/>
                </a:lnTo>
                <a:lnTo>
                  <a:pt x="1216152" y="277368"/>
                </a:lnTo>
                <a:lnTo>
                  <a:pt x="0" y="277368"/>
                </a:lnTo>
                <a:lnTo>
                  <a:pt x="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7081325" y="4780075"/>
            <a:ext cx="787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令和６年度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346947" y="4358640"/>
            <a:ext cx="1313815" cy="277495"/>
          </a:xfrm>
          <a:custGeom>
            <a:avLst/>
            <a:gdLst/>
            <a:ahLst/>
            <a:cxnLst/>
            <a:rect l="l" t="t" r="r" b="b"/>
            <a:pathLst>
              <a:path w="1313815" h="277495">
                <a:moveTo>
                  <a:pt x="0" y="0"/>
                </a:moveTo>
                <a:lnTo>
                  <a:pt x="1313688" y="0"/>
                </a:lnTo>
                <a:lnTo>
                  <a:pt x="1313688" y="277368"/>
                </a:lnTo>
                <a:lnTo>
                  <a:pt x="0" y="277368"/>
                </a:lnTo>
                <a:lnTo>
                  <a:pt x="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8610397" y="4391740"/>
            <a:ext cx="7874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令和７年度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639567" y="1830325"/>
            <a:ext cx="721360" cy="518159"/>
          </a:xfrm>
          <a:custGeom>
            <a:avLst/>
            <a:gdLst/>
            <a:ahLst/>
            <a:cxnLst/>
            <a:rect l="l" t="t" r="r" b="b"/>
            <a:pathLst>
              <a:path w="721360" h="518160">
                <a:moveTo>
                  <a:pt x="634492" y="0"/>
                </a:moveTo>
                <a:lnTo>
                  <a:pt x="86360" y="0"/>
                </a:lnTo>
                <a:lnTo>
                  <a:pt x="52747" y="6785"/>
                </a:lnTo>
                <a:lnTo>
                  <a:pt x="25296" y="25292"/>
                </a:lnTo>
                <a:lnTo>
                  <a:pt x="6787" y="52742"/>
                </a:lnTo>
                <a:lnTo>
                  <a:pt x="0" y="86360"/>
                </a:lnTo>
                <a:lnTo>
                  <a:pt x="0" y="431800"/>
                </a:lnTo>
                <a:lnTo>
                  <a:pt x="6787" y="465412"/>
                </a:lnTo>
                <a:lnTo>
                  <a:pt x="25296" y="492863"/>
                </a:lnTo>
                <a:lnTo>
                  <a:pt x="52747" y="511372"/>
                </a:lnTo>
                <a:lnTo>
                  <a:pt x="86360" y="518160"/>
                </a:lnTo>
                <a:lnTo>
                  <a:pt x="634492" y="518160"/>
                </a:lnTo>
                <a:lnTo>
                  <a:pt x="668104" y="511372"/>
                </a:lnTo>
                <a:lnTo>
                  <a:pt x="695555" y="492863"/>
                </a:lnTo>
                <a:lnTo>
                  <a:pt x="714064" y="465412"/>
                </a:lnTo>
                <a:lnTo>
                  <a:pt x="720852" y="431800"/>
                </a:lnTo>
                <a:lnTo>
                  <a:pt x="720852" y="86360"/>
                </a:lnTo>
                <a:lnTo>
                  <a:pt x="714064" y="52742"/>
                </a:lnTo>
                <a:lnTo>
                  <a:pt x="695555" y="25292"/>
                </a:lnTo>
                <a:lnTo>
                  <a:pt x="668104" y="6785"/>
                </a:lnTo>
                <a:lnTo>
                  <a:pt x="634492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639567" y="1830325"/>
            <a:ext cx="721360" cy="518159"/>
          </a:xfrm>
          <a:custGeom>
            <a:avLst/>
            <a:gdLst/>
            <a:ahLst/>
            <a:cxnLst/>
            <a:rect l="l" t="t" r="r" b="b"/>
            <a:pathLst>
              <a:path w="721360" h="518160">
                <a:moveTo>
                  <a:pt x="0" y="86360"/>
                </a:moveTo>
                <a:lnTo>
                  <a:pt x="6787" y="52742"/>
                </a:lnTo>
                <a:lnTo>
                  <a:pt x="25296" y="25292"/>
                </a:lnTo>
                <a:lnTo>
                  <a:pt x="52747" y="6785"/>
                </a:lnTo>
                <a:lnTo>
                  <a:pt x="86360" y="0"/>
                </a:lnTo>
                <a:lnTo>
                  <a:pt x="634492" y="0"/>
                </a:lnTo>
                <a:lnTo>
                  <a:pt x="668104" y="6785"/>
                </a:lnTo>
                <a:lnTo>
                  <a:pt x="695555" y="25292"/>
                </a:lnTo>
                <a:lnTo>
                  <a:pt x="714064" y="52742"/>
                </a:lnTo>
                <a:lnTo>
                  <a:pt x="720852" y="86360"/>
                </a:lnTo>
                <a:lnTo>
                  <a:pt x="720852" y="431800"/>
                </a:lnTo>
                <a:lnTo>
                  <a:pt x="714064" y="465412"/>
                </a:lnTo>
                <a:lnTo>
                  <a:pt x="695555" y="492863"/>
                </a:lnTo>
                <a:lnTo>
                  <a:pt x="668104" y="511372"/>
                </a:lnTo>
                <a:lnTo>
                  <a:pt x="634492" y="518160"/>
                </a:lnTo>
                <a:lnTo>
                  <a:pt x="86360" y="518160"/>
                </a:lnTo>
                <a:lnTo>
                  <a:pt x="52747" y="511372"/>
                </a:lnTo>
                <a:lnTo>
                  <a:pt x="25296" y="492863"/>
                </a:lnTo>
                <a:lnTo>
                  <a:pt x="6787" y="465412"/>
                </a:lnTo>
                <a:lnTo>
                  <a:pt x="0" y="431800"/>
                </a:lnTo>
                <a:lnTo>
                  <a:pt x="0" y="86360"/>
                </a:lnTo>
                <a:close/>
              </a:path>
            </a:pathLst>
          </a:custGeom>
          <a:ln w="6096">
            <a:solidFill>
              <a:srgbClr val="92C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757996" y="1985152"/>
            <a:ext cx="482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大阪府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012691" y="1301497"/>
            <a:ext cx="721360" cy="518159"/>
          </a:xfrm>
          <a:custGeom>
            <a:avLst/>
            <a:gdLst/>
            <a:ahLst/>
            <a:cxnLst/>
            <a:rect l="l" t="t" r="r" b="b"/>
            <a:pathLst>
              <a:path w="721360" h="518160">
                <a:moveTo>
                  <a:pt x="634492" y="0"/>
                </a:moveTo>
                <a:lnTo>
                  <a:pt x="86360" y="0"/>
                </a:lnTo>
                <a:lnTo>
                  <a:pt x="52747" y="6785"/>
                </a:lnTo>
                <a:lnTo>
                  <a:pt x="25296" y="25292"/>
                </a:lnTo>
                <a:lnTo>
                  <a:pt x="6787" y="52742"/>
                </a:lnTo>
                <a:lnTo>
                  <a:pt x="0" y="86360"/>
                </a:lnTo>
                <a:lnTo>
                  <a:pt x="0" y="431800"/>
                </a:lnTo>
                <a:lnTo>
                  <a:pt x="6787" y="465412"/>
                </a:lnTo>
                <a:lnTo>
                  <a:pt x="25296" y="492863"/>
                </a:lnTo>
                <a:lnTo>
                  <a:pt x="52747" y="511372"/>
                </a:lnTo>
                <a:lnTo>
                  <a:pt x="86360" y="518160"/>
                </a:lnTo>
                <a:lnTo>
                  <a:pt x="634492" y="518160"/>
                </a:lnTo>
                <a:lnTo>
                  <a:pt x="668104" y="511372"/>
                </a:lnTo>
                <a:lnTo>
                  <a:pt x="695555" y="492863"/>
                </a:lnTo>
                <a:lnTo>
                  <a:pt x="714064" y="465412"/>
                </a:lnTo>
                <a:lnTo>
                  <a:pt x="720852" y="431800"/>
                </a:lnTo>
                <a:lnTo>
                  <a:pt x="720852" y="86360"/>
                </a:lnTo>
                <a:lnTo>
                  <a:pt x="714064" y="52742"/>
                </a:lnTo>
                <a:lnTo>
                  <a:pt x="695555" y="25292"/>
                </a:lnTo>
                <a:lnTo>
                  <a:pt x="668104" y="6785"/>
                </a:lnTo>
                <a:lnTo>
                  <a:pt x="634492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012691" y="1301497"/>
            <a:ext cx="721360" cy="518159"/>
          </a:xfrm>
          <a:custGeom>
            <a:avLst/>
            <a:gdLst/>
            <a:ahLst/>
            <a:cxnLst/>
            <a:rect l="l" t="t" r="r" b="b"/>
            <a:pathLst>
              <a:path w="721360" h="518160">
                <a:moveTo>
                  <a:pt x="0" y="86360"/>
                </a:moveTo>
                <a:lnTo>
                  <a:pt x="6787" y="52742"/>
                </a:lnTo>
                <a:lnTo>
                  <a:pt x="25296" y="25292"/>
                </a:lnTo>
                <a:lnTo>
                  <a:pt x="52747" y="6785"/>
                </a:lnTo>
                <a:lnTo>
                  <a:pt x="86360" y="0"/>
                </a:lnTo>
                <a:lnTo>
                  <a:pt x="634492" y="0"/>
                </a:lnTo>
                <a:lnTo>
                  <a:pt x="668104" y="6785"/>
                </a:lnTo>
                <a:lnTo>
                  <a:pt x="695555" y="25292"/>
                </a:lnTo>
                <a:lnTo>
                  <a:pt x="714064" y="52742"/>
                </a:lnTo>
                <a:lnTo>
                  <a:pt x="720852" y="86360"/>
                </a:lnTo>
                <a:lnTo>
                  <a:pt x="720852" y="431800"/>
                </a:lnTo>
                <a:lnTo>
                  <a:pt x="714064" y="465412"/>
                </a:lnTo>
                <a:lnTo>
                  <a:pt x="695555" y="492863"/>
                </a:lnTo>
                <a:lnTo>
                  <a:pt x="668104" y="511372"/>
                </a:lnTo>
                <a:lnTo>
                  <a:pt x="634492" y="518160"/>
                </a:lnTo>
                <a:lnTo>
                  <a:pt x="86360" y="518160"/>
                </a:lnTo>
                <a:lnTo>
                  <a:pt x="52747" y="511372"/>
                </a:lnTo>
                <a:lnTo>
                  <a:pt x="25296" y="492863"/>
                </a:lnTo>
                <a:lnTo>
                  <a:pt x="6787" y="465412"/>
                </a:lnTo>
                <a:lnTo>
                  <a:pt x="0" y="431800"/>
                </a:lnTo>
                <a:lnTo>
                  <a:pt x="0" y="86360"/>
                </a:lnTo>
                <a:close/>
              </a:path>
            </a:pathLst>
          </a:custGeom>
          <a:ln w="6096">
            <a:solidFill>
              <a:srgbClr val="92C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207494" y="1456714"/>
            <a:ext cx="3302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家庭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338571" y="1818133"/>
            <a:ext cx="721360" cy="518159"/>
          </a:xfrm>
          <a:custGeom>
            <a:avLst/>
            <a:gdLst/>
            <a:ahLst/>
            <a:cxnLst/>
            <a:rect l="l" t="t" r="r" b="b"/>
            <a:pathLst>
              <a:path w="721360" h="518160">
                <a:moveTo>
                  <a:pt x="634492" y="0"/>
                </a:moveTo>
                <a:lnTo>
                  <a:pt x="86360" y="0"/>
                </a:lnTo>
                <a:lnTo>
                  <a:pt x="52747" y="6785"/>
                </a:lnTo>
                <a:lnTo>
                  <a:pt x="25296" y="25292"/>
                </a:lnTo>
                <a:lnTo>
                  <a:pt x="6787" y="52742"/>
                </a:lnTo>
                <a:lnTo>
                  <a:pt x="0" y="86360"/>
                </a:lnTo>
                <a:lnTo>
                  <a:pt x="0" y="431800"/>
                </a:lnTo>
                <a:lnTo>
                  <a:pt x="6787" y="465412"/>
                </a:lnTo>
                <a:lnTo>
                  <a:pt x="25296" y="492863"/>
                </a:lnTo>
                <a:lnTo>
                  <a:pt x="52747" y="511372"/>
                </a:lnTo>
                <a:lnTo>
                  <a:pt x="86360" y="518160"/>
                </a:lnTo>
                <a:lnTo>
                  <a:pt x="634492" y="518160"/>
                </a:lnTo>
                <a:lnTo>
                  <a:pt x="668104" y="511372"/>
                </a:lnTo>
                <a:lnTo>
                  <a:pt x="695555" y="492863"/>
                </a:lnTo>
                <a:lnTo>
                  <a:pt x="714064" y="465412"/>
                </a:lnTo>
                <a:lnTo>
                  <a:pt x="720852" y="431800"/>
                </a:lnTo>
                <a:lnTo>
                  <a:pt x="720852" y="86360"/>
                </a:lnTo>
                <a:lnTo>
                  <a:pt x="714064" y="52742"/>
                </a:lnTo>
                <a:lnTo>
                  <a:pt x="695555" y="25292"/>
                </a:lnTo>
                <a:lnTo>
                  <a:pt x="668104" y="6785"/>
                </a:lnTo>
                <a:lnTo>
                  <a:pt x="634492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338571" y="1818133"/>
            <a:ext cx="721360" cy="518159"/>
          </a:xfrm>
          <a:custGeom>
            <a:avLst/>
            <a:gdLst/>
            <a:ahLst/>
            <a:cxnLst/>
            <a:rect l="l" t="t" r="r" b="b"/>
            <a:pathLst>
              <a:path w="721360" h="518160">
                <a:moveTo>
                  <a:pt x="0" y="86360"/>
                </a:moveTo>
                <a:lnTo>
                  <a:pt x="6787" y="52742"/>
                </a:lnTo>
                <a:lnTo>
                  <a:pt x="25296" y="25292"/>
                </a:lnTo>
                <a:lnTo>
                  <a:pt x="52747" y="6785"/>
                </a:lnTo>
                <a:lnTo>
                  <a:pt x="86360" y="0"/>
                </a:lnTo>
                <a:lnTo>
                  <a:pt x="634492" y="0"/>
                </a:lnTo>
                <a:lnTo>
                  <a:pt x="668104" y="6785"/>
                </a:lnTo>
                <a:lnTo>
                  <a:pt x="695555" y="25292"/>
                </a:lnTo>
                <a:lnTo>
                  <a:pt x="714064" y="52742"/>
                </a:lnTo>
                <a:lnTo>
                  <a:pt x="720852" y="86360"/>
                </a:lnTo>
                <a:lnTo>
                  <a:pt x="720852" y="431800"/>
                </a:lnTo>
                <a:lnTo>
                  <a:pt x="714064" y="465412"/>
                </a:lnTo>
                <a:lnTo>
                  <a:pt x="695555" y="492863"/>
                </a:lnTo>
                <a:lnTo>
                  <a:pt x="668104" y="511372"/>
                </a:lnTo>
                <a:lnTo>
                  <a:pt x="634492" y="518160"/>
                </a:lnTo>
                <a:lnTo>
                  <a:pt x="86360" y="518160"/>
                </a:lnTo>
                <a:lnTo>
                  <a:pt x="52747" y="511372"/>
                </a:lnTo>
                <a:lnTo>
                  <a:pt x="25296" y="492863"/>
                </a:lnTo>
                <a:lnTo>
                  <a:pt x="6787" y="465412"/>
                </a:lnTo>
                <a:lnTo>
                  <a:pt x="0" y="431800"/>
                </a:lnTo>
                <a:lnTo>
                  <a:pt x="0" y="86360"/>
                </a:lnTo>
                <a:close/>
              </a:path>
            </a:pathLst>
          </a:custGeom>
          <a:ln w="6096">
            <a:solidFill>
              <a:srgbClr val="92C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5533419" y="1973520"/>
            <a:ext cx="3302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地域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599944" y="3331465"/>
            <a:ext cx="719455" cy="518159"/>
          </a:xfrm>
          <a:custGeom>
            <a:avLst/>
            <a:gdLst/>
            <a:ahLst/>
            <a:cxnLst/>
            <a:rect l="l" t="t" r="r" b="b"/>
            <a:pathLst>
              <a:path w="719454" h="518160">
                <a:moveTo>
                  <a:pt x="632968" y="0"/>
                </a:moveTo>
                <a:lnTo>
                  <a:pt x="86360" y="0"/>
                </a:lnTo>
                <a:lnTo>
                  <a:pt x="52747" y="6785"/>
                </a:lnTo>
                <a:lnTo>
                  <a:pt x="25296" y="25292"/>
                </a:lnTo>
                <a:lnTo>
                  <a:pt x="6787" y="52742"/>
                </a:lnTo>
                <a:lnTo>
                  <a:pt x="0" y="86360"/>
                </a:lnTo>
                <a:lnTo>
                  <a:pt x="0" y="431800"/>
                </a:lnTo>
                <a:lnTo>
                  <a:pt x="6787" y="465412"/>
                </a:lnTo>
                <a:lnTo>
                  <a:pt x="25296" y="492863"/>
                </a:lnTo>
                <a:lnTo>
                  <a:pt x="52747" y="511372"/>
                </a:lnTo>
                <a:lnTo>
                  <a:pt x="86360" y="518160"/>
                </a:lnTo>
                <a:lnTo>
                  <a:pt x="632968" y="518160"/>
                </a:lnTo>
                <a:lnTo>
                  <a:pt x="666580" y="511372"/>
                </a:lnTo>
                <a:lnTo>
                  <a:pt x="694031" y="492863"/>
                </a:lnTo>
                <a:lnTo>
                  <a:pt x="712540" y="465412"/>
                </a:lnTo>
                <a:lnTo>
                  <a:pt x="719328" y="431800"/>
                </a:lnTo>
                <a:lnTo>
                  <a:pt x="719328" y="86360"/>
                </a:lnTo>
                <a:lnTo>
                  <a:pt x="712540" y="52742"/>
                </a:lnTo>
                <a:lnTo>
                  <a:pt x="694031" y="25292"/>
                </a:lnTo>
                <a:lnTo>
                  <a:pt x="666580" y="6785"/>
                </a:lnTo>
                <a:lnTo>
                  <a:pt x="632968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599944" y="3331465"/>
            <a:ext cx="719455" cy="518159"/>
          </a:xfrm>
          <a:custGeom>
            <a:avLst/>
            <a:gdLst/>
            <a:ahLst/>
            <a:cxnLst/>
            <a:rect l="l" t="t" r="r" b="b"/>
            <a:pathLst>
              <a:path w="719454" h="518160">
                <a:moveTo>
                  <a:pt x="0" y="86360"/>
                </a:moveTo>
                <a:lnTo>
                  <a:pt x="6787" y="52742"/>
                </a:lnTo>
                <a:lnTo>
                  <a:pt x="25296" y="25292"/>
                </a:lnTo>
                <a:lnTo>
                  <a:pt x="52747" y="6785"/>
                </a:lnTo>
                <a:lnTo>
                  <a:pt x="86360" y="0"/>
                </a:lnTo>
                <a:lnTo>
                  <a:pt x="632968" y="0"/>
                </a:lnTo>
                <a:lnTo>
                  <a:pt x="666580" y="6785"/>
                </a:lnTo>
                <a:lnTo>
                  <a:pt x="694031" y="25292"/>
                </a:lnTo>
                <a:lnTo>
                  <a:pt x="712540" y="52742"/>
                </a:lnTo>
                <a:lnTo>
                  <a:pt x="719328" y="86360"/>
                </a:lnTo>
                <a:lnTo>
                  <a:pt x="719328" y="431800"/>
                </a:lnTo>
                <a:lnTo>
                  <a:pt x="712540" y="465412"/>
                </a:lnTo>
                <a:lnTo>
                  <a:pt x="694031" y="492863"/>
                </a:lnTo>
                <a:lnTo>
                  <a:pt x="666580" y="511372"/>
                </a:lnTo>
                <a:lnTo>
                  <a:pt x="632968" y="518160"/>
                </a:lnTo>
                <a:lnTo>
                  <a:pt x="86360" y="518160"/>
                </a:lnTo>
                <a:lnTo>
                  <a:pt x="52747" y="511372"/>
                </a:lnTo>
                <a:lnTo>
                  <a:pt x="25296" y="492863"/>
                </a:lnTo>
                <a:lnTo>
                  <a:pt x="6787" y="465412"/>
                </a:lnTo>
                <a:lnTo>
                  <a:pt x="0" y="431800"/>
                </a:lnTo>
                <a:lnTo>
                  <a:pt x="0" y="86360"/>
                </a:lnTo>
                <a:close/>
              </a:path>
            </a:pathLst>
          </a:custGeom>
          <a:ln w="6095">
            <a:solidFill>
              <a:srgbClr val="92C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793991" y="3486094"/>
            <a:ext cx="3302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学校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012691" y="3800858"/>
            <a:ext cx="721360" cy="502920"/>
          </a:xfrm>
          <a:custGeom>
            <a:avLst/>
            <a:gdLst/>
            <a:ahLst/>
            <a:cxnLst/>
            <a:rect l="l" t="t" r="r" b="b"/>
            <a:pathLst>
              <a:path w="721360" h="502920">
                <a:moveTo>
                  <a:pt x="637032" y="0"/>
                </a:moveTo>
                <a:lnTo>
                  <a:pt x="83820" y="0"/>
                </a:lnTo>
                <a:lnTo>
                  <a:pt x="51193" y="6587"/>
                </a:lnTo>
                <a:lnTo>
                  <a:pt x="24550" y="24550"/>
                </a:lnTo>
                <a:lnTo>
                  <a:pt x="6587" y="51193"/>
                </a:lnTo>
                <a:lnTo>
                  <a:pt x="0" y="83819"/>
                </a:lnTo>
                <a:lnTo>
                  <a:pt x="0" y="419099"/>
                </a:lnTo>
                <a:lnTo>
                  <a:pt x="6587" y="451726"/>
                </a:lnTo>
                <a:lnTo>
                  <a:pt x="24550" y="478369"/>
                </a:lnTo>
                <a:lnTo>
                  <a:pt x="51193" y="496332"/>
                </a:lnTo>
                <a:lnTo>
                  <a:pt x="83820" y="502919"/>
                </a:lnTo>
                <a:lnTo>
                  <a:pt x="637032" y="502919"/>
                </a:lnTo>
                <a:lnTo>
                  <a:pt x="669658" y="496332"/>
                </a:lnTo>
                <a:lnTo>
                  <a:pt x="696301" y="478369"/>
                </a:lnTo>
                <a:lnTo>
                  <a:pt x="714264" y="451726"/>
                </a:lnTo>
                <a:lnTo>
                  <a:pt x="720852" y="419099"/>
                </a:lnTo>
                <a:lnTo>
                  <a:pt x="720852" y="83819"/>
                </a:lnTo>
                <a:lnTo>
                  <a:pt x="714264" y="51193"/>
                </a:lnTo>
                <a:lnTo>
                  <a:pt x="696301" y="24550"/>
                </a:lnTo>
                <a:lnTo>
                  <a:pt x="669658" y="6587"/>
                </a:lnTo>
                <a:lnTo>
                  <a:pt x="637032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012691" y="3800858"/>
            <a:ext cx="721360" cy="502920"/>
          </a:xfrm>
          <a:custGeom>
            <a:avLst/>
            <a:gdLst/>
            <a:ahLst/>
            <a:cxnLst/>
            <a:rect l="l" t="t" r="r" b="b"/>
            <a:pathLst>
              <a:path w="721360" h="502920">
                <a:moveTo>
                  <a:pt x="0" y="83819"/>
                </a:moveTo>
                <a:lnTo>
                  <a:pt x="6587" y="51193"/>
                </a:lnTo>
                <a:lnTo>
                  <a:pt x="24550" y="24550"/>
                </a:lnTo>
                <a:lnTo>
                  <a:pt x="51193" y="6587"/>
                </a:lnTo>
                <a:lnTo>
                  <a:pt x="83820" y="0"/>
                </a:lnTo>
                <a:lnTo>
                  <a:pt x="637032" y="0"/>
                </a:lnTo>
                <a:lnTo>
                  <a:pt x="669658" y="6587"/>
                </a:lnTo>
                <a:lnTo>
                  <a:pt x="696301" y="24550"/>
                </a:lnTo>
                <a:lnTo>
                  <a:pt x="714264" y="51193"/>
                </a:lnTo>
                <a:lnTo>
                  <a:pt x="720852" y="83819"/>
                </a:lnTo>
                <a:lnTo>
                  <a:pt x="720852" y="419099"/>
                </a:lnTo>
                <a:lnTo>
                  <a:pt x="714264" y="451726"/>
                </a:lnTo>
                <a:lnTo>
                  <a:pt x="696301" y="478369"/>
                </a:lnTo>
                <a:lnTo>
                  <a:pt x="669658" y="496332"/>
                </a:lnTo>
                <a:lnTo>
                  <a:pt x="637032" y="502919"/>
                </a:lnTo>
                <a:lnTo>
                  <a:pt x="83820" y="502919"/>
                </a:lnTo>
                <a:lnTo>
                  <a:pt x="51193" y="496332"/>
                </a:lnTo>
                <a:lnTo>
                  <a:pt x="24550" y="478369"/>
                </a:lnTo>
                <a:lnTo>
                  <a:pt x="6587" y="451726"/>
                </a:lnTo>
                <a:lnTo>
                  <a:pt x="0" y="419099"/>
                </a:lnTo>
                <a:lnTo>
                  <a:pt x="0" y="83819"/>
                </a:lnTo>
                <a:close/>
              </a:path>
            </a:pathLst>
          </a:custGeom>
          <a:ln w="6096">
            <a:solidFill>
              <a:srgbClr val="92C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131702" y="3948186"/>
            <a:ext cx="4826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図書館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396484" y="3346705"/>
            <a:ext cx="719455" cy="518159"/>
          </a:xfrm>
          <a:custGeom>
            <a:avLst/>
            <a:gdLst/>
            <a:ahLst/>
            <a:cxnLst/>
            <a:rect l="l" t="t" r="r" b="b"/>
            <a:pathLst>
              <a:path w="719454" h="518160">
                <a:moveTo>
                  <a:pt x="632968" y="0"/>
                </a:moveTo>
                <a:lnTo>
                  <a:pt x="86360" y="0"/>
                </a:lnTo>
                <a:lnTo>
                  <a:pt x="52747" y="6785"/>
                </a:lnTo>
                <a:lnTo>
                  <a:pt x="25296" y="25292"/>
                </a:lnTo>
                <a:lnTo>
                  <a:pt x="6787" y="52742"/>
                </a:lnTo>
                <a:lnTo>
                  <a:pt x="0" y="86360"/>
                </a:lnTo>
                <a:lnTo>
                  <a:pt x="0" y="431800"/>
                </a:lnTo>
                <a:lnTo>
                  <a:pt x="6787" y="465412"/>
                </a:lnTo>
                <a:lnTo>
                  <a:pt x="25296" y="492863"/>
                </a:lnTo>
                <a:lnTo>
                  <a:pt x="52747" y="511372"/>
                </a:lnTo>
                <a:lnTo>
                  <a:pt x="86360" y="518160"/>
                </a:lnTo>
                <a:lnTo>
                  <a:pt x="632968" y="518160"/>
                </a:lnTo>
                <a:lnTo>
                  <a:pt x="666580" y="511372"/>
                </a:lnTo>
                <a:lnTo>
                  <a:pt x="694031" y="492863"/>
                </a:lnTo>
                <a:lnTo>
                  <a:pt x="712540" y="465412"/>
                </a:lnTo>
                <a:lnTo>
                  <a:pt x="719328" y="431800"/>
                </a:lnTo>
                <a:lnTo>
                  <a:pt x="719328" y="86360"/>
                </a:lnTo>
                <a:lnTo>
                  <a:pt x="712540" y="52742"/>
                </a:lnTo>
                <a:lnTo>
                  <a:pt x="694031" y="25292"/>
                </a:lnTo>
                <a:lnTo>
                  <a:pt x="666580" y="6785"/>
                </a:lnTo>
                <a:lnTo>
                  <a:pt x="632968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396484" y="3346705"/>
            <a:ext cx="719455" cy="518159"/>
          </a:xfrm>
          <a:custGeom>
            <a:avLst/>
            <a:gdLst/>
            <a:ahLst/>
            <a:cxnLst/>
            <a:rect l="l" t="t" r="r" b="b"/>
            <a:pathLst>
              <a:path w="719454" h="518160">
                <a:moveTo>
                  <a:pt x="0" y="86360"/>
                </a:moveTo>
                <a:lnTo>
                  <a:pt x="6787" y="52742"/>
                </a:lnTo>
                <a:lnTo>
                  <a:pt x="25296" y="25292"/>
                </a:lnTo>
                <a:lnTo>
                  <a:pt x="52747" y="6785"/>
                </a:lnTo>
                <a:lnTo>
                  <a:pt x="86360" y="0"/>
                </a:lnTo>
                <a:lnTo>
                  <a:pt x="632968" y="0"/>
                </a:lnTo>
                <a:lnTo>
                  <a:pt x="666580" y="6785"/>
                </a:lnTo>
                <a:lnTo>
                  <a:pt x="694031" y="25292"/>
                </a:lnTo>
                <a:lnTo>
                  <a:pt x="712540" y="52742"/>
                </a:lnTo>
                <a:lnTo>
                  <a:pt x="719328" y="86360"/>
                </a:lnTo>
                <a:lnTo>
                  <a:pt x="719328" y="431800"/>
                </a:lnTo>
                <a:lnTo>
                  <a:pt x="712540" y="465412"/>
                </a:lnTo>
                <a:lnTo>
                  <a:pt x="694031" y="492863"/>
                </a:lnTo>
                <a:lnTo>
                  <a:pt x="666580" y="511372"/>
                </a:lnTo>
                <a:lnTo>
                  <a:pt x="632968" y="518160"/>
                </a:lnTo>
                <a:lnTo>
                  <a:pt x="86360" y="518160"/>
                </a:lnTo>
                <a:lnTo>
                  <a:pt x="52747" y="511372"/>
                </a:lnTo>
                <a:lnTo>
                  <a:pt x="25296" y="492863"/>
                </a:lnTo>
                <a:lnTo>
                  <a:pt x="6787" y="465412"/>
                </a:lnTo>
                <a:lnTo>
                  <a:pt x="0" y="431800"/>
                </a:lnTo>
                <a:lnTo>
                  <a:pt x="0" y="86360"/>
                </a:lnTo>
                <a:close/>
              </a:path>
            </a:pathLst>
          </a:custGeom>
          <a:ln w="6095">
            <a:solidFill>
              <a:srgbClr val="92C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5513902" y="3410271"/>
            <a:ext cx="482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762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民間 事業者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11252" y="656844"/>
            <a:ext cx="1965960" cy="2025650"/>
          </a:xfrm>
          <a:custGeom>
            <a:avLst/>
            <a:gdLst/>
            <a:ahLst/>
            <a:cxnLst/>
            <a:rect l="l" t="t" r="r" b="b"/>
            <a:pathLst>
              <a:path w="1965960" h="2025650">
                <a:moveTo>
                  <a:pt x="0" y="0"/>
                </a:moveTo>
                <a:lnTo>
                  <a:pt x="1965960" y="0"/>
                </a:lnTo>
                <a:lnTo>
                  <a:pt x="1965960" y="2025396"/>
                </a:lnTo>
                <a:lnTo>
                  <a:pt x="0" y="2025396"/>
                </a:lnTo>
                <a:lnTo>
                  <a:pt x="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255520" y="5839967"/>
            <a:ext cx="7089775" cy="277495"/>
          </a:xfrm>
          <a:custGeom>
            <a:avLst/>
            <a:gdLst/>
            <a:ahLst/>
            <a:cxnLst/>
            <a:rect l="l" t="t" r="r" b="b"/>
            <a:pathLst>
              <a:path w="7089775" h="277495">
                <a:moveTo>
                  <a:pt x="0" y="0"/>
                </a:moveTo>
                <a:lnTo>
                  <a:pt x="7089648" y="0"/>
                </a:lnTo>
                <a:lnTo>
                  <a:pt x="7089648" y="277367"/>
                </a:lnTo>
                <a:lnTo>
                  <a:pt x="0" y="27736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255520" y="5839967"/>
            <a:ext cx="7089775" cy="277495"/>
          </a:xfrm>
          <a:custGeom>
            <a:avLst/>
            <a:gdLst/>
            <a:ahLst/>
            <a:cxnLst/>
            <a:rect l="l" t="t" r="r" b="b"/>
            <a:pathLst>
              <a:path w="7089775" h="277495">
                <a:moveTo>
                  <a:pt x="0" y="0"/>
                </a:moveTo>
                <a:lnTo>
                  <a:pt x="7089648" y="0"/>
                </a:lnTo>
                <a:lnTo>
                  <a:pt x="7089648" y="277367"/>
                </a:lnTo>
                <a:lnTo>
                  <a:pt x="0" y="277367"/>
                </a:lnTo>
                <a:lnTo>
                  <a:pt x="0" y="0"/>
                </a:lnTo>
                <a:close/>
              </a:path>
            </a:pathLst>
          </a:custGeom>
          <a:ln w="6095">
            <a:solidFill>
              <a:srgbClr val="00A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222670" y="5046305"/>
            <a:ext cx="7413625" cy="1700530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ctr" marL="2060575">
              <a:lnSpc>
                <a:spcPct val="100000"/>
              </a:lnSpc>
              <a:spcBef>
                <a:spcPts val="470"/>
              </a:spcBef>
            </a:pPr>
            <a:r>
              <a:rPr dirty="0" sz="1200">
                <a:latin typeface="Meiryo UI"/>
                <a:cs typeface="Meiryo UI"/>
              </a:rPr>
              <a:t>令和５年度</a:t>
            </a:r>
            <a:endParaRPr sz="1200">
              <a:latin typeface="Meiryo UI"/>
              <a:cs typeface="Meiryo UI"/>
            </a:endParaRPr>
          </a:p>
          <a:p>
            <a:pPr algn="ctr" marR="949325">
              <a:lnSpc>
                <a:spcPct val="100000"/>
              </a:lnSpc>
              <a:spcBef>
                <a:spcPts val="375"/>
              </a:spcBef>
            </a:pPr>
            <a:r>
              <a:rPr dirty="0" sz="1200">
                <a:latin typeface="Meiryo UI"/>
                <a:cs typeface="Meiryo UI"/>
              </a:rPr>
              <a:t>令和４年度</a:t>
            </a:r>
            <a:endParaRPr sz="1200">
              <a:latin typeface="Meiryo UI"/>
              <a:cs typeface="Meiryo UI"/>
            </a:endParaRPr>
          </a:p>
          <a:p>
            <a:pPr algn="ctr" marR="3997325">
              <a:lnSpc>
                <a:spcPct val="100000"/>
              </a:lnSpc>
              <a:spcBef>
                <a:spcPts val="220"/>
              </a:spcBef>
            </a:pPr>
            <a:r>
              <a:rPr dirty="0" sz="1200">
                <a:latin typeface="Meiryo UI"/>
                <a:cs typeface="Meiryo UI"/>
              </a:rPr>
              <a:t>令和３年度</a:t>
            </a:r>
            <a:endParaRPr sz="1200">
              <a:latin typeface="Meiryo UI"/>
              <a:cs typeface="Meiryo UI"/>
            </a:endParaRPr>
          </a:p>
          <a:p>
            <a:pPr marL="2886710">
              <a:lnSpc>
                <a:spcPct val="100000"/>
              </a:lnSpc>
              <a:spcBef>
                <a:spcPts val="1230"/>
              </a:spcBef>
            </a:pPr>
            <a:r>
              <a:rPr dirty="0" sz="1200">
                <a:latin typeface="Meiryo UI"/>
                <a:cs typeface="Meiryo UI"/>
              </a:rPr>
              <a:t>各年度事業計画の実施</a:t>
            </a:r>
            <a:r>
              <a:rPr dirty="0" sz="1200" spc="375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／</a:t>
            </a:r>
            <a:r>
              <a:rPr dirty="0" sz="1200" spc="385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生活の場ごとの取組推進</a:t>
            </a:r>
            <a:endParaRPr sz="12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Meiryo UI"/>
              <a:cs typeface="Meiryo UI"/>
            </a:endParaRPr>
          </a:p>
          <a:p>
            <a:pPr algn="ctr">
              <a:lnSpc>
                <a:spcPct val="100000"/>
              </a:lnSpc>
            </a:pPr>
            <a:r>
              <a:rPr dirty="0" sz="1400" spc="5">
                <a:latin typeface="Meiryo UI"/>
                <a:cs typeface="Meiryo UI"/>
              </a:rPr>
              <a:t>【</a:t>
            </a:r>
            <a:r>
              <a:rPr dirty="0" sz="1400">
                <a:latin typeface="Meiryo UI"/>
                <a:cs typeface="Meiryo UI"/>
              </a:rPr>
              <a:t>成果指標</a:t>
            </a:r>
            <a:r>
              <a:rPr dirty="0" sz="1400" spc="5">
                <a:latin typeface="Meiryo UI"/>
                <a:cs typeface="Meiryo UI"/>
              </a:rPr>
              <a:t>】</a:t>
            </a:r>
            <a:r>
              <a:rPr dirty="0" sz="1400">
                <a:latin typeface="Meiryo UI"/>
                <a:cs typeface="Meiryo UI"/>
              </a:rPr>
              <a:t>計画</a:t>
            </a:r>
            <a:r>
              <a:rPr dirty="0" sz="1400" spc="-15">
                <a:latin typeface="Meiryo UI"/>
                <a:cs typeface="Meiryo UI"/>
              </a:rPr>
              <a:t>最</a:t>
            </a:r>
            <a:r>
              <a:rPr dirty="0" sz="1400">
                <a:latin typeface="Meiryo UI"/>
                <a:cs typeface="Meiryo UI"/>
              </a:rPr>
              <a:t>終年</a:t>
            </a:r>
            <a:r>
              <a:rPr dirty="0" sz="1400" spc="-15">
                <a:latin typeface="Meiryo UI"/>
                <a:cs typeface="Meiryo UI"/>
              </a:rPr>
              <a:t>度</a:t>
            </a:r>
            <a:r>
              <a:rPr dirty="0" sz="1400" spc="-5">
                <a:latin typeface="Meiryo UI"/>
                <a:cs typeface="Meiryo UI"/>
              </a:rPr>
              <a:t>ま</a:t>
            </a:r>
            <a:r>
              <a:rPr dirty="0" sz="1400" spc="-10">
                <a:latin typeface="Meiryo UI"/>
                <a:cs typeface="Meiryo UI"/>
              </a:rPr>
              <a:t>で</a:t>
            </a:r>
            <a:r>
              <a:rPr dirty="0" sz="1400" spc="-15">
                <a:latin typeface="Meiryo UI"/>
                <a:cs typeface="Meiryo UI"/>
              </a:rPr>
              <a:t>に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 spc="5">
                <a:latin typeface="Meiryo UI"/>
                <a:cs typeface="Meiryo UI"/>
              </a:rPr>
              <a:t>「</a:t>
            </a:r>
            <a:r>
              <a:rPr dirty="0" sz="1400" spc="-15">
                <a:latin typeface="Meiryo UI"/>
                <a:cs typeface="Meiryo UI"/>
              </a:rPr>
              <a:t>本</a:t>
            </a:r>
            <a:r>
              <a:rPr dirty="0" sz="1400" spc="-5">
                <a:latin typeface="Meiryo UI"/>
                <a:cs typeface="Meiryo UI"/>
              </a:rPr>
              <a:t>を</a:t>
            </a:r>
            <a:r>
              <a:rPr dirty="0" sz="1400">
                <a:latin typeface="Meiryo UI"/>
                <a:cs typeface="Meiryo UI"/>
              </a:rPr>
              <a:t>全</a:t>
            </a:r>
            <a:r>
              <a:rPr dirty="0" sz="1400" spc="-15">
                <a:latin typeface="Meiryo UI"/>
                <a:cs typeface="Meiryo UI"/>
              </a:rPr>
              <a:t>く</a:t>
            </a:r>
            <a:r>
              <a:rPr dirty="0" sz="1400">
                <a:latin typeface="Meiryo UI"/>
                <a:cs typeface="Meiryo UI"/>
              </a:rPr>
              <a:t>読</a:t>
            </a:r>
            <a:r>
              <a:rPr dirty="0" sz="1400" spc="-15">
                <a:latin typeface="Meiryo UI"/>
                <a:cs typeface="Meiryo UI"/>
              </a:rPr>
              <a:t>ま</a:t>
            </a:r>
            <a:r>
              <a:rPr dirty="0" sz="1400" spc="-5">
                <a:latin typeface="Meiryo UI"/>
                <a:cs typeface="Meiryo UI"/>
              </a:rPr>
              <a:t>な</a:t>
            </a:r>
            <a:r>
              <a:rPr dirty="0" sz="1400" spc="-10">
                <a:latin typeface="Meiryo UI"/>
                <a:cs typeface="Meiryo UI"/>
              </a:rPr>
              <a:t>い</a:t>
            </a:r>
            <a:r>
              <a:rPr dirty="0" sz="1400" spc="-15">
                <a:latin typeface="Meiryo UI"/>
                <a:cs typeface="Meiryo UI"/>
              </a:rPr>
              <a:t>子</a:t>
            </a:r>
            <a:r>
              <a:rPr dirty="0" sz="1400" spc="-10">
                <a:latin typeface="Meiryo UI"/>
                <a:cs typeface="Meiryo UI"/>
              </a:rPr>
              <a:t>ど</a:t>
            </a:r>
            <a:r>
              <a:rPr dirty="0" sz="1400" spc="-5">
                <a:latin typeface="Meiryo UI"/>
                <a:cs typeface="Meiryo UI"/>
              </a:rPr>
              <a:t>も</a:t>
            </a:r>
            <a:r>
              <a:rPr dirty="0" sz="1400" spc="-10">
                <a:latin typeface="Meiryo UI"/>
                <a:cs typeface="Meiryo UI"/>
              </a:rPr>
              <a:t>」の</a:t>
            </a:r>
            <a:r>
              <a:rPr dirty="0" sz="1400">
                <a:latin typeface="Meiryo UI"/>
                <a:cs typeface="Meiryo UI"/>
              </a:rPr>
              <a:t>割</a:t>
            </a:r>
            <a:r>
              <a:rPr dirty="0" sz="1400" spc="-15">
                <a:latin typeface="Meiryo UI"/>
                <a:cs typeface="Meiryo UI"/>
              </a:rPr>
              <a:t>合</a:t>
            </a:r>
            <a:r>
              <a:rPr dirty="0" sz="1400">
                <a:latin typeface="Meiryo UI"/>
                <a:cs typeface="Meiryo UI"/>
              </a:rPr>
              <a:t>（不</a:t>
            </a:r>
            <a:r>
              <a:rPr dirty="0" sz="1400" spc="-15">
                <a:latin typeface="Meiryo UI"/>
                <a:cs typeface="Meiryo UI"/>
              </a:rPr>
              <a:t>読</a:t>
            </a:r>
            <a:r>
              <a:rPr dirty="0" sz="1400">
                <a:latin typeface="Meiryo UI"/>
                <a:cs typeface="Meiryo UI"/>
              </a:rPr>
              <a:t>率）</a:t>
            </a:r>
            <a:r>
              <a:rPr dirty="0" sz="1400" spc="-15">
                <a:latin typeface="Meiryo UI"/>
                <a:cs typeface="Meiryo UI"/>
              </a:rPr>
              <a:t>を</a:t>
            </a:r>
            <a:r>
              <a:rPr dirty="0" sz="1400">
                <a:latin typeface="Meiryo UI"/>
                <a:cs typeface="Meiryo UI"/>
              </a:rPr>
              <a:t>全国</a:t>
            </a:r>
            <a:r>
              <a:rPr dirty="0" sz="1400" spc="-15">
                <a:latin typeface="Meiryo UI"/>
                <a:cs typeface="Meiryo UI"/>
              </a:rPr>
              <a:t>平</a:t>
            </a:r>
            <a:r>
              <a:rPr dirty="0" sz="1400">
                <a:latin typeface="Meiryo UI"/>
                <a:cs typeface="Meiryo UI"/>
              </a:rPr>
              <a:t>均以</a:t>
            </a:r>
            <a:r>
              <a:rPr dirty="0" sz="1400" spc="-15">
                <a:latin typeface="Meiryo UI"/>
                <a:cs typeface="Meiryo UI"/>
              </a:rPr>
              <a:t>下</a:t>
            </a:r>
            <a:r>
              <a:rPr dirty="0" sz="1400" spc="-10">
                <a:latin typeface="Meiryo UI"/>
                <a:cs typeface="Meiryo UI"/>
              </a:rPr>
              <a:t>と</a:t>
            </a:r>
            <a:r>
              <a:rPr dirty="0" sz="1400" spc="-5">
                <a:latin typeface="Meiryo UI"/>
                <a:cs typeface="Meiryo UI"/>
              </a:rPr>
              <a:t>する</a:t>
            </a:r>
            <a:r>
              <a:rPr dirty="0" sz="1400">
                <a:latin typeface="Meiryo UI"/>
                <a:cs typeface="Meiryo UI"/>
              </a:rPr>
              <a:t>。</a:t>
            </a:r>
            <a:endParaRPr sz="1400">
              <a:latin typeface="Meiryo UI"/>
              <a:cs typeface="Meiryo UI"/>
            </a:endParaRPr>
          </a:p>
          <a:p>
            <a:pPr algn="ctr">
              <a:lnSpc>
                <a:spcPct val="100000"/>
              </a:lnSpc>
            </a:pPr>
            <a:r>
              <a:rPr dirty="0" sz="1400">
                <a:latin typeface="Meiryo UI"/>
                <a:cs typeface="Meiryo UI"/>
              </a:rPr>
              <a:t>（全国学力</a:t>
            </a:r>
            <a:r>
              <a:rPr dirty="0" sz="1400" spc="5">
                <a:latin typeface="Meiryo UI"/>
                <a:cs typeface="Meiryo UI"/>
              </a:rPr>
              <a:t>・</a:t>
            </a:r>
            <a:r>
              <a:rPr dirty="0" sz="1400">
                <a:latin typeface="Meiryo UI"/>
                <a:cs typeface="Meiryo UI"/>
              </a:rPr>
              <a:t>学習状</a:t>
            </a:r>
            <a:r>
              <a:rPr dirty="0" sz="1400" spc="-15">
                <a:latin typeface="Meiryo UI"/>
                <a:cs typeface="Meiryo UI"/>
              </a:rPr>
              <a:t>況</a:t>
            </a:r>
            <a:r>
              <a:rPr dirty="0" sz="1400">
                <a:latin typeface="Meiryo UI"/>
                <a:cs typeface="Meiryo UI"/>
              </a:rPr>
              <a:t>調査</a:t>
            </a:r>
            <a:r>
              <a:rPr dirty="0" sz="1400" spc="-15">
                <a:latin typeface="Meiryo UI"/>
                <a:cs typeface="Meiryo UI"/>
              </a:rPr>
              <a:t>結</a:t>
            </a:r>
            <a:r>
              <a:rPr dirty="0" sz="1400">
                <a:latin typeface="Meiryo UI"/>
                <a:cs typeface="Meiryo UI"/>
              </a:rPr>
              <a:t>果数</a:t>
            </a:r>
            <a:r>
              <a:rPr dirty="0" sz="1400" spc="-15">
                <a:latin typeface="Meiryo UI"/>
                <a:cs typeface="Meiryo UI"/>
              </a:rPr>
              <a:t>値</a:t>
            </a:r>
            <a:r>
              <a:rPr dirty="0" sz="1400">
                <a:latin typeface="Meiryo UI"/>
                <a:cs typeface="Meiryo UI"/>
              </a:rPr>
              <a:t>）</a:t>
            </a:r>
            <a:endParaRPr sz="1400">
              <a:latin typeface="Meiryo UI"/>
              <a:cs typeface="Meiryo U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568183" y="650749"/>
            <a:ext cx="1531620" cy="585470"/>
          </a:xfrm>
          <a:custGeom>
            <a:avLst/>
            <a:gdLst/>
            <a:ahLst/>
            <a:cxnLst/>
            <a:rect l="l" t="t" r="r" b="b"/>
            <a:pathLst>
              <a:path w="1531620" h="585469">
                <a:moveTo>
                  <a:pt x="1434084" y="0"/>
                </a:moveTo>
                <a:lnTo>
                  <a:pt x="97536" y="0"/>
                </a:lnTo>
                <a:lnTo>
                  <a:pt x="59568" y="7664"/>
                </a:lnTo>
                <a:lnTo>
                  <a:pt x="28565" y="28565"/>
                </a:lnTo>
                <a:lnTo>
                  <a:pt x="7664" y="59568"/>
                </a:lnTo>
                <a:lnTo>
                  <a:pt x="0" y="97536"/>
                </a:lnTo>
                <a:lnTo>
                  <a:pt x="0" y="487680"/>
                </a:lnTo>
                <a:lnTo>
                  <a:pt x="7664" y="525642"/>
                </a:lnTo>
                <a:lnTo>
                  <a:pt x="28565" y="556645"/>
                </a:lnTo>
                <a:lnTo>
                  <a:pt x="59568" y="577550"/>
                </a:lnTo>
                <a:lnTo>
                  <a:pt x="97536" y="585216"/>
                </a:lnTo>
                <a:lnTo>
                  <a:pt x="1434084" y="585216"/>
                </a:lnTo>
                <a:lnTo>
                  <a:pt x="1472046" y="577550"/>
                </a:lnTo>
                <a:lnTo>
                  <a:pt x="1503049" y="556645"/>
                </a:lnTo>
                <a:lnTo>
                  <a:pt x="1523954" y="525642"/>
                </a:lnTo>
                <a:lnTo>
                  <a:pt x="1531620" y="487680"/>
                </a:lnTo>
                <a:lnTo>
                  <a:pt x="1531620" y="97536"/>
                </a:lnTo>
                <a:lnTo>
                  <a:pt x="1523954" y="59568"/>
                </a:lnTo>
                <a:lnTo>
                  <a:pt x="1503049" y="28565"/>
                </a:lnTo>
                <a:lnTo>
                  <a:pt x="1472046" y="7664"/>
                </a:lnTo>
                <a:lnTo>
                  <a:pt x="143408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568183" y="650749"/>
            <a:ext cx="1531620" cy="585470"/>
          </a:xfrm>
          <a:custGeom>
            <a:avLst/>
            <a:gdLst/>
            <a:ahLst/>
            <a:cxnLst/>
            <a:rect l="l" t="t" r="r" b="b"/>
            <a:pathLst>
              <a:path w="1531620" h="585469">
                <a:moveTo>
                  <a:pt x="0" y="97536"/>
                </a:moveTo>
                <a:lnTo>
                  <a:pt x="7664" y="59568"/>
                </a:lnTo>
                <a:lnTo>
                  <a:pt x="28565" y="28565"/>
                </a:lnTo>
                <a:lnTo>
                  <a:pt x="59568" y="7664"/>
                </a:lnTo>
                <a:lnTo>
                  <a:pt x="97536" y="0"/>
                </a:lnTo>
                <a:lnTo>
                  <a:pt x="1434084" y="0"/>
                </a:lnTo>
                <a:lnTo>
                  <a:pt x="1472046" y="7664"/>
                </a:lnTo>
                <a:lnTo>
                  <a:pt x="1503049" y="28565"/>
                </a:lnTo>
                <a:lnTo>
                  <a:pt x="1523954" y="59568"/>
                </a:lnTo>
                <a:lnTo>
                  <a:pt x="1531620" y="97536"/>
                </a:lnTo>
                <a:lnTo>
                  <a:pt x="1531620" y="487680"/>
                </a:lnTo>
                <a:lnTo>
                  <a:pt x="1523954" y="525642"/>
                </a:lnTo>
                <a:lnTo>
                  <a:pt x="1503049" y="556645"/>
                </a:lnTo>
                <a:lnTo>
                  <a:pt x="1472046" y="577550"/>
                </a:lnTo>
                <a:lnTo>
                  <a:pt x="1434084" y="585216"/>
                </a:lnTo>
                <a:lnTo>
                  <a:pt x="97536" y="585216"/>
                </a:lnTo>
                <a:lnTo>
                  <a:pt x="59568" y="577550"/>
                </a:lnTo>
                <a:lnTo>
                  <a:pt x="28565" y="556645"/>
                </a:lnTo>
                <a:lnTo>
                  <a:pt x="7664" y="525642"/>
                </a:lnTo>
                <a:lnTo>
                  <a:pt x="0" y="487680"/>
                </a:lnTo>
                <a:lnTo>
                  <a:pt x="0" y="97536"/>
                </a:lnTo>
                <a:close/>
              </a:path>
            </a:pathLst>
          </a:custGeom>
          <a:ln w="6096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895344" y="2449067"/>
            <a:ext cx="1015365" cy="654050"/>
          </a:xfrm>
          <a:custGeom>
            <a:avLst/>
            <a:gdLst/>
            <a:ahLst/>
            <a:cxnLst/>
            <a:rect l="l" t="t" r="r" b="b"/>
            <a:pathLst>
              <a:path w="1015364" h="654050">
                <a:moveTo>
                  <a:pt x="507492" y="0"/>
                </a:moveTo>
                <a:lnTo>
                  <a:pt x="448308" y="2199"/>
                </a:lnTo>
                <a:lnTo>
                  <a:pt x="391129" y="8633"/>
                </a:lnTo>
                <a:lnTo>
                  <a:pt x="336337" y="19057"/>
                </a:lnTo>
                <a:lnTo>
                  <a:pt x="284311" y="33225"/>
                </a:lnTo>
                <a:lnTo>
                  <a:pt x="235433" y="50893"/>
                </a:lnTo>
                <a:lnTo>
                  <a:pt x="190083" y="71815"/>
                </a:lnTo>
                <a:lnTo>
                  <a:pt x="148642" y="95745"/>
                </a:lnTo>
                <a:lnTo>
                  <a:pt x="111491" y="122438"/>
                </a:lnTo>
                <a:lnTo>
                  <a:pt x="79011" y="151650"/>
                </a:lnTo>
                <a:lnTo>
                  <a:pt x="51582" y="183135"/>
                </a:lnTo>
                <a:lnTo>
                  <a:pt x="29586" y="216647"/>
                </a:lnTo>
                <a:lnTo>
                  <a:pt x="13403" y="251942"/>
                </a:lnTo>
                <a:lnTo>
                  <a:pt x="3414" y="288774"/>
                </a:lnTo>
                <a:lnTo>
                  <a:pt x="0" y="326898"/>
                </a:lnTo>
                <a:lnTo>
                  <a:pt x="3414" y="365021"/>
                </a:lnTo>
                <a:lnTo>
                  <a:pt x="13403" y="401853"/>
                </a:lnTo>
                <a:lnTo>
                  <a:pt x="29586" y="437148"/>
                </a:lnTo>
                <a:lnTo>
                  <a:pt x="51582" y="470660"/>
                </a:lnTo>
                <a:lnTo>
                  <a:pt x="79011" y="502145"/>
                </a:lnTo>
                <a:lnTo>
                  <a:pt x="111491" y="531357"/>
                </a:lnTo>
                <a:lnTo>
                  <a:pt x="148642" y="558050"/>
                </a:lnTo>
                <a:lnTo>
                  <a:pt x="190083" y="581980"/>
                </a:lnTo>
                <a:lnTo>
                  <a:pt x="235433" y="602902"/>
                </a:lnTo>
                <a:lnTo>
                  <a:pt x="284311" y="620570"/>
                </a:lnTo>
                <a:lnTo>
                  <a:pt x="336337" y="634738"/>
                </a:lnTo>
                <a:lnTo>
                  <a:pt x="391129" y="645162"/>
                </a:lnTo>
                <a:lnTo>
                  <a:pt x="448308" y="651596"/>
                </a:lnTo>
                <a:lnTo>
                  <a:pt x="507492" y="653796"/>
                </a:lnTo>
                <a:lnTo>
                  <a:pt x="566675" y="651596"/>
                </a:lnTo>
                <a:lnTo>
                  <a:pt x="623854" y="645162"/>
                </a:lnTo>
                <a:lnTo>
                  <a:pt x="678646" y="634738"/>
                </a:lnTo>
                <a:lnTo>
                  <a:pt x="730672" y="620570"/>
                </a:lnTo>
                <a:lnTo>
                  <a:pt x="779550" y="602902"/>
                </a:lnTo>
                <a:lnTo>
                  <a:pt x="824900" y="581980"/>
                </a:lnTo>
                <a:lnTo>
                  <a:pt x="866341" y="558050"/>
                </a:lnTo>
                <a:lnTo>
                  <a:pt x="903492" y="531357"/>
                </a:lnTo>
                <a:lnTo>
                  <a:pt x="935972" y="502145"/>
                </a:lnTo>
                <a:lnTo>
                  <a:pt x="963401" y="470660"/>
                </a:lnTo>
                <a:lnTo>
                  <a:pt x="985397" y="437148"/>
                </a:lnTo>
                <a:lnTo>
                  <a:pt x="1001580" y="401853"/>
                </a:lnTo>
                <a:lnTo>
                  <a:pt x="1011569" y="365021"/>
                </a:lnTo>
                <a:lnTo>
                  <a:pt x="1014984" y="326898"/>
                </a:lnTo>
                <a:lnTo>
                  <a:pt x="1011569" y="288774"/>
                </a:lnTo>
                <a:lnTo>
                  <a:pt x="1001580" y="251942"/>
                </a:lnTo>
                <a:lnTo>
                  <a:pt x="985397" y="216647"/>
                </a:lnTo>
                <a:lnTo>
                  <a:pt x="963401" y="183135"/>
                </a:lnTo>
                <a:lnTo>
                  <a:pt x="935972" y="151650"/>
                </a:lnTo>
                <a:lnTo>
                  <a:pt x="903492" y="122438"/>
                </a:lnTo>
                <a:lnTo>
                  <a:pt x="866341" y="95745"/>
                </a:lnTo>
                <a:lnTo>
                  <a:pt x="824900" y="71815"/>
                </a:lnTo>
                <a:lnTo>
                  <a:pt x="779550" y="50893"/>
                </a:lnTo>
                <a:lnTo>
                  <a:pt x="730672" y="33225"/>
                </a:lnTo>
                <a:lnTo>
                  <a:pt x="678646" y="19057"/>
                </a:lnTo>
                <a:lnTo>
                  <a:pt x="623854" y="8633"/>
                </a:lnTo>
                <a:lnTo>
                  <a:pt x="566675" y="2199"/>
                </a:lnTo>
                <a:lnTo>
                  <a:pt x="507492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895344" y="2449067"/>
            <a:ext cx="1015365" cy="654050"/>
          </a:xfrm>
          <a:custGeom>
            <a:avLst/>
            <a:gdLst/>
            <a:ahLst/>
            <a:cxnLst/>
            <a:rect l="l" t="t" r="r" b="b"/>
            <a:pathLst>
              <a:path w="1015364" h="654050">
                <a:moveTo>
                  <a:pt x="0" y="326898"/>
                </a:moveTo>
                <a:lnTo>
                  <a:pt x="3414" y="288774"/>
                </a:lnTo>
                <a:lnTo>
                  <a:pt x="13403" y="251942"/>
                </a:lnTo>
                <a:lnTo>
                  <a:pt x="29586" y="216647"/>
                </a:lnTo>
                <a:lnTo>
                  <a:pt x="51582" y="183135"/>
                </a:lnTo>
                <a:lnTo>
                  <a:pt x="79011" y="151650"/>
                </a:lnTo>
                <a:lnTo>
                  <a:pt x="111491" y="122438"/>
                </a:lnTo>
                <a:lnTo>
                  <a:pt x="148642" y="95745"/>
                </a:lnTo>
                <a:lnTo>
                  <a:pt x="190083" y="71815"/>
                </a:lnTo>
                <a:lnTo>
                  <a:pt x="235433" y="50893"/>
                </a:lnTo>
                <a:lnTo>
                  <a:pt x="284311" y="33225"/>
                </a:lnTo>
                <a:lnTo>
                  <a:pt x="336337" y="19057"/>
                </a:lnTo>
                <a:lnTo>
                  <a:pt x="391129" y="8633"/>
                </a:lnTo>
                <a:lnTo>
                  <a:pt x="448308" y="2199"/>
                </a:lnTo>
                <a:lnTo>
                  <a:pt x="507492" y="0"/>
                </a:lnTo>
                <a:lnTo>
                  <a:pt x="566675" y="2199"/>
                </a:lnTo>
                <a:lnTo>
                  <a:pt x="623854" y="8633"/>
                </a:lnTo>
                <a:lnTo>
                  <a:pt x="678646" y="19057"/>
                </a:lnTo>
                <a:lnTo>
                  <a:pt x="730672" y="33225"/>
                </a:lnTo>
                <a:lnTo>
                  <a:pt x="779550" y="50893"/>
                </a:lnTo>
                <a:lnTo>
                  <a:pt x="824900" y="71815"/>
                </a:lnTo>
                <a:lnTo>
                  <a:pt x="866341" y="95745"/>
                </a:lnTo>
                <a:lnTo>
                  <a:pt x="903492" y="122438"/>
                </a:lnTo>
                <a:lnTo>
                  <a:pt x="935972" y="151650"/>
                </a:lnTo>
                <a:lnTo>
                  <a:pt x="963401" y="183135"/>
                </a:lnTo>
                <a:lnTo>
                  <a:pt x="985397" y="216647"/>
                </a:lnTo>
                <a:lnTo>
                  <a:pt x="1001580" y="251942"/>
                </a:lnTo>
                <a:lnTo>
                  <a:pt x="1011569" y="288774"/>
                </a:lnTo>
                <a:lnTo>
                  <a:pt x="1014984" y="326898"/>
                </a:lnTo>
                <a:lnTo>
                  <a:pt x="1011569" y="365021"/>
                </a:lnTo>
                <a:lnTo>
                  <a:pt x="1001580" y="401853"/>
                </a:lnTo>
                <a:lnTo>
                  <a:pt x="985397" y="437148"/>
                </a:lnTo>
                <a:lnTo>
                  <a:pt x="963401" y="470660"/>
                </a:lnTo>
                <a:lnTo>
                  <a:pt x="935972" y="502145"/>
                </a:lnTo>
                <a:lnTo>
                  <a:pt x="903492" y="531357"/>
                </a:lnTo>
                <a:lnTo>
                  <a:pt x="866341" y="558050"/>
                </a:lnTo>
                <a:lnTo>
                  <a:pt x="824900" y="581980"/>
                </a:lnTo>
                <a:lnTo>
                  <a:pt x="779550" y="602902"/>
                </a:lnTo>
                <a:lnTo>
                  <a:pt x="730672" y="620570"/>
                </a:lnTo>
                <a:lnTo>
                  <a:pt x="678646" y="634738"/>
                </a:lnTo>
                <a:lnTo>
                  <a:pt x="623854" y="645162"/>
                </a:lnTo>
                <a:lnTo>
                  <a:pt x="566675" y="651596"/>
                </a:lnTo>
                <a:lnTo>
                  <a:pt x="507492" y="653796"/>
                </a:lnTo>
                <a:lnTo>
                  <a:pt x="448308" y="651596"/>
                </a:lnTo>
                <a:lnTo>
                  <a:pt x="391129" y="645162"/>
                </a:lnTo>
                <a:lnTo>
                  <a:pt x="336337" y="634738"/>
                </a:lnTo>
                <a:lnTo>
                  <a:pt x="284311" y="620570"/>
                </a:lnTo>
                <a:lnTo>
                  <a:pt x="235433" y="602902"/>
                </a:lnTo>
                <a:lnTo>
                  <a:pt x="190083" y="581980"/>
                </a:lnTo>
                <a:lnTo>
                  <a:pt x="148642" y="558050"/>
                </a:lnTo>
                <a:lnTo>
                  <a:pt x="111491" y="531357"/>
                </a:lnTo>
                <a:lnTo>
                  <a:pt x="79011" y="502145"/>
                </a:lnTo>
                <a:lnTo>
                  <a:pt x="51582" y="470660"/>
                </a:lnTo>
                <a:lnTo>
                  <a:pt x="29586" y="437148"/>
                </a:lnTo>
                <a:lnTo>
                  <a:pt x="13403" y="401853"/>
                </a:lnTo>
                <a:lnTo>
                  <a:pt x="3414" y="365021"/>
                </a:lnTo>
                <a:lnTo>
                  <a:pt x="0" y="326898"/>
                </a:lnTo>
                <a:close/>
              </a:path>
            </a:pathLst>
          </a:custGeom>
          <a:ln w="6096">
            <a:solidFill>
              <a:srgbClr val="92C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4207592" y="2671781"/>
            <a:ext cx="389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子ども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92964" y="2747772"/>
            <a:ext cx="1986280" cy="3459479"/>
          </a:xfrm>
          <a:custGeom>
            <a:avLst/>
            <a:gdLst/>
            <a:ahLst/>
            <a:cxnLst/>
            <a:rect l="l" t="t" r="r" b="b"/>
            <a:pathLst>
              <a:path w="1986280" h="3459479">
                <a:moveTo>
                  <a:pt x="0" y="0"/>
                </a:moveTo>
                <a:lnTo>
                  <a:pt x="1985772" y="0"/>
                </a:lnTo>
                <a:lnTo>
                  <a:pt x="1985772" y="3459479"/>
                </a:lnTo>
                <a:lnTo>
                  <a:pt x="0" y="3459479"/>
                </a:lnTo>
                <a:lnTo>
                  <a:pt x="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92964" y="2747772"/>
            <a:ext cx="1986280" cy="3459479"/>
          </a:xfrm>
          <a:custGeom>
            <a:avLst/>
            <a:gdLst/>
            <a:ahLst/>
            <a:cxnLst/>
            <a:rect l="l" t="t" r="r" b="b"/>
            <a:pathLst>
              <a:path w="1986280" h="3459479">
                <a:moveTo>
                  <a:pt x="0" y="0"/>
                </a:moveTo>
                <a:lnTo>
                  <a:pt x="1985772" y="0"/>
                </a:lnTo>
                <a:lnTo>
                  <a:pt x="1985772" y="3459479"/>
                </a:lnTo>
                <a:lnTo>
                  <a:pt x="0" y="3459479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92CDD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67716" y="5834684"/>
            <a:ext cx="612775" cy="334010"/>
          </a:xfrm>
          <a:custGeom>
            <a:avLst/>
            <a:gdLst/>
            <a:ahLst/>
            <a:cxnLst/>
            <a:rect l="l" t="t" r="r" b="b"/>
            <a:pathLst>
              <a:path w="612775" h="334010">
                <a:moveTo>
                  <a:pt x="0" y="0"/>
                </a:moveTo>
                <a:lnTo>
                  <a:pt x="612178" y="0"/>
                </a:lnTo>
                <a:lnTo>
                  <a:pt x="612178" y="333997"/>
                </a:lnTo>
                <a:lnTo>
                  <a:pt x="0" y="333997"/>
                </a:lnTo>
                <a:lnTo>
                  <a:pt x="0" y="0"/>
                </a:lnTo>
                <a:close/>
              </a:path>
            </a:pathLst>
          </a:custGeom>
          <a:solidFill>
            <a:srgbClr val="E9EC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79894" y="5834684"/>
            <a:ext cx="612775" cy="334010"/>
          </a:xfrm>
          <a:custGeom>
            <a:avLst/>
            <a:gdLst/>
            <a:ahLst/>
            <a:cxnLst/>
            <a:rect l="l" t="t" r="r" b="b"/>
            <a:pathLst>
              <a:path w="612775" h="334010">
                <a:moveTo>
                  <a:pt x="0" y="0"/>
                </a:moveTo>
                <a:lnTo>
                  <a:pt x="612178" y="0"/>
                </a:lnTo>
                <a:lnTo>
                  <a:pt x="612178" y="333997"/>
                </a:lnTo>
                <a:lnTo>
                  <a:pt x="0" y="333997"/>
                </a:lnTo>
                <a:lnTo>
                  <a:pt x="0" y="0"/>
                </a:lnTo>
                <a:close/>
              </a:path>
            </a:pathLst>
          </a:custGeom>
          <a:solidFill>
            <a:srgbClr val="E9EC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392072" y="5834684"/>
            <a:ext cx="612775" cy="334010"/>
          </a:xfrm>
          <a:custGeom>
            <a:avLst/>
            <a:gdLst/>
            <a:ahLst/>
            <a:cxnLst/>
            <a:rect l="l" t="t" r="r" b="b"/>
            <a:pathLst>
              <a:path w="612775" h="334010">
                <a:moveTo>
                  <a:pt x="0" y="0"/>
                </a:moveTo>
                <a:lnTo>
                  <a:pt x="612178" y="0"/>
                </a:lnTo>
                <a:lnTo>
                  <a:pt x="612178" y="333997"/>
                </a:lnTo>
                <a:lnTo>
                  <a:pt x="0" y="333997"/>
                </a:lnTo>
                <a:lnTo>
                  <a:pt x="0" y="0"/>
                </a:lnTo>
                <a:close/>
              </a:path>
            </a:pathLst>
          </a:custGeom>
          <a:solidFill>
            <a:srgbClr val="E9ECF4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56" name="object 56"/>
          <p:cNvGraphicFramePr>
            <a:graphicFrameLocks noGrp="1"/>
          </p:cNvGraphicFramePr>
          <p:nvPr/>
        </p:nvGraphicFramePr>
        <p:xfrm>
          <a:off x="161368" y="5160328"/>
          <a:ext cx="1856105" cy="1014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2140"/>
                <a:gridCol w="612140"/>
                <a:gridCol w="612140"/>
              </a:tblGrid>
              <a:tr h="333999">
                <a:tc>
                  <a:txBody>
                    <a:bodyPr/>
                    <a:lstStyle/>
                    <a:p>
                      <a:pPr algn="r" marR="18161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Meiryo UI"/>
                          <a:cs typeface="Meiryo UI"/>
                        </a:rPr>
                        <a:t>R１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 b="1">
                          <a:solidFill>
                            <a:srgbClr val="FFFFFF"/>
                          </a:solidFill>
                          <a:latin typeface="Meiryo UI"/>
                          <a:cs typeface="Meiryo UI"/>
                        </a:rPr>
                        <a:t>小６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5" b="1">
                          <a:solidFill>
                            <a:srgbClr val="FFFFFF"/>
                          </a:solidFill>
                          <a:latin typeface="Meiryo UI"/>
                          <a:cs typeface="Meiryo UI"/>
                        </a:rPr>
                        <a:t>中３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333999">
                <a:tc>
                  <a:txBody>
                    <a:bodyPr/>
                    <a:lstStyle/>
                    <a:p>
                      <a:pPr algn="r" marR="16510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Meiryo UI"/>
                          <a:cs typeface="Meiryo UI"/>
                        </a:rPr>
                        <a:t>全国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-5">
                          <a:latin typeface="Meiryo UI"/>
                          <a:cs typeface="Meiryo UI"/>
                        </a:rPr>
                        <a:t>18.7％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-5">
                          <a:latin typeface="Meiryo UI"/>
                          <a:cs typeface="Meiryo UI"/>
                        </a:rPr>
                        <a:t>34.8％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333999">
                <a:tc>
                  <a:txBody>
                    <a:bodyPr/>
                    <a:lstStyle/>
                    <a:p>
                      <a:pPr algn="r" marR="16510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>
                          <a:latin typeface="Meiryo UI"/>
                          <a:cs typeface="Meiryo UI"/>
                        </a:rPr>
                        <a:t>大阪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-5">
                          <a:latin typeface="Meiryo UI"/>
                          <a:cs typeface="Meiryo UI"/>
                        </a:rPr>
                        <a:t>24.4％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050" spc="-5">
                          <a:latin typeface="Meiryo UI"/>
                          <a:cs typeface="Meiryo UI"/>
                        </a:rPr>
                        <a:t>44.8％</a:t>
                      </a:r>
                      <a:endParaRPr sz="105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sp>
        <p:nvSpPr>
          <p:cNvPr id="57" name="object 57"/>
          <p:cNvSpPr txBox="1"/>
          <p:nvPr/>
        </p:nvSpPr>
        <p:spPr>
          <a:xfrm>
            <a:off x="681122" y="2778231"/>
            <a:ext cx="7315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現状と課題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93546" y="1179575"/>
            <a:ext cx="1836420" cy="9525"/>
          </a:xfrm>
          <a:custGeom>
            <a:avLst/>
            <a:gdLst/>
            <a:ahLst/>
            <a:cxnLst/>
            <a:rect l="l" t="t" r="r" b="b"/>
            <a:pathLst>
              <a:path w="1836420" h="9525">
                <a:moveTo>
                  <a:pt x="1836000" y="0"/>
                </a:moveTo>
                <a:lnTo>
                  <a:pt x="0" y="9245"/>
                </a:lnTo>
              </a:path>
            </a:pathLst>
          </a:custGeom>
          <a:ln w="6095">
            <a:solidFill>
              <a:srgbClr val="92CDDD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60018" y="3054095"/>
            <a:ext cx="1836420" cy="9525"/>
          </a:xfrm>
          <a:custGeom>
            <a:avLst/>
            <a:gdLst/>
            <a:ahLst/>
            <a:cxnLst/>
            <a:rect l="l" t="t" r="r" b="b"/>
            <a:pathLst>
              <a:path w="1836420" h="9525">
                <a:moveTo>
                  <a:pt x="1836000" y="0"/>
                </a:moveTo>
                <a:lnTo>
                  <a:pt x="0" y="9245"/>
                </a:lnTo>
              </a:path>
            </a:pathLst>
          </a:custGeom>
          <a:ln w="6095">
            <a:solidFill>
              <a:srgbClr val="92CDDD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111252" y="656844"/>
            <a:ext cx="1965960" cy="2025650"/>
          </a:xfrm>
          <a:prstGeom prst="rect">
            <a:avLst/>
          </a:prstGeom>
          <a:ln w="6096">
            <a:solidFill>
              <a:srgbClr val="92CDDD"/>
            </a:solidFill>
          </a:ln>
        </p:spPr>
        <p:txBody>
          <a:bodyPr wrap="square" lIns="0" tIns="939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40"/>
              </a:spcBef>
            </a:pPr>
            <a:r>
              <a:rPr dirty="0" sz="1200">
                <a:latin typeface="Meiryo UI"/>
                <a:cs typeface="Meiryo UI"/>
              </a:rPr>
              <a:t>子ど</a:t>
            </a:r>
            <a:r>
              <a:rPr dirty="0" sz="1200" spc="-5">
                <a:latin typeface="Meiryo UI"/>
                <a:cs typeface="Meiryo UI"/>
              </a:rPr>
              <a:t>もの</a:t>
            </a:r>
            <a:endParaRPr sz="1200">
              <a:latin typeface="Meiryo UI"/>
              <a:cs typeface="Meiryo UI"/>
            </a:endParaRPr>
          </a:p>
          <a:p>
            <a:pPr algn="ctr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読書活動の意義</a:t>
            </a:r>
            <a:endParaRPr sz="1200">
              <a:latin typeface="Meiryo UI"/>
              <a:cs typeface="Meiryo UI"/>
            </a:endParaRPr>
          </a:p>
          <a:p>
            <a:pPr algn="just" marL="100330" marR="76835">
              <a:lnSpc>
                <a:spcPct val="139000"/>
              </a:lnSpc>
              <a:spcBef>
                <a:spcPts val="1265"/>
              </a:spcBef>
            </a:pPr>
            <a:r>
              <a:rPr dirty="0" sz="1200">
                <a:latin typeface="Meiryo UI"/>
                <a:cs typeface="Meiryo UI"/>
              </a:rPr>
              <a:t>子ど</a:t>
            </a:r>
            <a:r>
              <a:rPr dirty="0" sz="1200" spc="-5">
                <a:latin typeface="Meiryo UI"/>
                <a:cs typeface="Meiryo UI"/>
              </a:rPr>
              <a:t>も</a:t>
            </a:r>
            <a:r>
              <a:rPr dirty="0" sz="1200">
                <a:latin typeface="Meiryo UI"/>
                <a:cs typeface="Meiryo UI"/>
              </a:rPr>
              <a:t>が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言葉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学</a:t>
            </a:r>
            <a:r>
              <a:rPr dirty="0" sz="1200" spc="-5">
                <a:latin typeface="Meiryo UI"/>
                <a:cs typeface="Meiryo UI"/>
              </a:rPr>
              <a:t>び、</a:t>
            </a:r>
            <a:r>
              <a:rPr dirty="0" sz="1200">
                <a:latin typeface="Meiryo UI"/>
                <a:cs typeface="Meiryo UI"/>
              </a:rPr>
              <a:t>感性 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磨</a:t>
            </a:r>
            <a:r>
              <a:rPr dirty="0" sz="1200" spc="-5">
                <a:latin typeface="Meiryo UI"/>
                <a:cs typeface="Meiryo UI"/>
              </a:rPr>
              <a:t>き、</a:t>
            </a:r>
            <a:r>
              <a:rPr dirty="0" sz="1200">
                <a:latin typeface="Meiryo UI"/>
                <a:cs typeface="Meiryo UI"/>
              </a:rPr>
              <a:t>表現力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高め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創造 力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豊か</a:t>
            </a:r>
            <a:r>
              <a:rPr dirty="0" sz="1200" spc="5">
                <a:latin typeface="Meiryo UI"/>
                <a:cs typeface="Meiryo UI"/>
              </a:rPr>
              <a:t>な</a:t>
            </a:r>
            <a:r>
              <a:rPr dirty="0" sz="1200" spc="-5">
                <a:latin typeface="Meiryo UI"/>
                <a:cs typeface="Meiryo UI"/>
              </a:rPr>
              <a:t>も</a:t>
            </a:r>
            <a:r>
              <a:rPr dirty="0" sz="1200">
                <a:latin typeface="Meiryo UI"/>
                <a:cs typeface="Meiryo UI"/>
              </a:rPr>
              <a:t>の</a:t>
            </a:r>
            <a:r>
              <a:rPr dirty="0" sz="1200" spc="5">
                <a:latin typeface="Meiryo UI"/>
                <a:cs typeface="Meiryo UI"/>
              </a:rPr>
              <a:t>に</a:t>
            </a:r>
            <a:r>
              <a:rPr dirty="0" sz="1200" spc="-5">
                <a:latin typeface="Meiryo UI"/>
                <a:cs typeface="Meiryo UI"/>
              </a:rPr>
              <a:t>し、</a:t>
            </a:r>
            <a:r>
              <a:rPr dirty="0" sz="1200">
                <a:latin typeface="Meiryo UI"/>
                <a:cs typeface="Meiryo UI"/>
              </a:rPr>
              <a:t>人生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よ り深</a:t>
            </a:r>
            <a:r>
              <a:rPr dirty="0" sz="1200" spc="-5">
                <a:latin typeface="Meiryo UI"/>
                <a:cs typeface="Meiryo UI"/>
              </a:rPr>
              <a:t>く</a:t>
            </a:r>
            <a:r>
              <a:rPr dirty="0" sz="1200">
                <a:latin typeface="Meiryo UI"/>
                <a:cs typeface="Meiryo UI"/>
              </a:rPr>
              <a:t>生</a:t>
            </a:r>
            <a:r>
              <a:rPr dirty="0" sz="1200" spc="-5">
                <a:latin typeface="Meiryo UI"/>
                <a:cs typeface="Meiryo UI"/>
              </a:rPr>
              <a:t>きる</a:t>
            </a:r>
            <a:r>
              <a:rPr dirty="0" sz="1200">
                <a:latin typeface="Meiryo UI"/>
                <a:cs typeface="Meiryo UI"/>
              </a:rPr>
              <a:t>力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身</a:t>
            </a:r>
            <a:r>
              <a:rPr dirty="0" sz="1200" spc="5">
                <a:latin typeface="Meiryo UI"/>
                <a:cs typeface="Meiryo UI"/>
              </a:rPr>
              <a:t>に</a:t>
            </a:r>
            <a:r>
              <a:rPr dirty="0" sz="1200">
                <a:latin typeface="Meiryo UI"/>
                <a:cs typeface="Meiryo UI"/>
              </a:rPr>
              <a:t>付け</a:t>
            </a:r>
            <a:r>
              <a:rPr dirty="0" sz="1200" spc="5">
                <a:latin typeface="Meiryo UI"/>
                <a:cs typeface="Meiryo UI"/>
              </a:rPr>
              <a:t>て</a:t>
            </a:r>
            <a:r>
              <a:rPr dirty="0" sz="1200">
                <a:latin typeface="Meiryo UI"/>
                <a:cs typeface="Meiryo UI"/>
              </a:rPr>
              <a:t>い </a:t>
            </a:r>
            <a:r>
              <a:rPr dirty="0" sz="1200" spc="-5">
                <a:latin typeface="Meiryo UI"/>
                <a:cs typeface="Meiryo UI"/>
              </a:rPr>
              <a:t>く</a:t>
            </a:r>
            <a:r>
              <a:rPr dirty="0" sz="1200">
                <a:latin typeface="Meiryo UI"/>
                <a:cs typeface="Meiryo UI"/>
              </a:rPr>
              <a:t>上で欠</a:t>
            </a:r>
            <a:r>
              <a:rPr dirty="0" sz="1200" spc="-5">
                <a:latin typeface="Meiryo UI"/>
                <a:cs typeface="Meiryo UI"/>
              </a:rPr>
              <a:t>くこ</a:t>
            </a:r>
            <a:r>
              <a:rPr dirty="0" sz="1200">
                <a:latin typeface="Meiryo UI"/>
                <a:cs typeface="Meiryo UI"/>
              </a:rPr>
              <a:t>とので</a:t>
            </a:r>
            <a:r>
              <a:rPr dirty="0" sz="1200" spc="-5">
                <a:latin typeface="Meiryo UI"/>
                <a:cs typeface="Meiryo UI"/>
              </a:rPr>
              <a:t>き</a:t>
            </a:r>
            <a:r>
              <a:rPr dirty="0" sz="1200" spc="-10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い</a:t>
            </a:r>
            <a:r>
              <a:rPr dirty="0" sz="1200" spc="-5">
                <a:latin typeface="Meiryo UI"/>
                <a:cs typeface="Meiryo UI"/>
              </a:rPr>
              <a:t>もの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334284" y="792658"/>
            <a:ext cx="28181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Meiryo UI"/>
                <a:cs typeface="Meiryo UI"/>
              </a:rPr>
              <a:t>府</a:t>
            </a:r>
            <a:r>
              <a:rPr dirty="0" sz="1200" spc="-5" b="1">
                <a:latin typeface="Meiryo UI"/>
                <a:cs typeface="Meiryo UI"/>
              </a:rPr>
              <a:t>・</a:t>
            </a:r>
            <a:r>
              <a:rPr dirty="0" sz="1200" b="1">
                <a:latin typeface="Meiryo UI"/>
                <a:cs typeface="Meiryo UI"/>
              </a:rPr>
              <a:t>子</a:t>
            </a:r>
            <a:r>
              <a:rPr dirty="0" sz="1200" spc="-5" b="1">
                <a:latin typeface="Meiryo UI"/>
                <a:cs typeface="Meiryo UI"/>
              </a:rPr>
              <a:t>ども</a:t>
            </a:r>
            <a:r>
              <a:rPr dirty="0" sz="1200" b="1">
                <a:latin typeface="Meiryo UI"/>
                <a:cs typeface="Meiryo UI"/>
              </a:rPr>
              <a:t>の生活の場ごとの読書環境の整備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46458" y="3157721"/>
            <a:ext cx="1668145" cy="458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8300"/>
              </a:lnSpc>
              <a:spcBef>
                <a:spcPts val="100"/>
              </a:spcBef>
            </a:pPr>
            <a:r>
              <a:rPr dirty="0" u="sng" sz="120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全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く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本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を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読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ま</a:t>
            </a:r>
            <a:r>
              <a:rPr dirty="0" u="sng" sz="120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な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い子ど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も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の</a:t>
            </a:r>
            <a:r>
              <a:rPr dirty="0" u="sng" sz="1200" spc="-16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割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合が全国と比較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し</a:t>
            </a:r>
            <a:r>
              <a:rPr dirty="0" u="sng" sz="1200" spc="5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て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Meiryo UI"/>
                <a:cs typeface="Meiryo UI"/>
              </a:rPr>
              <a:t>高い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89499" y="3717033"/>
            <a:ext cx="1819910" cy="1351915"/>
          </a:xfrm>
          <a:prstGeom prst="rect">
            <a:avLst/>
          </a:prstGeom>
        </p:spPr>
        <p:txBody>
          <a:bodyPr wrap="square" lIns="0" tIns="84455" rIns="0" bIns="0" rtlCol="0" vert="horz">
            <a:spAutoFit/>
          </a:bodyPr>
          <a:lstStyle/>
          <a:p>
            <a:pPr marL="46990">
              <a:lnSpc>
                <a:spcPct val="100000"/>
              </a:lnSpc>
              <a:spcBef>
                <a:spcPts val="665"/>
              </a:spcBef>
            </a:pPr>
            <a:r>
              <a:rPr dirty="0" sz="1200">
                <a:latin typeface="Meiryo UI"/>
                <a:cs typeface="Meiryo UI"/>
              </a:rPr>
              <a:t>【理由】</a:t>
            </a:r>
            <a:endParaRPr sz="1200">
              <a:latin typeface="Meiryo UI"/>
              <a:cs typeface="Meiryo UI"/>
            </a:endParaRPr>
          </a:p>
          <a:p>
            <a:pPr marL="46990">
              <a:lnSpc>
                <a:spcPct val="100000"/>
              </a:lnSpc>
              <a:spcBef>
                <a:spcPts val="560"/>
              </a:spcBef>
            </a:pPr>
            <a:r>
              <a:rPr dirty="0" sz="1200">
                <a:latin typeface="Meiryo UI"/>
                <a:cs typeface="Meiryo UI"/>
              </a:rPr>
              <a:t>・時間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割か</a:t>
            </a:r>
            <a:r>
              <a:rPr dirty="0" sz="1200" spc="5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い</a:t>
            </a:r>
            <a:endParaRPr sz="1200">
              <a:latin typeface="Meiryo UI"/>
              <a:cs typeface="Meiryo UI"/>
            </a:endParaRPr>
          </a:p>
          <a:p>
            <a:pPr marL="46990">
              <a:lnSpc>
                <a:spcPct val="100000"/>
              </a:lnSpc>
              <a:spcBef>
                <a:spcPts val="555"/>
              </a:spcBef>
            </a:pPr>
            <a:r>
              <a:rPr dirty="0" sz="1200">
                <a:latin typeface="Meiryo UI"/>
                <a:cs typeface="Meiryo UI"/>
              </a:rPr>
              <a:t>・興味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持</a:t>
            </a:r>
            <a:r>
              <a:rPr dirty="0" sz="1200" spc="5">
                <a:latin typeface="Meiryo UI"/>
                <a:cs typeface="Meiryo UI"/>
              </a:rPr>
              <a:t>て</a:t>
            </a:r>
            <a:r>
              <a:rPr dirty="0" sz="1200" spc="-5">
                <a:latin typeface="Meiryo UI"/>
                <a:cs typeface="Meiryo UI"/>
              </a:rPr>
              <a:t>るよ</a:t>
            </a:r>
            <a:r>
              <a:rPr dirty="0" sz="1200">
                <a:latin typeface="Meiryo UI"/>
                <a:cs typeface="Meiryo UI"/>
              </a:rPr>
              <a:t>う</a:t>
            </a:r>
            <a:r>
              <a:rPr dirty="0" sz="1200" spc="5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本が</a:t>
            </a:r>
            <a:r>
              <a:rPr dirty="0" sz="1200" spc="5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い</a:t>
            </a:r>
            <a:endParaRPr sz="1200">
              <a:latin typeface="Meiryo UI"/>
              <a:cs typeface="Meiryo UI"/>
            </a:endParaRPr>
          </a:p>
          <a:p>
            <a:pPr marL="46990">
              <a:lnSpc>
                <a:spcPct val="100000"/>
              </a:lnSpc>
              <a:spcBef>
                <a:spcPts val="565"/>
              </a:spcBef>
            </a:pPr>
            <a:r>
              <a:rPr dirty="0" sz="1200">
                <a:latin typeface="Meiryo UI"/>
                <a:cs typeface="Meiryo UI"/>
              </a:rPr>
              <a:t>・本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読む</a:t>
            </a:r>
            <a:r>
              <a:rPr dirty="0" sz="1200" spc="-5">
                <a:latin typeface="Meiryo UI"/>
                <a:cs typeface="Meiryo UI"/>
              </a:rPr>
              <a:t>こ</a:t>
            </a:r>
            <a:r>
              <a:rPr dirty="0" sz="1200">
                <a:latin typeface="Meiryo UI"/>
                <a:cs typeface="Meiryo UI"/>
              </a:rPr>
              <a:t>とが面倒</a:t>
            </a:r>
            <a:endParaRPr sz="12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dirty="0" sz="1200">
                <a:latin typeface="Meiryo UI"/>
                <a:cs typeface="Meiryo UI"/>
              </a:rPr>
              <a:t>【不読率】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149455" y="676087"/>
            <a:ext cx="2400300" cy="1137920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algn="ctr" marR="22860">
              <a:lnSpc>
                <a:spcPct val="100000"/>
              </a:lnSpc>
              <a:spcBef>
                <a:spcPts val="405"/>
              </a:spcBef>
            </a:pPr>
            <a:r>
              <a:rPr dirty="0" sz="1200">
                <a:latin typeface="Meiryo UI"/>
                <a:cs typeface="Meiryo UI"/>
              </a:rPr>
              <a:t>５年後の子ど</a:t>
            </a:r>
            <a:r>
              <a:rPr dirty="0" sz="1200" spc="-5">
                <a:latin typeface="Meiryo UI"/>
                <a:cs typeface="Meiryo UI"/>
              </a:rPr>
              <a:t>も</a:t>
            </a:r>
            <a:r>
              <a:rPr dirty="0" sz="1200">
                <a:latin typeface="Meiryo UI"/>
                <a:cs typeface="Meiryo UI"/>
              </a:rPr>
              <a:t>の</a:t>
            </a:r>
            <a:endParaRPr sz="1200">
              <a:latin typeface="Meiryo UI"/>
              <a:cs typeface="Meiryo UI"/>
            </a:endParaRPr>
          </a:p>
          <a:p>
            <a:pPr algn="ctr" marR="21590">
              <a:lnSpc>
                <a:spcPct val="100000"/>
              </a:lnSpc>
              <a:spcBef>
                <a:spcPts val="365"/>
              </a:spcBef>
            </a:pPr>
            <a:r>
              <a:rPr dirty="0" sz="1400" spc="-5">
                <a:latin typeface="Meiryo UI"/>
                <a:cs typeface="Meiryo UI"/>
              </a:rPr>
              <a:t>vision</a:t>
            </a:r>
            <a:endParaRPr sz="1400">
              <a:latin typeface="Meiryo UI"/>
              <a:cs typeface="Meiryo UI"/>
            </a:endParaRPr>
          </a:p>
          <a:p>
            <a:pPr algn="ctr" marL="12065" marR="5080" indent="-52705">
              <a:lnSpc>
                <a:spcPct val="139200"/>
              </a:lnSpc>
              <a:spcBef>
                <a:spcPts val="955"/>
              </a:spcBef>
            </a:pPr>
            <a:r>
              <a:rPr dirty="0" sz="1200">
                <a:latin typeface="Meiryo UI"/>
                <a:cs typeface="Meiryo UI"/>
              </a:rPr>
              <a:t>発達段階や生活の場</a:t>
            </a:r>
            <a:r>
              <a:rPr dirty="0" sz="1200" spc="5">
                <a:latin typeface="Meiryo UI"/>
                <a:cs typeface="Meiryo UI"/>
              </a:rPr>
              <a:t>に</a:t>
            </a:r>
            <a:r>
              <a:rPr dirty="0" sz="1200">
                <a:latin typeface="Meiryo UI"/>
                <a:cs typeface="Meiryo UI"/>
              </a:rPr>
              <a:t>応</a:t>
            </a:r>
            <a:r>
              <a:rPr dirty="0" sz="1200" spc="-5">
                <a:latin typeface="Meiryo UI"/>
                <a:cs typeface="Meiryo UI"/>
              </a:rPr>
              <a:t>じ</a:t>
            </a:r>
            <a:r>
              <a:rPr dirty="0" sz="1200" spc="5">
                <a:latin typeface="Meiryo UI"/>
                <a:cs typeface="Meiryo UI"/>
              </a:rPr>
              <a:t>て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全</a:t>
            </a:r>
            <a:r>
              <a:rPr dirty="0" sz="1200" spc="5">
                <a:latin typeface="Meiryo UI"/>
                <a:cs typeface="Meiryo UI"/>
              </a:rPr>
              <a:t>て</a:t>
            </a:r>
            <a:r>
              <a:rPr dirty="0" sz="1200">
                <a:latin typeface="Meiryo UI"/>
                <a:cs typeface="Meiryo UI"/>
              </a:rPr>
              <a:t>の 子ど</a:t>
            </a:r>
            <a:r>
              <a:rPr dirty="0" sz="1200" spc="-5">
                <a:latin typeface="Meiryo UI"/>
                <a:cs typeface="Meiryo UI"/>
              </a:rPr>
              <a:t>も</a:t>
            </a:r>
            <a:r>
              <a:rPr dirty="0" sz="1200">
                <a:latin typeface="Meiryo UI"/>
                <a:cs typeface="Meiryo UI"/>
              </a:rPr>
              <a:t>が読書への興味・関心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高め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必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149455" y="1786582"/>
            <a:ext cx="2435860" cy="53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92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要</a:t>
            </a:r>
            <a:r>
              <a:rPr dirty="0" sz="1200" spc="5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知識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得</a:t>
            </a:r>
            <a:r>
              <a:rPr dirty="0" sz="1200" spc="-5">
                <a:latin typeface="Meiryo UI"/>
                <a:cs typeface="Meiryo UI"/>
              </a:rPr>
              <a:t>る</a:t>
            </a:r>
            <a:r>
              <a:rPr dirty="0" sz="1200">
                <a:latin typeface="Meiryo UI"/>
                <a:cs typeface="Meiryo UI"/>
              </a:rPr>
              <a:t>とと</a:t>
            </a:r>
            <a:r>
              <a:rPr dirty="0" sz="1200" spc="-5">
                <a:latin typeface="Meiryo UI"/>
                <a:cs typeface="Meiryo UI"/>
              </a:rPr>
              <a:t>も</a:t>
            </a:r>
            <a:r>
              <a:rPr dirty="0" sz="1200" spc="5">
                <a:latin typeface="Meiryo UI"/>
                <a:cs typeface="Meiryo UI"/>
              </a:rPr>
              <a:t>に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自</a:t>
            </a:r>
            <a:r>
              <a:rPr dirty="0" sz="1200" spc="-5">
                <a:latin typeface="Meiryo UI"/>
                <a:cs typeface="Meiryo UI"/>
              </a:rPr>
              <a:t>ら</a:t>
            </a:r>
            <a:r>
              <a:rPr dirty="0" sz="1200">
                <a:latin typeface="Meiryo UI"/>
                <a:cs typeface="Meiryo UI"/>
              </a:rPr>
              <a:t>楽</a:t>
            </a:r>
            <a:r>
              <a:rPr dirty="0" sz="1200" spc="-5">
                <a:latin typeface="Meiryo UI"/>
                <a:cs typeface="Meiryo UI"/>
              </a:rPr>
              <a:t>し</a:t>
            </a:r>
            <a:r>
              <a:rPr dirty="0" sz="1200">
                <a:latin typeface="Meiryo UI"/>
                <a:cs typeface="Meiryo UI"/>
              </a:rPr>
              <a:t>み</a:t>
            </a:r>
            <a:r>
              <a:rPr dirty="0" sz="1200" spc="5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が </a:t>
            </a:r>
            <a:r>
              <a:rPr dirty="0" sz="1200" spc="-5">
                <a:latin typeface="Meiryo UI"/>
                <a:cs typeface="Meiryo UI"/>
              </a:rPr>
              <a:t>ら</a:t>
            </a:r>
            <a:r>
              <a:rPr dirty="0" sz="1200">
                <a:latin typeface="Meiryo UI"/>
                <a:cs typeface="Meiryo UI"/>
              </a:rPr>
              <a:t>読書活動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行う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531812" y="3197665"/>
            <a:ext cx="17068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Meiryo UI"/>
                <a:cs typeface="Meiryo UI"/>
              </a:rPr>
              <a:t>子</a:t>
            </a:r>
            <a:r>
              <a:rPr dirty="0" sz="1000" spc="-10">
                <a:latin typeface="Meiryo UI"/>
                <a:cs typeface="Meiryo UI"/>
              </a:rPr>
              <a:t>ども</a:t>
            </a:r>
            <a:r>
              <a:rPr dirty="0" sz="1000">
                <a:latin typeface="Meiryo UI"/>
                <a:cs typeface="Meiryo UI"/>
              </a:rPr>
              <a:t>を</a:t>
            </a:r>
            <a:r>
              <a:rPr dirty="0" sz="1000" spc="-5">
                <a:latin typeface="Meiryo UI"/>
                <a:cs typeface="Meiryo UI"/>
              </a:rPr>
              <a:t>主軸</a:t>
            </a:r>
            <a:r>
              <a:rPr dirty="0" sz="1000" spc="-10">
                <a:latin typeface="Meiryo UI"/>
                <a:cs typeface="Meiryo UI"/>
              </a:rPr>
              <a:t>に</a:t>
            </a:r>
            <a:r>
              <a:rPr dirty="0" sz="1000" spc="-5">
                <a:latin typeface="Meiryo UI"/>
                <a:cs typeface="Meiryo UI"/>
              </a:rPr>
              <a:t>置い</a:t>
            </a:r>
            <a:r>
              <a:rPr dirty="0" sz="1000" spc="-10">
                <a:latin typeface="Meiryo UI"/>
                <a:cs typeface="Meiryo UI"/>
              </a:rPr>
              <a:t>た</a:t>
            </a:r>
            <a:r>
              <a:rPr dirty="0" sz="1000" spc="-5">
                <a:latin typeface="Meiryo UI"/>
                <a:cs typeface="Meiryo UI"/>
              </a:rPr>
              <a:t>取組</a:t>
            </a:r>
            <a:r>
              <a:rPr dirty="0" sz="1000">
                <a:latin typeface="Meiryo UI"/>
                <a:cs typeface="Meiryo UI"/>
              </a:rPr>
              <a:t>を</a:t>
            </a:r>
            <a:r>
              <a:rPr dirty="0" sz="1000" spc="-5">
                <a:latin typeface="Meiryo UI"/>
                <a:cs typeface="Meiryo UI"/>
              </a:rPr>
              <a:t>実施</a:t>
            </a:r>
            <a:endParaRPr sz="1000">
              <a:latin typeface="Meiryo UI"/>
              <a:cs typeface="Meiryo U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8967216" y="217931"/>
            <a:ext cx="792480" cy="24701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45085" rIns="0" bIns="0" rtlCol="0" vert="horz">
            <a:spAutoFit/>
          </a:bodyPr>
          <a:lstStyle/>
          <a:p>
            <a:pPr marL="163195">
              <a:lnSpc>
                <a:spcPct val="100000"/>
              </a:lnSpc>
              <a:spcBef>
                <a:spcPts val="355"/>
              </a:spcBef>
            </a:pPr>
            <a:r>
              <a:rPr dirty="0" sz="1000" spc="-5">
                <a:latin typeface="Meiryo UI"/>
                <a:cs typeface="Meiryo UI"/>
              </a:rPr>
              <a:t>資 料</a:t>
            </a:r>
            <a:r>
              <a:rPr dirty="0" sz="1000" spc="-40">
                <a:latin typeface="Meiryo UI"/>
                <a:cs typeface="Meiryo UI"/>
              </a:rPr>
              <a:t> </a:t>
            </a:r>
            <a:r>
              <a:rPr dirty="0" sz="1000" spc="-5">
                <a:latin typeface="Meiryo UI"/>
                <a:cs typeface="Meiryo UI"/>
              </a:rPr>
              <a:t>２</a:t>
            </a:r>
            <a:endParaRPr sz="1000">
              <a:latin typeface="Meiryo UI"/>
              <a:cs typeface="Meiryo U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177299" y="2623001"/>
            <a:ext cx="2369820" cy="1042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89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「豊か</a:t>
            </a:r>
            <a:r>
              <a:rPr dirty="0" sz="1200" spc="5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心」や創造力や表現力等様々 </a:t>
            </a:r>
            <a:r>
              <a:rPr dirty="0" sz="1200" spc="5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力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育み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社会</a:t>
            </a:r>
            <a:r>
              <a:rPr dirty="0" sz="1200" spc="5">
                <a:latin typeface="Meiryo UI"/>
                <a:cs typeface="Meiryo UI"/>
              </a:rPr>
              <a:t>に</a:t>
            </a:r>
            <a:r>
              <a:rPr dirty="0" sz="1200">
                <a:latin typeface="Meiryo UI"/>
                <a:cs typeface="Meiryo UI"/>
              </a:rPr>
              <a:t>出</a:t>
            </a:r>
            <a:r>
              <a:rPr dirty="0" sz="1200" spc="-5">
                <a:latin typeface="Meiryo UI"/>
                <a:cs typeface="Meiryo UI"/>
              </a:rPr>
              <a:t>る</a:t>
            </a:r>
            <a:r>
              <a:rPr dirty="0" sz="1200" spc="5">
                <a:latin typeface="Meiryo UI"/>
                <a:cs typeface="Meiryo UI"/>
              </a:rPr>
              <a:t>た</a:t>
            </a:r>
            <a:r>
              <a:rPr dirty="0" sz="1200">
                <a:latin typeface="Meiryo UI"/>
                <a:cs typeface="Meiryo UI"/>
              </a:rPr>
              <a:t>め</a:t>
            </a:r>
            <a:r>
              <a:rPr dirty="0" sz="1200" spc="-10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基盤を 形成す</a:t>
            </a:r>
            <a:r>
              <a:rPr dirty="0" sz="1200" spc="-5">
                <a:latin typeface="Meiryo UI"/>
                <a:cs typeface="Meiryo UI"/>
              </a:rPr>
              <a:t>る</a:t>
            </a:r>
            <a:r>
              <a:rPr dirty="0" sz="1200">
                <a:latin typeface="Meiryo UI"/>
                <a:cs typeface="Meiryo UI"/>
              </a:rPr>
              <a:t>とと</a:t>
            </a:r>
            <a:r>
              <a:rPr dirty="0" sz="1200" spc="-5">
                <a:latin typeface="Meiryo UI"/>
                <a:cs typeface="Meiryo UI"/>
              </a:rPr>
              <a:t>も</a:t>
            </a:r>
            <a:r>
              <a:rPr dirty="0" sz="1200" spc="5">
                <a:latin typeface="Meiryo UI"/>
                <a:cs typeface="Meiryo UI"/>
              </a:rPr>
              <a:t>に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人生</a:t>
            </a:r>
            <a:r>
              <a:rPr dirty="0" sz="1200" spc="-5">
                <a:latin typeface="Meiryo UI"/>
                <a:cs typeface="Meiryo UI"/>
              </a:rPr>
              <a:t>をよ</a:t>
            </a:r>
            <a:r>
              <a:rPr dirty="0" sz="1200">
                <a:latin typeface="Meiryo UI"/>
                <a:cs typeface="Meiryo UI"/>
              </a:rPr>
              <a:t>り深</a:t>
            </a:r>
            <a:r>
              <a:rPr dirty="0" sz="1200" spc="-5">
                <a:latin typeface="Meiryo UI"/>
                <a:cs typeface="Meiryo UI"/>
              </a:rPr>
              <a:t>く</a:t>
            </a:r>
            <a:r>
              <a:rPr dirty="0" sz="1200">
                <a:latin typeface="Meiryo UI"/>
                <a:cs typeface="Meiryo UI"/>
              </a:rPr>
              <a:t>生</a:t>
            </a:r>
            <a:r>
              <a:rPr dirty="0" sz="1200" spc="-5">
                <a:latin typeface="Meiryo UI"/>
                <a:cs typeface="Meiryo UI"/>
              </a:rPr>
              <a:t>き</a:t>
            </a:r>
            <a:r>
              <a:rPr dirty="0" sz="1200">
                <a:latin typeface="Meiryo UI"/>
                <a:cs typeface="Meiryo UI"/>
              </a:rPr>
              <a:t>る 力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身</a:t>
            </a:r>
            <a:r>
              <a:rPr dirty="0" sz="1200" spc="5">
                <a:latin typeface="Meiryo UI"/>
                <a:cs typeface="Meiryo UI"/>
              </a:rPr>
              <a:t>に</a:t>
            </a:r>
            <a:r>
              <a:rPr dirty="0" sz="1200">
                <a:latin typeface="Meiryo UI"/>
                <a:cs typeface="Meiryo UI"/>
              </a:rPr>
              <a:t>付ける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9096756" y="5408676"/>
            <a:ext cx="714754" cy="9540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076392" y="3858794"/>
            <a:ext cx="3937000" cy="1431925"/>
          </a:xfrm>
          <a:custGeom>
            <a:avLst/>
            <a:gdLst/>
            <a:ahLst/>
            <a:cxnLst/>
            <a:rect l="l" t="t" r="r" b="b"/>
            <a:pathLst>
              <a:path w="3937000" h="1431925">
                <a:moveTo>
                  <a:pt x="3697541" y="0"/>
                </a:moveTo>
                <a:lnTo>
                  <a:pt x="3717442" y="58966"/>
                </a:lnTo>
                <a:lnTo>
                  <a:pt x="0" y="1313586"/>
                </a:lnTo>
                <a:lnTo>
                  <a:pt x="39801" y="1431505"/>
                </a:lnTo>
                <a:lnTo>
                  <a:pt x="3757231" y="176885"/>
                </a:lnTo>
                <a:lnTo>
                  <a:pt x="3827904" y="176885"/>
                </a:lnTo>
                <a:lnTo>
                  <a:pt x="3936568" y="50685"/>
                </a:lnTo>
                <a:lnTo>
                  <a:pt x="3697541" y="0"/>
                </a:lnTo>
                <a:close/>
              </a:path>
              <a:path w="3937000" h="1431925">
                <a:moveTo>
                  <a:pt x="3827904" y="176885"/>
                </a:moveTo>
                <a:lnTo>
                  <a:pt x="3757231" y="176885"/>
                </a:lnTo>
                <a:lnTo>
                  <a:pt x="3777132" y="235851"/>
                </a:lnTo>
                <a:lnTo>
                  <a:pt x="3827904" y="176885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076392" y="3858794"/>
            <a:ext cx="3937000" cy="1431925"/>
          </a:xfrm>
          <a:custGeom>
            <a:avLst/>
            <a:gdLst/>
            <a:ahLst/>
            <a:cxnLst/>
            <a:rect l="l" t="t" r="r" b="b"/>
            <a:pathLst>
              <a:path w="3937000" h="1431925">
                <a:moveTo>
                  <a:pt x="0" y="1313586"/>
                </a:moveTo>
                <a:lnTo>
                  <a:pt x="3717442" y="58966"/>
                </a:lnTo>
                <a:lnTo>
                  <a:pt x="3697541" y="0"/>
                </a:lnTo>
                <a:lnTo>
                  <a:pt x="3936568" y="50685"/>
                </a:lnTo>
                <a:lnTo>
                  <a:pt x="3777132" y="235851"/>
                </a:lnTo>
                <a:lnTo>
                  <a:pt x="3757231" y="176885"/>
                </a:lnTo>
                <a:lnTo>
                  <a:pt x="39801" y="1431505"/>
                </a:lnTo>
                <a:lnTo>
                  <a:pt x="0" y="1313586"/>
                </a:lnTo>
                <a:close/>
              </a:path>
            </a:pathLst>
          </a:custGeom>
          <a:ln w="3175">
            <a:solidFill>
              <a:srgbClr val="CCCCF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榊　由美子</dc:creator>
  <dcterms:created xsi:type="dcterms:W3CDTF">2021-10-19T05:53:14Z</dcterms:created>
  <dcterms:modified xsi:type="dcterms:W3CDTF">2021-10-19T05:53:14Z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2021-10-01T00:00:00Z</vt:filetime>
  </property>
  <property fmtid="{D5CDD505-2E9C-101B-9397-08002B2CF9AE}" pid="3" name="Creator">
    <vt:lpwstr>Adobe Acrobat Pro 2017 17.11.30202</vt:lpwstr>
  </property>
  <property fmtid="{D5CDD505-2E9C-101B-9397-08002B2CF9AE}" pid="4" name="LastSaved">
    <vt:filetime>2021-10-19T00:00:00Z</vt:filetime>
  </property>
</Properties>
</file>