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水素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728005" y="721510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>
                <a:latin typeface="Meiryo UI" panose="020B0604030504040204" pitchFamily="50" charset="-128"/>
                <a:ea typeface="Meiryo UI" panose="020B0604030504040204" pitchFamily="50" charset="-128"/>
              </a:rPr>
              <a:t>分散型・随時利用型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>
                <a:latin typeface="Meiryo UI" panose="020B0604030504040204" pitchFamily="50" charset="-128"/>
                <a:ea typeface="Meiryo UI" panose="020B0604030504040204" pitchFamily="50" charset="-128"/>
              </a:rPr>
              <a:t>再エネ活用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SOEC</a:t>
            </a:r>
            <a:r>
              <a:rPr kumimoji="1" lang="ja-JP" altLang="en-US" sz="4800" b="1">
                <a:latin typeface="Meiryo UI" panose="020B0604030504040204" pitchFamily="50" charset="-128"/>
                <a:ea typeface="Meiryo UI" panose="020B0604030504040204" pitchFamily="50" charset="-128"/>
              </a:rPr>
              <a:t>水素製造装置</a:t>
            </a:r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39551" y="4241333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>
                <a:latin typeface="+mn-ea"/>
              </a:rPr>
              <a:t>弊社</a:t>
            </a:r>
            <a:r>
              <a:rPr lang="ja-JP" altLang="en-US" sz="2400" b="1">
                <a:effectLst/>
                <a:latin typeface="+mn-ea"/>
              </a:rPr>
              <a:t>は「いつでも、どこでも、誰でも、好きな時に、好きな量だけ水素が使える、分散型水素社会の実現」をスローガンとし、ユーザー目線の水素社会の実現に寄与するために、 </a:t>
            </a:r>
            <a:r>
              <a:rPr lang="en" altLang="ja-JP" sz="2400" b="1" dirty="0">
                <a:effectLst/>
                <a:latin typeface="+mn-ea"/>
              </a:rPr>
              <a:t>SOEC(</a:t>
            </a:r>
            <a:r>
              <a:rPr lang="ja-JP" altLang="en-US" sz="2400" b="1">
                <a:effectLst/>
                <a:latin typeface="+mn-ea"/>
              </a:rPr>
              <a:t>固体酸化物形電解セル</a:t>
            </a:r>
            <a:r>
              <a:rPr lang="en-US" altLang="ja-JP" sz="2400" b="1" dirty="0">
                <a:effectLst/>
                <a:latin typeface="+mn-ea"/>
              </a:rPr>
              <a:t>)</a:t>
            </a:r>
            <a:r>
              <a:rPr lang="ja-JP" altLang="en-US" sz="2400" b="1">
                <a:effectLst/>
                <a:latin typeface="+mn-ea"/>
              </a:rPr>
              <a:t>水素製造装置の開発実証に取り組んでます。 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586794" y="2625499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/>
              <a:t>株式会社グリーン・メタネーション研究所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37958" y="3510095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/>
              <a:t>令和７年５月１日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93057" y="12987655"/>
            <a:ext cx="55350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/>
              <a:t>・脱炭素エネルギーのマルチ化を目指す企業や自治体との連携</a:t>
            </a:r>
            <a:endParaRPr kumimoji="1" lang="en-US" altLang="ja-JP" sz="2800" b="1" dirty="0"/>
          </a:p>
          <a:p>
            <a:r>
              <a:rPr kumimoji="1" lang="ja-JP" altLang="en-US" sz="2800" b="1"/>
              <a:t>・建設業における</a:t>
            </a:r>
            <a:r>
              <a:rPr kumimoji="1" lang="en-US" altLang="ja-JP" sz="2800" b="1" dirty="0"/>
              <a:t>ZEB/ZEH</a:t>
            </a:r>
            <a:r>
              <a:rPr kumimoji="1" lang="ja-JP" altLang="en-US" sz="2800" b="1"/>
              <a:t>のエネルギー供給システムへの組み込み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502FA40C-A628-A982-E5D7-5297D0BBB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622" y="6231413"/>
            <a:ext cx="2527237" cy="2400047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858674F-BE4B-5A47-0407-F72023D0776D}"/>
              </a:ext>
            </a:extLst>
          </p:cNvPr>
          <p:cNvSpPr txBox="1"/>
          <p:nvPr/>
        </p:nvSpPr>
        <p:spPr>
          <a:xfrm>
            <a:off x="4158608" y="6133660"/>
            <a:ext cx="637239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/>
              <a:t>装置概要</a:t>
            </a:r>
            <a:endParaRPr kumimoji="1" lang="en-US" altLang="ja-JP" sz="2800" b="1" dirty="0"/>
          </a:p>
          <a:p>
            <a:r>
              <a:rPr kumimoji="1" lang="ja-JP" altLang="en-US" sz="2800" b="1"/>
              <a:t>●</a:t>
            </a:r>
            <a:r>
              <a:rPr kumimoji="1" lang="en-US" altLang="ja-JP" sz="2800" dirty="0">
                <a:solidFill>
                  <a:schemeClr val="accent6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1" lang="en-US" altLang="ja-JP" sz="2800" b="1" dirty="0" err="1">
                <a:latin typeface="+mn-ea"/>
              </a:rPr>
              <a:t>elcogen</a:t>
            </a:r>
            <a:r>
              <a:rPr kumimoji="1" lang="ja-JP" altLang="en-US" sz="2800" b="1">
                <a:latin typeface="+mn-ea"/>
              </a:rPr>
              <a:t>社製</a:t>
            </a:r>
            <a:r>
              <a:rPr kumimoji="1" lang="en-US" altLang="ja-JP" sz="2800" b="1" dirty="0">
                <a:latin typeface="+mn-ea"/>
              </a:rPr>
              <a:t> E3000</a:t>
            </a:r>
            <a:r>
              <a:rPr kumimoji="1" lang="ja-JP" altLang="en-US" sz="2800" b="1">
                <a:latin typeface="+mn-ea"/>
              </a:rPr>
              <a:t>スタック使用</a:t>
            </a:r>
            <a:endParaRPr kumimoji="1" lang="en-US" altLang="ja-JP" sz="2800" b="1" dirty="0">
              <a:latin typeface="+mn-ea"/>
            </a:endParaRPr>
          </a:p>
          <a:p>
            <a:r>
              <a:rPr kumimoji="1" lang="ja-JP" altLang="en-US" sz="2800" b="1"/>
              <a:t>●</a:t>
            </a:r>
            <a:r>
              <a:rPr kumimoji="1" lang="en-US" altLang="ja-JP" sz="2800" b="1" dirty="0"/>
              <a:t> </a:t>
            </a:r>
            <a:r>
              <a:rPr kumimoji="1" lang="en-US" altLang="ja-JP" sz="2800" b="1" dirty="0">
                <a:latin typeface="+mn-ea"/>
              </a:rPr>
              <a:t>SOEC/SOFC</a:t>
            </a:r>
            <a:r>
              <a:rPr kumimoji="1" lang="ja-JP" altLang="en-US" sz="2800" b="1">
                <a:latin typeface="+mn-ea"/>
              </a:rPr>
              <a:t>両用型システム</a:t>
            </a:r>
            <a:endParaRPr kumimoji="1" lang="en-US" altLang="ja-JP" sz="2800" b="1" dirty="0">
              <a:latin typeface="+mn-ea"/>
            </a:endParaRPr>
          </a:p>
          <a:p>
            <a:r>
              <a:rPr kumimoji="1" lang="ja-JP" altLang="en-US" sz="2800" b="1">
                <a:latin typeface="+mn-ea"/>
              </a:rPr>
              <a:t>　（水素生成</a:t>
            </a:r>
            <a:r>
              <a:rPr kumimoji="1" lang="en-US" altLang="ja-JP" sz="2800" b="1" dirty="0">
                <a:latin typeface="+mn-ea"/>
              </a:rPr>
              <a:t>3N</a:t>
            </a:r>
            <a:r>
              <a:rPr kumimoji="1" lang="ja-JP" altLang="en-US" sz="2800" b="1">
                <a:latin typeface="+mn-ea"/>
              </a:rPr>
              <a:t>㎥</a:t>
            </a:r>
            <a:r>
              <a:rPr kumimoji="1" lang="en-US" altLang="ja-JP" sz="2800" b="1" dirty="0">
                <a:latin typeface="+mn-ea"/>
              </a:rPr>
              <a:t>/h,</a:t>
            </a:r>
            <a:r>
              <a:rPr kumimoji="1" lang="ja-JP" altLang="en-US" sz="2800" b="1">
                <a:latin typeface="+mn-ea"/>
              </a:rPr>
              <a:t>電力供給</a:t>
            </a:r>
            <a:r>
              <a:rPr kumimoji="1" lang="en-US" altLang="ja-JP" sz="2800" b="1" dirty="0">
                <a:latin typeface="+mn-ea"/>
              </a:rPr>
              <a:t>3kW)</a:t>
            </a:r>
            <a:endParaRPr kumimoji="1" lang="en-US" altLang="ja-JP" sz="2800" b="1" dirty="0"/>
          </a:p>
          <a:p>
            <a:r>
              <a:rPr kumimoji="1" lang="ja-JP" altLang="en-US" sz="2800" b="1"/>
              <a:t>●</a:t>
            </a:r>
            <a:r>
              <a:rPr kumimoji="1" lang="en-US" altLang="ja-JP" sz="2800" b="1" dirty="0"/>
              <a:t> </a:t>
            </a:r>
            <a:r>
              <a:rPr kumimoji="1" lang="ja-JP" altLang="en-US" sz="2800" b="1">
                <a:latin typeface="+mn-ea"/>
              </a:rPr>
              <a:t>装置サイズ</a:t>
            </a:r>
            <a:endParaRPr kumimoji="1" lang="en-US" altLang="ja-JP" sz="2800" b="1" dirty="0">
              <a:latin typeface="+mn-ea"/>
            </a:endParaRPr>
          </a:p>
          <a:p>
            <a:r>
              <a:rPr kumimoji="1" lang="ja-JP" altLang="en-US" sz="2800" b="1">
                <a:latin typeface="+mn-ea"/>
              </a:rPr>
              <a:t>　</a:t>
            </a:r>
            <a:r>
              <a:rPr kumimoji="1" lang="en-US" altLang="ja-JP" sz="2800" b="1" dirty="0">
                <a:latin typeface="+mn-ea"/>
              </a:rPr>
              <a:t>   L )800㎜ , W)1800㎜ , H)1900</a:t>
            </a:r>
            <a:r>
              <a:rPr kumimoji="1" lang="ja-JP" altLang="en-US" sz="2800" b="1">
                <a:latin typeface="+mn-ea"/>
              </a:rPr>
              <a:t>㎜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54E290F-B532-ECF6-21B3-9B61ED094C04}"/>
              </a:ext>
            </a:extLst>
          </p:cNvPr>
          <p:cNvSpPr txBox="1"/>
          <p:nvPr/>
        </p:nvSpPr>
        <p:spPr>
          <a:xfrm>
            <a:off x="1404263" y="9914063"/>
            <a:ext cx="92132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 algn="l"/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●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個産個消を可能にするコンパクトな水素製造装置</a:t>
            </a:r>
            <a:endParaRPr lang="ja-JP" altLang="ja-JP" sz="2800" b="1" kern="100">
              <a:effectLst>
                <a:glow rad="228600">
                  <a:schemeClr val="bg1">
                    <a:alpha val="40000"/>
                  </a:schemeClr>
                </a:glow>
              </a:effectLst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●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高効率な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SOEC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による水素製造装置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(SOFC</a:t>
            </a:r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両用型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)</a:t>
            </a:r>
            <a:endParaRPr lang="ja-JP" altLang="ja-JP" sz="2800" b="1" kern="100">
              <a:effectLst>
                <a:glow rad="228600">
                  <a:schemeClr val="bg1">
                    <a:alpha val="40000"/>
                  </a:schemeClr>
                </a:glow>
              </a:effectLst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●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再エネ電源も利用できるグリーン水素製造装置</a:t>
            </a:r>
            <a:endParaRPr lang="ja-JP" altLang="ja-JP" sz="2800" b="1" kern="100">
              <a:effectLst>
                <a:glow rad="228600">
                  <a:schemeClr val="bg1">
                    <a:alpha val="40000"/>
                  </a:schemeClr>
                </a:glow>
              </a:effectLst>
              <a:latin typeface="+mn-ea"/>
              <a:cs typeface="Times New Roman" panose="02020603050405020304" pitchFamily="18" charset="0"/>
            </a:endParaRPr>
          </a:p>
          <a:p>
            <a:pPr marL="292100" indent="-292100" algn="l"/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●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水素だけでなく、メタンやアンモニアも製造できる</a:t>
            </a:r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　</a:t>
            </a:r>
            <a:endParaRPr lang="en-US" altLang="ja-JP" sz="2800" b="1" kern="100" spc="50" dirty="0">
              <a:effectLst>
                <a:glow rad="228600">
                  <a:schemeClr val="bg1">
                    <a:alpha val="40000"/>
                  </a:schemeClr>
                </a:glow>
              </a:effectLst>
              <a:latin typeface="+mn-ea"/>
              <a:cs typeface="Times New Roman" panose="02020603050405020304" pitchFamily="18" charset="0"/>
            </a:endParaRPr>
          </a:p>
          <a:p>
            <a:pPr marL="292100" indent="-292100" algn="l"/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    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マルチなエネルギー供給装置への発展性</a:t>
            </a:r>
            <a:endParaRPr lang="ja-JP" altLang="ja-JP" sz="2800" b="1" kern="100">
              <a:effectLst>
                <a:glow rad="228600">
                  <a:schemeClr val="bg1">
                    <a:alpha val="40000"/>
                  </a:schemeClr>
                </a:glow>
              </a:effectLst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AFEC95E-E2D5-A155-B393-B9EA4416C650}"/>
              </a:ext>
            </a:extLst>
          </p:cNvPr>
          <p:cNvSpPr txBox="1"/>
          <p:nvPr/>
        </p:nvSpPr>
        <p:spPr>
          <a:xfrm>
            <a:off x="1240893" y="8963603"/>
            <a:ext cx="89880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46050" algn="l"/>
            <a:r>
              <a:rPr lang="en-US" altLang="ja-JP" sz="2800" b="1" kern="10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SOEC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によるコンパクトで高効率</a:t>
            </a:r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な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水素製造装置</a:t>
            </a:r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で</a:t>
            </a:r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、</a:t>
            </a:r>
            <a:r>
              <a:rPr lang="en-US" altLang="ja-JP" sz="2800" b="1" kern="100" spc="50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  </a:t>
            </a:r>
          </a:p>
          <a:p>
            <a:pPr indent="146050" algn="l"/>
            <a:r>
              <a:rPr lang="ja-JP" altLang="ja-JP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以下の新規性及び優位性を有</a:t>
            </a:r>
            <a:r>
              <a:rPr lang="ja-JP" altLang="en-US" sz="2800" b="1" kern="100" spc="5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+mn-ea"/>
                <a:cs typeface="Times New Roman" panose="02020603050405020304" pitchFamily="18" charset="0"/>
              </a:rPr>
              <a:t>します。</a:t>
            </a:r>
            <a:endParaRPr lang="en-US" altLang="ja-JP" sz="2800" b="1" kern="100" spc="50" dirty="0">
              <a:effectLst>
                <a:glow rad="228600">
                  <a:schemeClr val="bg1">
                    <a:alpha val="40000"/>
                  </a:schemeClr>
                </a:glow>
              </a:effectLst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48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301</Words>
  <Application>Microsoft Office PowerPoint</Application>
  <PresentationFormat>ユーザー設定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Meiryo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2025-06-26T09:55:09Z</dcterms:created>
  <dcterms:modified xsi:type="dcterms:W3CDTF">2025-07-03T08:18:41Z</dcterms:modified>
</cp:coreProperties>
</file>