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4"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snapToGrid="0" showGuides="1">
      <p:cViewPr varScale="1">
        <p:scale>
          <a:sx n="37" d="100"/>
          <a:sy n="37" d="100"/>
        </p:scale>
        <p:origin x="1924" y="20"/>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10702-F3EE-9756-C0C5-18ABF73667B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C6BD7A6-5CAA-633A-69B5-664850D176EC}"/>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F2DF2BEB-DCB1-4B02-2498-F57124235536}"/>
              </a:ext>
            </a:extLst>
          </p:cNvPr>
          <p:cNvSpPr/>
          <p:nvPr/>
        </p:nvSpPr>
        <p:spPr>
          <a:xfrm>
            <a:off x="241300" y="601133"/>
            <a:ext cx="1412400" cy="178215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次世代</a:t>
            </a:r>
            <a:endParaRPr kumimoji="1" lang="en-US" altLang="ja-JP" sz="2800" b="1" dirty="0"/>
          </a:p>
          <a:p>
            <a:pPr algn="ctr"/>
            <a:r>
              <a:rPr kumimoji="1" lang="ja-JP" altLang="en-US" sz="2800" b="1" dirty="0"/>
              <a:t>燃料</a:t>
            </a:r>
          </a:p>
        </p:txBody>
      </p:sp>
      <p:sp>
        <p:nvSpPr>
          <p:cNvPr id="6" name="テキスト ボックス 5">
            <a:extLst>
              <a:ext uri="{FF2B5EF4-FFF2-40B4-BE49-F238E27FC236}">
                <a16:creationId xmlns:a16="http://schemas.microsoft.com/office/drawing/2014/main" id="{A73C25C4-1F64-D475-6F89-982DEA118E57}"/>
              </a:ext>
            </a:extLst>
          </p:cNvPr>
          <p:cNvSpPr txBox="1"/>
          <p:nvPr/>
        </p:nvSpPr>
        <p:spPr>
          <a:xfrm>
            <a:off x="1713695" y="728665"/>
            <a:ext cx="8702528" cy="1569660"/>
          </a:xfrm>
          <a:prstGeom prst="rect">
            <a:avLst/>
          </a:prstGeom>
          <a:noFill/>
        </p:spPr>
        <p:txBody>
          <a:bodyPr wrap="square" rtlCol="0">
            <a:spAutoFit/>
          </a:bodyPr>
          <a:lstStyle/>
          <a:p>
            <a:pPr algn="ctr"/>
            <a:r>
              <a:rPr kumimoji="1" lang="ja-JP" altLang="en-US" sz="4800" b="1">
                <a:latin typeface="Meiryo UI" panose="020B0604030504040204" pitchFamily="50" charset="-128"/>
                <a:ea typeface="Meiryo UI" panose="020B0604030504040204" pitchFamily="50" charset="-128"/>
              </a:rPr>
              <a:t>水と大気中の</a:t>
            </a:r>
            <a:r>
              <a:rPr kumimoji="1" lang="en-US" altLang="ja-JP" sz="4800" b="1" dirty="0">
                <a:latin typeface="Meiryo UI" panose="020B0604030504040204" pitchFamily="50" charset="-128"/>
                <a:ea typeface="Meiryo UI" panose="020B0604030504040204" pitchFamily="50" charset="-128"/>
              </a:rPr>
              <a:t>CO2</a:t>
            </a:r>
            <a:r>
              <a:rPr kumimoji="1" lang="ja-JP" altLang="en-US" sz="4800" b="1">
                <a:latin typeface="Meiryo UI" panose="020B0604030504040204" pitchFamily="50" charset="-128"/>
                <a:ea typeface="Meiryo UI" panose="020B0604030504040204" pitchFamily="50" charset="-128"/>
              </a:rPr>
              <a:t>を原料とした</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a:latin typeface="Meiryo UI" panose="020B0604030504040204" pitchFamily="50" charset="-128"/>
                <a:ea typeface="Meiryo UI" panose="020B0604030504040204" pitchFamily="50" charset="-128"/>
              </a:rPr>
              <a:t>カーボンニュートラルな合成燃料</a:t>
            </a:r>
            <a:endParaRPr kumimoji="1" lang="ja-JP" altLang="en-US" sz="4800" b="1"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C626BC65-DA23-DEDF-1A41-5E407B397CFF}"/>
              </a:ext>
            </a:extLst>
          </p:cNvPr>
          <p:cNvSpPr/>
          <p:nvPr/>
        </p:nvSpPr>
        <p:spPr>
          <a:xfrm>
            <a:off x="260273" y="4126596"/>
            <a:ext cx="1066800" cy="180727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83C05BD8-C0A9-7DFA-8A3E-A1B80AFDE0C1}"/>
              </a:ext>
            </a:extLst>
          </p:cNvPr>
          <p:cNvSpPr/>
          <p:nvPr/>
        </p:nvSpPr>
        <p:spPr>
          <a:xfrm>
            <a:off x="241300" y="4100994"/>
            <a:ext cx="10337800" cy="18328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120DDEF5-1F10-48D7-1D37-EF3D2ADF9F73}"/>
              </a:ext>
            </a:extLst>
          </p:cNvPr>
          <p:cNvSpPr/>
          <p:nvPr/>
        </p:nvSpPr>
        <p:spPr>
          <a:xfrm>
            <a:off x="1621017" y="635620"/>
            <a:ext cx="8909989" cy="171728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E2DAE910-F08C-4C12-9DDF-3D7C73A85449}"/>
              </a:ext>
            </a:extLst>
          </p:cNvPr>
          <p:cNvSpPr txBox="1"/>
          <p:nvPr/>
        </p:nvSpPr>
        <p:spPr>
          <a:xfrm>
            <a:off x="1384155" y="4263635"/>
            <a:ext cx="9229796" cy="1569660"/>
          </a:xfrm>
          <a:prstGeom prst="rect">
            <a:avLst/>
          </a:prstGeom>
          <a:noFill/>
        </p:spPr>
        <p:txBody>
          <a:bodyPr wrap="square" rtlCol="0">
            <a:spAutoFit/>
          </a:bodyPr>
          <a:lstStyle/>
          <a:p>
            <a:r>
              <a:rPr kumimoji="1" lang="ja-JP" altLang="en-US" sz="2400" b="1">
                <a:solidFill>
                  <a:srgbClr val="333333"/>
                </a:solidFill>
                <a:latin typeface="Montserrat" panose="00000500000000000000" pitchFamily="2" charset="0"/>
              </a:rPr>
              <a:t>弊社は、再エネ等脱炭素エネルギーによる発電事業をおこなうとともに、脱炭素エネルギーに関する技術開発支援及び脱炭素社会や循環社会の実現に向けたプロジェクトを地域の自治体や事業者と連携して展開しております。</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2EC2DC92-5F27-D8EF-BF93-AA34EC45E84B}"/>
              </a:ext>
            </a:extLst>
          </p:cNvPr>
          <p:cNvSpPr/>
          <p:nvPr/>
        </p:nvSpPr>
        <p:spPr>
          <a:xfrm>
            <a:off x="241299" y="6067331"/>
            <a:ext cx="1085773" cy="612575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A32D3F36-CF83-BA32-2FDE-9D89C62EB9D5}"/>
              </a:ext>
            </a:extLst>
          </p:cNvPr>
          <p:cNvSpPr/>
          <p:nvPr/>
        </p:nvSpPr>
        <p:spPr>
          <a:xfrm>
            <a:off x="241300" y="6041730"/>
            <a:ext cx="10337800" cy="615265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78426FAE-BAF4-DC54-1411-49EE21607D04}"/>
              </a:ext>
            </a:extLst>
          </p:cNvPr>
          <p:cNvSpPr txBox="1"/>
          <p:nvPr/>
        </p:nvSpPr>
        <p:spPr>
          <a:xfrm>
            <a:off x="1384155" y="6146604"/>
            <a:ext cx="9307658" cy="3108543"/>
          </a:xfrm>
          <a:prstGeom prst="rect">
            <a:avLst/>
          </a:prstGeom>
          <a:noFill/>
        </p:spPr>
        <p:txBody>
          <a:bodyPr wrap="square" rtlCol="0">
            <a:spAutoFit/>
          </a:bodyPr>
          <a:lstStyle/>
          <a:p>
            <a:r>
              <a:rPr lang="ja-JP" altLang="ja-JP" sz="2800" b="1">
                <a:effectLst/>
                <a:latin typeface="+mn-ea"/>
                <a:cs typeface="游明朝" panose="02020400000000000000" pitchFamily="18" charset="-128"/>
              </a:rPr>
              <a:t>光触媒を活用し</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大気中の二酸化炭素と水から人工的に石油同等燃料を生み出す合成燃料製造装置</a:t>
            </a:r>
            <a:r>
              <a:rPr lang="ja-JP" altLang="en-US" sz="2800" b="1">
                <a:latin typeface="+mn-ea"/>
                <a:cs typeface="游明朝" panose="02020400000000000000" pitchFamily="18" charset="-128"/>
              </a:rPr>
              <a:t>と、</a:t>
            </a:r>
            <a:r>
              <a:rPr lang="ja-JP" altLang="en-US" sz="2800" b="1">
                <a:effectLst/>
                <a:latin typeface="+mn-ea"/>
                <a:cs typeface="游明朝" panose="02020400000000000000" pitchFamily="18" charset="-128"/>
              </a:rPr>
              <a:t>この製造燃料を活用した発電システム</a:t>
            </a:r>
            <a:r>
              <a:rPr lang="ja-JP" altLang="ja-JP" sz="2800" b="1">
                <a:effectLst/>
                <a:latin typeface="+mn-ea"/>
                <a:cs typeface="游明朝" panose="02020400000000000000" pitchFamily="18" charset="-128"/>
              </a:rPr>
              <a:t>を開発。</a:t>
            </a:r>
            <a:endParaRPr lang="en-US" altLang="ja-JP" sz="2800" b="1" dirty="0">
              <a:effectLst/>
              <a:latin typeface="+mn-ea"/>
              <a:cs typeface="游明朝" panose="02020400000000000000" pitchFamily="18" charset="-128"/>
            </a:endParaRPr>
          </a:p>
          <a:p>
            <a:r>
              <a:rPr lang="ja-JP" altLang="ja-JP" sz="2800" b="1">
                <a:effectLst/>
                <a:latin typeface="+mn-ea"/>
                <a:cs typeface="游明朝" panose="02020400000000000000" pitchFamily="18" charset="-128"/>
              </a:rPr>
              <a:t>こ</a:t>
            </a:r>
            <a:r>
              <a:rPr lang="ja-JP" altLang="en-US" sz="2800" b="1">
                <a:effectLst/>
                <a:latin typeface="+mn-ea"/>
                <a:cs typeface="游明朝" panose="02020400000000000000" pitchFamily="18" charset="-128"/>
              </a:rPr>
              <a:t>の</a:t>
            </a:r>
            <a:r>
              <a:rPr lang="ja-JP" altLang="ja-JP" sz="2800" b="1">
                <a:effectLst/>
                <a:latin typeface="+mn-ea"/>
                <a:cs typeface="游明朝" panose="02020400000000000000" pitchFamily="18" charset="-128"/>
              </a:rPr>
              <a:t>装置により</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カーボンニュートラルなエネルギーの利用促進</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エネルギーの地産地消</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災害に備えた地域自主電源確保</a:t>
            </a:r>
            <a:r>
              <a:rPr lang="ja-JP" altLang="en-US" sz="2800" b="1">
                <a:effectLst/>
                <a:latin typeface="+mn-ea"/>
                <a:cs typeface="游明朝" panose="02020400000000000000" pitchFamily="18" charset="-128"/>
              </a:rPr>
              <a:t>、</a:t>
            </a:r>
            <a:r>
              <a:rPr lang="ja-JP" altLang="ja-JP" sz="2800" b="1">
                <a:effectLst/>
                <a:latin typeface="+mn-ea"/>
                <a:cs typeface="游明朝" panose="02020400000000000000" pitchFamily="18" charset="-128"/>
              </a:rPr>
              <a:t>エネルギー価格高騰への対応を図ることで、サスティナブルな社会の実現を目指します。</a:t>
            </a:r>
          </a:p>
        </p:txBody>
      </p:sp>
      <p:sp>
        <p:nvSpPr>
          <p:cNvPr id="53" name="正方形/長方形 52">
            <a:extLst>
              <a:ext uri="{FF2B5EF4-FFF2-40B4-BE49-F238E27FC236}">
                <a16:creationId xmlns:a16="http://schemas.microsoft.com/office/drawing/2014/main" id="{B8A8A5D4-8585-F96C-F106-4FFBFFE6514E}"/>
              </a:ext>
            </a:extLst>
          </p:cNvPr>
          <p:cNvSpPr/>
          <p:nvPr/>
        </p:nvSpPr>
        <p:spPr>
          <a:xfrm>
            <a:off x="231143" y="2467407"/>
            <a:ext cx="1412400" cy="92150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9940C582-567D-C6BF-18D8-108B98A9C6C0}"/>
              </a:ext>
            </a:extLst>
          </p:cNvPr>
          <p:cNvSpPr/>
          <p:nvPr/>
        </p:nvSpPr>
        <p:spPr>
          <a:xfrm>
            <a:off x="1621017" y="2495659"/>
            <a:ext cx="8909988" cy="856392"/>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8F71D9C5-F289-5565-C1E0-66C23FAD2BFA}"/>
              </a:ext>
            </a:extLst>
          </p:cNvPr>
          <p:cNvSpPr txBox="1"/>
          <p:nvPr/>
        </p:nvSpPr>
        <p:spPr>
          <a:xfrm>
            <a:off x="1636447" y="2610352"/>
            <a:ext cx="8887462" cy="646331"/>
          </a:xfrm>
          <a:prstGeom prst="rect">
            <a:avLst/>
          </a:prstGeom>
          <a:noFill/>
        </p:spPr>
        <p:txBody>
          <a:bodyPr wrap="square" rtlCol="0">
            <a:spAutoFit/>
          </a:bodyPr>
          <a:lstStyle/>
          <a:p>
            <a:pPr algn="ctr"/>
            <a:r>
              <a:rPr kumimoji="1" lang="ja-JP" altLang="en-US" sz="3600" b="1"/>
              <a:t>有限会社ティー・エヌ・プラン</a:t>
            </a:r>
            <a:endParaRPr kumimoji="1" lang="en-US" altLang="ja-JP" sz="3600" b="1" dirty="0"/>
          </a:p>
        </p:txBody>
      </p:sp>
      <p:sp>
        <p:nvSpPr>
          <p:cNvPr id="34" name="正方形/長方形 33">
            <a:extLst>
              <a:ext uri="{FF2B5EF4-FFF2-40B4-BE49-F238E27FC236}">
                <a16:creationId xmlns:a16="http://schemas.microsoft.com/office/drawing/2014/main" id="{D0B97525-8D62-787C-31A0-A7C97C4AA97C}"/>
              </a:ext>
            </a:extLst>
          </p:cNvPr>
          <p:cNvSpPr/>
          <p:nvPr/>
        </p:nvSpPr>
        <p:spPr>
          <a:xfrm>
            <a:off x="231143" y="3442182"/>
            <a:ext cx="3290858" cy="58477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4992334D-B4E6-1CAE-709E-642B094ACCDF}"/>
              </a:ext>
            </a:extLst>
          </p:cNvPr>
          <p:cNvSpPr/>
          <p:nvPr/>
        </p:nvSpPr>
        <p:spPr>
          <a:xfrm>
            <a:off x="3522001" y="3477566"/>
            <a:ext cx="7009004" cy="5237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11B96D52-992E-713F-98D9-E51378FD2DE6}"/>
              </a:ext>
            </a:extLst>
          </p:cNvPr>
          <p:cNvSpPr txBox="1"/>
          <p:nvPr/>
        </p:nvSpPr>
        <p:spPr>
          <a:xfrm>
            <a:off x="3521542" y="3544601"/>
            <a:ext cx="6997741" cy="461665"/>
          </a:xfrm>
          <a:prstGeom prst="rect">
            <a:avLst/>
          </a:prstGeom>
          <a:noFill/>
          <a:ln>
            <a:noFill/>
          </a:ln>
        </p:spPr>
        <p:txBody>
          <a:bodyPr wrap="square" rtlCol="0">
            <a:spAutoFit/>
          </a:bodyPr>
          <a:lstStyle/>
          <a:p>
            <a:pPr algn="ctr"/>
            <a:r>
              <a:rPr kumimoji="1" lang="ja-JP" altLang="en-US" sz="2400" b="1"/>
              <a:t>和泉市</a:t>
            </a:r>
            <a:endParaRPr kumimoji="1" lang="en-US" altLang="ja-JP" sz="2400" b="1" dirty="0"/>
          </a:p>
        </p:txBody>
      </p:sp>
      <p:sp>
        <p:nvSpPr>
          <p:cNvPr id="32" name="正方形/長方形 31">
            <a:extLst>
              <a:ext uri="{FF2B5EF4-FFF2-40B4-BE49-F238E27FC236}">
                <a16:creationId xmlns:a16="http://schemas.microsoft.com/office/drawing/2014/main" id="{EF975CC3-B524-04FE-DD1E-7D59FEA315C6}"/>
              </a:ext>
            </a:extLst>
          </p:cNvPr>
          <p:cNvSpPr/>
          <p:nvPr/>
        </p:nvSpPr>
        <p:spPr>
          <a:xfrm>
            <a:off x="231142" y="12301835"/>
            <a:ext cx="5732873" cy="52924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E92D90F7-136B-D17E-91B3-E1ECEF581596}"/>
              </a:ext>
            </a:extLst>
          </p:cNvPr>
          <p:cNvSpPr/>
          <p:nvPr/>
        </p:nvSpPr>
        <p:spPr>
          <a:xfrm>
            <a:off x="241299" y="12307041"/>
            <a:ext cx="5722716" cy="273530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4F9E5800-48B1-0D98-886E-4ED3BDB50F69}"/>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令和７年５月２日</a:t>
            </a:r>
            <a:r>
              <a:rPr kumimoji="1" lang="ja-JP" altLang="en-US" sz="2000" dirty="0"/>
              <a:t>時点</a:t>
            </a:r>
          </a:p>
        </p:txBody>
      </p:sp>
      <p:sp>
        <p:nvSpPr>
          <p:cNvPr id="48" name="正方形/長方形 47">
            <a:extLst>
              <a:ext uri="{FF2B5EF4-FFF2-40B4-BE49-F238E27FC236}">
                <a16:creationId xmlns:a16="http://schemas.microsoft.com/office/drawing/2014/main" id="{BC62D4C2-81F9-0937-F15C-DC9566359CCD}"/>
              </a:ext>
            </a:extLst>
          </p:cNvPr>
          <p:cNvSpPr/>
          <p:nvPr/>
        </p:nvSpPr>
        <p:spPr>
          <a:xfrm>
            <a:off x="6076729" y="12333317"/>
            <a:ext cx="4520286" cy="55972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D9DA2FE2-35AD-F00F-B2BE-271F7DAC492C}"/>
              </a:ext>
            </a:extLst>
          </p:cNvPr>
          <p:cNvSpPr/>
          <p:nvPr/>
        </p:nvSpPr>
        <p:spPr>
          <a:xfrm>
            <a:off x="6076729" y="12301835"/>
            <a:ext cx="4502371" cy="244309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FCA9CC8-687D-E6EC-4FF7-BAF9AA4A17FC}"/>
              </a:ext>
            </a:extLst>
          </p:cNvPr>
          <p:cNvSpPr txBox="1"/>
          <p:nvPr/>
        </p:nvSpPr>
        <p:spPr>
          <a:xfrm>
            <a:off x="342898" y="12832378"/>
            <a:ext cx="5722716" cy="2246769"/>
          </a:xfrm>
          <a:prstGeom prst="rect">
            <a:avLst/>
          </a:prstGeom>
          <a:noFill/>
        </p:spPr>
        <p:txBody>
          <a:bodyPr wrap="square" rtlCol="0">
            <a:spAutoFit/>
          </a:bodyPr>
          <a:lstStyle/>
          <a:p>
            <a:r>
              <a:rPr kumimoji="1" lang="ja-JP" altLang="en-US" sz="2800" b="1"/>
              <a:t>・エネルギーコストの低減や</a:t>
            </a:r>
            <a:r>
              <a:rPr kumimoji="1" lang="en-US" altLang="ja-JP" sz="2800" b="1" dirty="0"/>
              <a:t>CO2</a:t>
            </a:r>
          </a:p>
          <a:p>
            <a:r>
              <a:rPr kumimoji="1" lang="ja-JP" altLang="en-US" sz="2800" b="1"/>
              <a:t>　排出量削減に取り組まれる団体、　</a:t>
            </a:r>
            <a:endParaRPr kumimoji="1" lang="en-US" altLang="ja-JP" sz="2800" b="1" dirty="0"/>
          </a:p>
          <a:p>
            <a:r>
              <a:rPr kumimoji="1" lang="ja-JP" altLang="en-US" sz="2800" b="1"/>
              <a:t>　企業との連携</a:t>
            </a:r>
            <a:endParaRPr kumimoji="1" lang="en-US" altLang="ja-JP" sz="2800" b="1" dirty="0"/>
          </a:p>
          <a:p>
            <a:r>
              <a:rPr kumimoji="1" lang="ja-JP" altLang="en-US" sz="2800" b="1"/>
              <a:t>・災害対策、</a:t>
            </a:r>
            <a:r>
              <a:rPr kumimoji="1" lang="en-US" altLang="ja-JP" sz="2800" b="1" dirty="0"/>
              <a:t>BCP</a:t>
            </a:r>
            <a:r>
              <a:rPr kumimoji="1" lang="ja-JP" altLang="en-US" sz="2800" b="1"/>
              <a:t>対策に取り組ま　</a:t>
            </a:r>
            <a:endParaRPr kumimoji="1" lang="en-US" altLang="ja-JP" sz="2800" b="1" dirty="0"/>
          </a:p>
          <a:p>
            <a:r>
              <a:rPr kumimoji="1" lang="ja-JP" altLang="en-US" sz="2800" b="1"/>
              <a:t>　れる自治体及び企業との連携</a:t>
            </a:r>
            <a:endParaRPr kumimoji="1" lang="en-US" altLang="ja-JP" sz="2800" b="1" dirty="0"/>
          </a:p>
        </p:txBody>
      </p:sp>
      <p:sp>
        <p:nvSpPr>
          <p:cNvPr id="57" name="テキスト ボックス 56">
            <a:extLst>
              <a:ext uri="{FF2B5EF4-FFF2-40B4-BE49-F238E27FC236}">
                <a16:creationId xmlns:a16="http://schemas.microsoft.com/office/drawing/2014/main" id="{876FD388-6B3B-6607-26DA-0AFFB0305916}"/>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7FA7614E-53AE-8FF9-BF1F-4D9C3B54E3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2" name="図 11" descr="駐車場, 車, 束, メーター が含まれている画像&#10;&#10;AI によって生成されたコンテンツは間違っている可能性があります。">
            <a:extLst>
              <a:ext uri="{FF2B5EF4-FFF2-40B4-BE49-F238E27FC236}">
                <a16:creationId xmlns:a16="http://schemas.microsoft.com/office/drawing/2014/main" id="{BFD83BE6-7D7D-62F6-6349-B7BD6CED9D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3695" y="9183944"/>
            <a:ext cx="8306605" cy="2905315"/>
          </a:xfrm>
          <a:prstGeom prst="rect">
            <a:avLst/>
          </a:prstGeom>
        </p:spPr>
      </p:pic>
    </p:spTree>
    <p:extLst>
      <p:ext uri="{BB962C8B-B14F-4D97-AF65-F5344CB8AC3E}">
        <p14:creationId xmlns:p14="http://schemas.microsoft.com/office/powerpoint/2010/main" val="37441285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254</Words>
  <Application>Microsoft Office PowerPoint</Application>
  <PresentationFormat>ユーザー設定</PresentationFormat>
  <Paragraphs>31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2025-06-26T10:16:06Z</dcterms:created>
  <dcterms:modified xsi:type="dcterms:W3CDTF">2025-07-03T06:34:52Z</dcterms:modified>
</cp:coreProperties>
</file>