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86433" autoAdjust="0"/>
  </p:normalViewPr>
  <p:slideViewPr>
    <p:cSldViewPr snapToGrid="0" showGuides="1">
      <p:cViewPr varScale="1">
        <p:scale>
          <a:sx n="30" d="100"/>
          <a:sy n="30" d="100"/>
        </p:scale>
        <p:origin x="1484" y="44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501426"/>
            <a:ext cx="1412400" cy="22898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76573" y="501426"/>
            <a:ext cx="78882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植物由来の自然酵素を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原材料に活用した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「揚げ油改良剤」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209725"/>
            <a:ext cx="1066800" cy="12390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84122"/>
            <a:ext cx="10337800" cy="126463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518678"/>
            <a:ext cx="8920145" cy="2272599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77751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株式会社万立は、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1963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年の創業以来、床用ワックス・洗剤を軸に高濃度次亜塩素酸水他、様々なものを製造してきました。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この技術を活かし、省エネルギー製品の開発を進めています。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5563857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5538256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881758"/>
            <a:ext cx="1412400" cy="58477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556646" y="2900189"/>
            <a:ext cx="8984515" cy="54537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414627" y="2888650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 万立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5183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5537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16210" y="3641492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柏原市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00433" y="11802380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22764" y="11802380"/>
            <a:ext cx="5722716" cy="319990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753471" y="14642238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令和７年７月１５日時点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011" y="11802380"/>
            <a:ext cx="4521004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84963"/>
            <a:ext cx="4502371" cy="196625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72447" y="12372186"/>
            <a:ext cx="56730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近い将来に食用油の逼迫が危惧</a:t>
            </a:r>
            <a:endParaRPr kumimoji="1" lang="en-US" altLang="ja-JP" sz="2800" b="1" dirty="0"/>
          </a:p>
          <a:p>
            <a:r>
              <a:rPr kumimoji="1" lang="en-US" altLang="ja-JP" sz="2800" b="1" dirty="0"/>
              <a:t>(</a:t>
            </a:r>
            <a:r>
              <a:rPr kumimoji="1" lang="ja-JP" altLang="en-US" sz="2800" b="1" dirty="0"/>
              <a:t>バイオ燃料の原料としての需要が急増する予想</a:t>
            </a:r>
            <a:r>
              <a:rPr kumimoji="1" lang="en-US" altLang="ja-JP" sz="2800" b="1" dirty="0"/>
              <a:t>)</a:t>
            </a:r>
            <a:r>
              <a:rPr kumimoji="1" lang="ja-JP" altLang="en-US" sz="2800" b="1" dirty="0"/>
              <a:t>されるが、食品製造会社、レストラン運営会社、一般食堂等に省エネ・省コストで寄与したい。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518249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477603"/>
            <a:ext cx="1470638" cy="147063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D42FA4-3F19-46ED-B8FE-2F6D6816BBDA}"/>
              </a:ext>
            </a:extLst>
          </p:cNvPr>
          <p:cNvSpPr txBox="1"/>
          <p:nvPr/>
        </p:nvSpPr>
        <p:spPr>
          <a:xfrm>
            <a:off x="1429411" y="5630141"/>
            <a:ext cx="282108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製品の画像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6EA7AE3-3960-40D0-A010-DFA96F14AD30}"/>
              </a:ext>
            </a:extLst>
          </p:cNvPr>
          <p:cNvSpPr txBox="1"/>
          <p:nvPr/>
        </p:nvSpPr>
        <p:spPr>
          <a:xfrm>
            <a:off x="4401086" y="6062185"/>
            <a:ext cx="1946621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1.70</a:t>
            </a:r>
            <a:r>
              <a:rPr kumimoji="1" lang="ja-JP" altLang="en-US" sz="2000" dirty="0">
                <a:solidFill>
                  <a:schemeClr val="tx1"/>
                </a:solidFill>
              </a:rPr>
              <a:t>～</a:t>
            </a:r>
            <a:r>
              <a:rPr kumimoji="1" lang="en-US" altLang="ja-JP" sz="2000" dirty="0">
                <a:solidFill>
                  <a:schemeClr val="tx1"/>
                </a:solidFill>
              </a:rPr>
              <a:t>80</a:t>
            </a:r>
            <a:r>
              <a:rPr kumimoji="1" lang="ja-JP" altLang="en-US" sz="2000" dirty="0">
                <a:solidFill>
                  <a:schemeClr val="tx1"/>
                </a:solidFill>
              </a:rPr>
              <a:t>種以上の野草、野菜、果物他から酵素を抽出・培養し酵素水を製造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71E3C58-C76D-4653-8865-E5FDE9437B94}"/>
              </a:ext>
            </a:extLst>
          </p:cNvPr>
          <p:cNvSpPr txBox="1"/>
          <p:nvPr/>
        </p:nvSpPr>
        <p:spPr>
          <a:xfrm>
            <a:off x="6796995" y="6072290"/>
            <a:ext cx="1760982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2.</a:t>
            </a:r>
            <a:r>
              <a:rPr kumimoji="1" lang="ja-JP" altLang="en-US" sz="2000" dirty="0">
                <a:solidFill>
                  <a:schemeClr val="tx1"/>
                </a:solidFill>
              </a:rPr>
              <a:t>食用油に</a:t>
            </a:r>
            <a:r>
              <a:rPr kumimoji="1" lang="en-US" altLang="ja-JP" sz="2000" dirty="0">
                <a:solidFill>
                  <a:schemeClr val="tx1"/>
                </a:solidFill>
              </a:rPr>
              <a:t>1.</a:t>
            </a:r>
            <a:r>
              <a:rPr kumimoji="1" lang="ja-JP" altLang="en-US" sz="2000" dirty="0">
                <a:solidFill>
                  <a:schemeClr val="tx1"/>
                </a:solidFill>
              </a:rPr>
              <a:t>の酵素水を加え、約</a:t>
            </a:r>
            <a:r>
              <a:rPr kumimoji="1" lang="en-US" altLang="ja-JP" sz="2000" dirty="0">
                <a:solidFill>
                  <a:schemeClr val="tx1"/>
                </a:solidFill>
              </a:rPr>
              <a:t>1.</a:t>
            </a:r>
            <a:r>
              <a:rPr kumimoji="1" lang="ja-JP" altLang="en-US" sz="2000" dirty="0">
                <a:solidFill>
                  <a:schemeClr val="tx1"/>
                </a:solidFill>
              </a:rPr>
              <a:t>ヶ月半～</a:t>
            </a:r>
            <a:r>
              <a:rPr kumimoji="1" lang="en-US" altLang="ja-JP" sz="2000" dirty="0">
                <a:solidFill>
                  <a:schemeClr val="tx1"/>
                </a:solidFill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</a:rPr>
              <a:t>ヶ月間撹拌・混錬を繰り返す</a:t>
            </a:r>
            <a:r>
              <a:rPr kumimoji="1" lang="ja-JP" altLang="en-US" dirty="0">
                <a:solidFill>
                  <a:schemeClr val="tx1"/>
                </a:solidFill>
              </a:rPr>
              <a:t>。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C397AE4-238D-4CB1-BA6D-0D708B74FDA4}"/>
              </a:ext>
            </a:extLst>
          </p:cNvPr>
          <p:cNvSpPr txBox="1"/>
          <p:nvPr/>
        </p:nvSpPr>
        <p:spPr>
          <a:xfrm>
            <a:off x="9035110" y="6062185"/>
            <a:ext cx="1408919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3.</a:t>
            </a:r>
            <a:r>
              <a:rPr kumimoji="1" lang="ja-JP" altLang="en-US" sz="2000" dirty="0">
                <a:solidFill>
                  <a:schemeClr val="tx1"/>
                </a:solidFill>
              </a:rPr>
              <a:t>仕上がり</a:t>
            </a:r>
            <a:r>
              <a:rPr kumimoji="1" lang="en-US" altLang="ja-JP" sz="2000" dirty="0">
                <a:solidFill>
                  <a:schemeClr val="tx1"/>
                </a:solidFill>
              </a:rPr>
              <a:t>(</a:t>
            </a:r>
            <a:r>
              <a:rPr kumimoji="1" lang="ja-JP" altLang="en-US" sz="2000" dirty="0">
                <a:solidFill>
                  <a:schemeClr val="tx1"/>
                </a:solidFill>
              </a:rPr>
              <a:t>製品は微かに芳香を発する</a:t>
            </a:r>
            <a:r>
              <a:rPr kumimoji="1" lang="en-US" altLang="ja-JP" sz="2000" dirty="0">
                <a:solidFill>
                  <a:schemeClr val="tx1"/>
                </a:solidFill>
              </a:rPr>
              <a:t>)</a:t>
            </a: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66D3082B-E7BD-4183-979C-66FF88D474DE}"/>
              </a:ext>
            </a:extLst>
          </p:cNvPr>
          <p:cNvSpPr/>
          <p:nvPr/>
        </p:nvSpPr>
        <p:spPr>
          <a:xfrm rot="16200000">
            <a:off x="6214334" y="6205664"/>
            <a:ext cx="716034" cy="449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矢印: 下 49">
            <a:extLst>
              <a:ext uri="{FF2B5EF4-FFF2-40B4-BE49-F238E27FC236}">
                <a16:creationId xmlns:a16="http://schemas.microsoft.com/office/drawing/2014/main" id="{BBF29C8E-BEC8-4893-A3BD-74D2267F7AA3}"/>
              </a:ext>
            </a:extLst>
          </p:cNvPr>
          <p:cNvSpPr/>
          <p:nvPr/>
        </p:nvSpPr>
        <p:spPr>
          <a:xfrm rot="16200000">
            <a:off x="8441858" y="6178305"/>
            <a:ext cx="716034" cy="4837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EC8ABE-656F-43FD-B0D4-4BA45372F870}"/>
              </a:ext>
            </a:extLst>
          </p:cNvPr>
          <p:cNvSpPr txBox="1"/>
          <p:nvPr/>
        </p:nvSpPr>
        <p:spPr>
          <a:xfrm>
            <a:off x="6644624" y="5630141"/>
            <a:ext cx="1886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製造フロー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414627" y="8132699"/>
            <a:ext cx="91117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＜揚げ油改良剤＞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可食植物由来の原料から製造。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食堂厨房内及び食品工場内の揚げ物工程で使用する油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の酸化を抑制・遅延させる事で、揚げ油の使用量を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</a:t>
            </a:r>
            <a:r>
              <a:rPr kumimoji="1" lang="en-US" altLang="ja-JP" sz="2800" b="1" dirty="0"/>
              <a:t>25%</a:t>
            </a:r>
            <a:r>
              <a:rPr kumimoji="1" lang="ja-JP" altLang="en-US" sz="2800" b="1" dirty="0"/>
              <a:t>以上削減できる。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加えて、対象揚げ物への油の浸潤を抑制する事から、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油切れが良くからっと揚げ上がる</a:t>
            </a:r>
            <a:r>
              <a:rPr kumimoji="1" lang="en-US" altLang="ja-JP" sz="2800" b="1" dirty="0"/>
              <a:t>(</a:t>
            </a:r>
            <a:r>
              <a:rPr kumimoji="1" lang="ja-JP" altLang="en-US" sz="2800" b="1" dirty="0"/>
              <a:t>使用している現場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の声</a:t>
            </a:r>
            <a:r>
              <a:rPr kumimoji="1" lang="en-US" altLang="ja-JP" sz="2800" b="1" dirty="0"/>
              <a:t>)</a:t>
            </a:r>
            <a:r>
              <a:rPr kumimoji="1" lang="ja-JP" altLang="en-US" sz="2800" b="1" dirty="0"/>
              <a:t>しヘルシーとの声を頂いている。</a:t>
            </a:r>
          </a:p>
        </p:txBody>
      </p:sp>
      <p:pic>
        <p:nvPicPr>
          <p:cNvPr id="1026" name="Picture 2" descr="\\192.168.0.247\share\製品写真・現場写真 ・ラベル\製品画像・ロゴ\他商品\GREX2023092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62914" y="5883332"/>
            <a:ext cx="1553296" cy="192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336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2025-07-24T10:41:55Z</dcterms:created>
  <dcterms:modified xsi:type="dcterms:W3CDTF">2025-07-24T10:42:12Z</dcterms:modified>
</cp:coreProperties>
</file>