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64" r:id="rId2"/>
  </p:sldIdLst>
  <p:sldSz cx="10691813" cy="1511935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62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3" autoAdjust="0"/>
    <p:restoredTop sz="86433" autoAdjust="0"/>
  </p:normalViewPr>
  <p:slideViewPr>
    <p:cSldViewPr snapToGrid="0" showGuides="1">
      <p:cViewPr varScale="1">
        <p:scale>
          <a:sx n="30" d="100"/>
          <a:sy n="30" d="100"/>
        </p:scale>
        <p:origin x="792" y="44"/>
      </p:cViewPr>
      <p:guideLst>
        <p:guide orient="horz" pos="4762"/>
        <p:guide pos="33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2474395"/>
            <a:ext cx="9088041" cy="5263774"/>
          </a:xfrm>
        </p:spPr>
        <p:txBody>
          <a:bodyPr anchor="b"/>
          <a:lstStyle>
            <a:lvl1pPr algn="ctr">
              <a:defRPr sz="7016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7941160"/>
            <a:ext cx="8018860" cy="3650342"/>
          </a:xfrm>
        </p:spPr>
        <p:txBody>
          <a:bodyPr/>
          <a:lstStyle>
            <a:lvl1pPr marL="0" indent="0" algn="ctr">
              <a:buNone/>
              <a:defRPr sz="2806"/>
            </a:lvl1pPr>
            <a:lvl2pPr marL="534604" indent="0" algn="ctr">
              <a:buNone/>
              <a:defRPr sz="2339"/>
            </a:lvl2pPr>
            <a:lvl3pPr marL="1069208" indent="0" algn="ctr">
              <a:buNone/>
              <a:defRPr sz="2105"/>
            </a:lvl3pPr>
            <a:lvl4pPr marL="1603812" indent="0" algn="ctr">
              <a:buNone/>
              <a:defRPr sz="1871"/>
            </a:lvl4pPr>
            <a:lvl5pPr marL="2138416" indent="0" algn="ctr">
              <a:buNone/>
              <a:defRPr sz="1871"/>
            </a:lvl5pPr>
            <a:lvl6pPr marL="2673020" indent="0" algn="ctr">
              <a:buNone/>
              <a:defRPr sz="1871"/>
            </a:lvl6pPr>
            <a:lvl7pPr marL="3207624" indent="0" algn="ctr">
              <a:buNone/>
              <a:defRPr sz="1871"/>
            </a:lvl7pPr>
            <a:lvl8pPr marL="3742228" indent="0" algn="ctr">
              <a:buNone/>
              <a:defRPr sz="1871"/>
            </a:lvl8pPr>
            <a:lvl9pPr marL="4276832" indent="0" algn="ctr">
              <a:buNone/>
              <a:defRPr sz="1871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2025/7/24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6457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2025/7/24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5990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804966"/>
            <a:ext cx="2305422" cy="1281295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804966"/>
            <a:ext cx="6782619" cy="128129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2025/7/24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7469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2025/7/24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8809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3769342"/>
            <a:ext cx="9221689" cy="6289229"/>
          </a:xfrm>
        </p:spPr>
        <p:txBody>
          <a:bodyPr anchor="b"/>
          <a:lstStyle>
            <a:lvl1pPr>
              <a:defRPr sz="7016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10118069"/>
            <a:ext cx="9221689" cy="3307357"/>
          </a:xfrm>
        </p:spPr>
        <p:txBody>
          <a:bodyPr/>
          <a:lstStyle>
            <a:lvl1pPr marL="0" indent="0">
              <a:buNone/>
              <a:defRPr sz="2806">
                <a:solidFill>
                  <a:schemeClr val="tx1"/>
                </a:solidFill>
              </a:defRPr>
            </a:lvl1pPr>
            <a:lvl2pPr marL="534604" indent="0">
              <a:buNone/>
              <a:defRPr sz="2339">
                <a:solidFill>
                  <a:schemeClr val="tx1">
                    <a:tint val="75000"/>
                  </a:schemeClr>
                </a:solidFill>
              </a:defRPr>
            </a:lvl2pPr>
            <a:lvl3pPr marL="1069208" indent="0">
              <a:buNone/>
              <a:defRPr sz="2105">
                <a:solidFill>
                  <a:schemeClr val="tx1">
                    <a:tint val="75000"/>
                  </a:schemeClr>
                </a:solidFill>
              </a:defRPr>
            </a:lvl3pPr>
            <a:lvl4pPr marL="160381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4pPr>
            <a:lvl5pPr marL="2138416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5pPr>
            <a:lvl6pPr marL="2673020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6pPr>
            <a:lvl7pPr marL="3207624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7pPr>
            <a:lvl8pPr marL="3742228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8pPr>
            <a:lvl9pPr marL="427683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2025/7/24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3453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4024827"/>
            <a:ext cx="4544021" cy="959308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4024827"/>
            <a:ext cx="4544021" cy="959308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2025/7/24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1300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804969"/>
            <a:ext cx="9221689" cy="292237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3706342"/>
            <a:ext cx="4523137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5522763"/>
            <a:ext cx="4523137" cy="812315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3706342"/>
            <a:ext cx="4545413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5522763"/>
            <a:ext cx="4545413" cy="812315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2025/7/24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0290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2025/7/24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9128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2025/7/24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9889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2176910"/>
            <a:ext cx="5412730" cy="10744538"/>
          </a:xfrm>
        </p:spPr>
        <p:txBody>
          <a:bodyPr/>
          <a:lstStyle>
            <a:lvl1pPr>
              <a:defRPr sz="3742"/>
            </a:lvl1pPr>
            <a:lvl2pPr>
              <a:defRPr sz="3274"/>
            </a:lvl2pPr>
            <a:lvl3pPr>
              <a:defRPr sz="2806"/>
            </a:lvl3pPr>
            <a:lvl4pPr>
              <a:defRPr sz="2339"/>
            </a:lvl4pPr>
            <a:lvl5pPr>
              <a:defRPr sz="2339"/>
            </a:lvl5pPr>
            <a:lvl6pPr>
              <a:defRPr sz="2339"/>
            </a:lvl6pPr>
            <a:lvl7pPr>
              <a:defRPr sz="2339"/>
            </a:lvl7pPr>
            <a:lvl8pPr>
              <a:defRPr sz="2339"/>
            </a:lvl8pPr>
            <a:lvl9pPr>
              <a:defRPr sz="2339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2025/7/24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6241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2176910"/>
            <a:ext cx="5412730" cy="10744538"/>
          </a:xfrm>
        </p:spPr>
        <p:txBody>
          <a:bodyPr anchor="t"/>
          <a:lstStyle>
            <a:lvl1pPr marL="0" indent="0">
              <a:buNone/>
              <a:defRPr sz="3742"/>
            </a:lvl1pPr>
            <a:lvl2pPr marL="534604" indent="0">
              <a:buNone/>
              <a:defRPr sz="3274"/>
            </a:lvl2pPr>
            <a:lvl3pPr marL="1069208" indent="0">
              <a:buNone/>
              <a:defRPr sz="2806"/>
            </a:lvl3pPr>
            <a:lvl4pPr marL="1603812" indent="0">
              <a:buNone/>
              <a:defRPr sz="2339"/>
            </a:lvl4pPr>
            <a:lvl5pPr marL="2138416" indent="0">
              <a:buNone/>
              <a:defRPr sz="2339"/>
            </a:lvl5pPr>
            <a:lvl6pPr marL="2673020" indent="0">
              <a:buNone/>
              <a:defRPr sz="2339"/>
            </a:lvl6pPr>
            <a:lvl7pPr marL="3207624" indent="0">
              <a:buNone/>
              <a:defRPr sz="2339"/>
            </a:lvl7pPr>
            <a:lvl8pPr marL="3742228" indent="0">
              <a:buNone/>
              <a:defRPr sz="2339"/>
            </a:lvl8pPr>
            <a:lvl9pPr marL="4276832" indent="0">
              <a:buNone/>
              <a:defRPr sz="2339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2025/7/24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8385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804969"/>
            <a:ext cx="9221689" cy="2922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4024827"/>
            <a:ext cx="9221689" cy="9593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E7F748-EFF0-4734-9030-9BE5DC16CAB2}" type="datetimeFigureOut">
              <a:rPr kumimoji="1" lang="ja-JP" altLang="en-US" smtClean="0"/>
              <a:t>2025/7/24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14013401"/>
            <a:ext cx="3608487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8486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69208" rtl="0" eaLnBrk="1" latinLnBrk="0" hangingPunct="1">
        <a:lnSpc>
          <a:spcPct val="90000"/>
        </a:lnSpc>
        <a:spcBef>
          <a:spcPct val="0"/>
        </a:spcBef>
        <a:buNone/>
        <a:defRPr kumimoji="1" sz="51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7302" indent="-267302" algn="l" defTabSz="1069208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kumimoji="1" sz="3274" kern="1200">
          <a:solidFill>
            <a:schemeClr val="tx1"/>
          </a:solidFill>
          <a:latin typeface="+mn-lt"/>
          <a:ea typeface="+mn-ea"/>
          <a:cs typeface="+mn-cs"/>
        </a:defRPr>
      </a:lvl1pPr>
      <a:lvl2pPr marL="80190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33651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339" kern="1200">
          <a:solidFill>
            <a:schemeClr val="tx1"/>
          </a:solidFill>
          <a:latin typeface="+mn-lt"/>
          <a:ea typeface="+mn-ea"/>
          <a:cs typeface="+mn-cs"/>
        </a:defRPr>
      </a:lvl3pPr>
      <a:lvl4pPr marL="187111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405718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940322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47492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400953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54413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1pPr>
      <a:lvl2pPr marL="534604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69208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3pPr>
      <a:lvl4pPr marL="1603812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138416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207624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3742228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276832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EE44540-90EF-458D-BA84-DE2A6C49202B}"/>
              </a:ext>
            </a:extLst>
          </p:cNvPr>
          <p:cNvSpPr txBox="1"/>
          <p:nvPr/>
        </p:nvSpPr>
        <p:spPr>
          <a:xfrm>
            <a:off x="125127" y="77002"/>
            <a:ext cx="97192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/>
              <a:t>おおさかカーボンニュートラルビジネスネットワーク会員企業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115B290-6D51-40E9-9512-39B20C627EA0}"/>
              </a:ext>
            </a:extLst>
          </p:cNvPr>
          <p:cNvSpPr/>
          <p:nvPr/>
        </p:nvSpPr>
        <p:spPr>
          <a:xfrm>
            <a:off x="241300" y="501426"/>
            <a:ext cx="1412400" cy="2289852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/>
              <a:t>省エネ</a:t>
            </a:r>
            <a:endParaRPr kumimoji="1" lang="en-US" altLang="ja-JP" sz="2800" b="1" dirty="0"/>
          </a:p>
          <a:p>
            <a:pPr algn="ctr"/>
            <a:r>
              <a:rPr kumimoji="1" lang="ja-JP" altLang="en-US" sz="2800" b="1" dirty="0"/>
              <a:t>ルギー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063834D-B00F-43C8-985D-1A1C2D0BFB8E}"/>
              </a:ext>
            </a:extLst>
          </p:cNvPr>
          <p:cNvSpPr txBox="1"/>
          <p:nvPr/>
        </p:nvSpPr>
        <p:spPr>
          <a:xfrm>
            <a:off x="2326985" y="518678"/>
            <a:ext cx="737943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植物由来の自然酵素を</a:t>
            </a:r>
            <a:endParaRPr kumimoji="1" lang="en-US" altLang="ja-JP" sz="48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4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原材料に活用した</a:t>
            </a:r>
            <a:endParaRPr kumimoji="1" lang="en-US" altLang="ja-JP" sz="48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4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「内燃機関の燃費削減剤」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DF636FCA-5910-4E7F-BED1-902ED327F9CC}"/>
              </a:ext>
            </a:extLst>
          </p:cNvPr>
          <p:cNvSpPr/>
          <p:nvPr/>
        </p:nvSpPr>
        <p:spPr>
          <a:xfrm>
            <a:off x="260273" y="4126597"/>
            <a:ext cx="1066800" cy="1239034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会社</a:t>
            </a:r>
            <a:endParaRPr kumimoji="1" lang="en-US" altLang="ja-JP" sz="2400" b="1" dirty="0"/>
          </a:p>
          <a:p>
            <a:pPr algn="ctr"/>
            <a:r>
              <a:rPr kumimoji="1" lang="ja-JP" altLang="en-US" sz="2400" b="1" dirty="0"/>
              <a:t>紹介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D365A124-1A3E-40E1-BF72-B2E415DBDBB7}"/>
              </a:ext>
            </a:extLst>
          </p:cNvPr>
          <p:cNvSpPr/>
          <p:nvPr/>
        </p:nvSpPr>
        <p:spPr>
          <a:xfrm>
            <a:off x="241300" y="4100994"/>
            <a:ext cx="10337800" cy="1264637"/>
          </a:xfrm>
          <a:prstGeom prst="rect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27461AB-D926-48BE-91A7-118A36BD532B}"/>
              </a:ext>
            </a:extLst>
          </p:cNvPr>
          <p:cNvSpPr/>
          <p:nvPr/>
        </p:nvSpPr>
        <p:spPr>
          <a:xfrm>
            <a:off x="1621017" y="518678"/>
            <a:ext cx="8920145" cy="2272599"/>
          </a:xfrm>
          <a:prstGeom prst="rect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D97FC27A-9BEF-4B35-A57D-7C75726647C4}"/>
              </a:ext>
            </a:extLst>
          </p:cNvPr>
          <p:cNvSpPr txBox="1"/>
          <p:nvPr/>
        </p:nvSpPr>
        <p:spPr>
          <a:xfrm>
            <a:off x="1384155" y="4194623"/>
            <a:ext cx="922979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b="1" dirty="0">
                <a:solidFill>
                  <a:srgbClr val="333333"/>
                </a:solidFill>
                <a:latin typeface="Montserrat" panose="00000500000000000000" pitchFamily="2" charset="0"/>
              </a:rPr>
              <a:t>株式会社万立は、</a:t>
            </a:r>
            <a:r>
              <a:rPr lang="en-US" altLang="ja-JP" sz="2400" b="1" dirty="0">
                <a:solidFill>
                  <a:srgbClr val="333333"/>
                </a:solidFill>
                <a:latin typeface="Montserrat" panose="00000500000000000000" pitchFamily="2" charset="0"/>
              </a:rPr>
              <a:t>1963</a:t>
            </a:r>
            <a:r>
              <a:rPr lang="ja-JP" altLang="en-US" sz="2400" b="1" dirty="0">
                <a:solidFill>
                  <a:srgbClr val="333333"/>
                </a:solidFill>
                <a:latin typeface="Montserrat" panose="00000500000000000000" pitchFamily="2" charset="0"/>
              </a:rPr>
              <a:t>年の創業以来、床用ワックス・洗剤を軸に高濃度次亜塩素酸水他、様々なものを製造してきました。</a:t>
            </a:r>
            <a:endParaRPr lang="en-US" altLang="ja-JP" sz="2400" b="1" dirty="0">
              <a:solidFill>
                <a:srgbClr val="333333"/>
              </a:solidFill>
              <a:latin typeface="Montserrat" panose="00000500000000000000" pitchFamily="2" charset="0"/>
            </a:endParaRPr>
          </a:p>
          <a:p>
            <a:r>
              <a:rPr lang="ja-JP" altLang="en-US" sz="2400" b="1" dirty="0">
                <a:solidFill>
                  <a:srgbClr val="333333"/>
                </a:solidFill>
                <a:latin typeface="Montserrat" panose="00000500000000000000" pitchFamily="2" charset="0"/>
              </a:rPr>
              <a:t>この技術を活かし、省エネルギー製品の開発を進めています。</a:t>
            </a:r>
            <a:endParaRPr lang="en-US" altLang="ja-JP" sz="2400" b="1" dirty="0">
              <a:solidFill>
                <a:srgbClr val="333333"/>
              </a:solidFill>
              <a:latin typeface="Montserrat" panose="00000500000000000000" pitchFamily="2" charset="0"/>
            </a:endParaRPr>
          </a:p>
          <a:p>
            <a:endParaRPr kumimoji="1" lang="en-US" altLang="ja-JP" sz="2400" b="1" dirty="0">
              <a:solidFill>
                <a:srgbClr val="333333"/>
              </a:solidFill>
              <a:latin typeface="Montserrat" panose="00000500000000000000" pitchFamily="2" charset="0"/>
            </a:endParaRPr>
          </a:p>
          <a:p>
            <a:endParaRPr kumimoji="1" lang="en-US" altLang="ja-JP" sz="2400" b="1" dirty="0"/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A459186A-78F0-4F10-8F81-744BCCAA2BB4}"/>
              </a:ext>
            </a:extLst>
          </p:cNvPr>
          <p:cNvSpPr/>
          <p:nvPr/>
        </p:nvSpPr>
        <p:spPr>
          <a:xfrm>
            <a:off x="241299" y="5480729"/>
            <a:ext cx="1085773" cy="5819875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技術</a:t>
            </a:r>
            <a:endParaRPr kumimoji="1" lang="en-US" altLang="ja-JP" sz="2400" b="1" dirty="0"/>
          </a:p>
          <a:p>
            <a:pPr algn="ctr"/>
            <a:r>
              <a:rPr kumimoji="1" lang="ja-JP" altLang="en-US" sz="2400" b="1" dirty="0"/>
              <a:t>詳細</a:t>
            </a:r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9279C9B2-87B9-4ADB-A815-A22ECABFDB52}"/>
              </a:ext>
            </a:extLst>
          </p:cNvPr>
          <p:cNvSpPr/>
          <p:nvPr/>
        </p:nvSpPr>
        <p:spPr>
          <a:xfrm>
            <a:off x="241300" y="5455128"/>
            <a:ext cx="10337800" cy="5845476"/>
          </a:xfrm>
          <a:prstGeom prst="rect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53" name="正方形/長方形 52">
            <a:extLst>
              <a:ext uri="{FF2B5EF4-FFF2-40B4-BE49-F238E27FC236}">
                <a16:creationId xmlns:a16="http://schemas.microsoft.com/office/drawing/2014/main" id="{4C0BF7AA-2167-4541-87A6-607C263639BE}"/>
              </a:ext>
            </a:extLst>
          </p:cNvPr>
          <p:cNvSpPr/>
          <p:nvPr/>
        </p:nvSpPr>
        <p:spPr>
          <a:xfrm>
            <a:off x="231143" y="2881758"/>
            <a:ext cx="1412400" cy="507154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会社名</a:t>
            </a:r>
          </a:p>
        </p:txBody>
      </p: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2C934109-4DC7-4C1B-BBE4-2B7B6D93D14B}"/>
              </a:ext>
            </a:extLst>
          </p:cNvPr>
          <p:cNvSpPr/>
          <p:nvPr/>
        </p:nvSpPr>
        <p:spPr>
          <a:xfrm>
            <a:off x="1621017" y="2881758"/>
            <a:ext cx="8909988" cy="470292"/>
          </a:xfrm>
          <a:prstGeom prst="rect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BA129DB4-7048-4CFE-8CC3-895E3271CC26}"/>
              </a:ext>
            </a:extLst>
          </p:cNvPr>
          <p:cNvSpPr txBox="1"/>
          <p:nvPr/>
        </p:nvSpPr>
        <p:spPr>
          <a:xfrm>
            <a:off x="1384155" y="2862300"/>
            <a:ext cx="88874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200" b="1" dirty="0"/>
              <a:t>株式会社 万立</a:t>
            </a:r>
            <a:endParaRPr kumimoji="1" lang="en-US" altLang="ja-JP" sz="3200" b="1" dirty="0"/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2039EEE3-35F8-4B71-8962-E642A02257D2}"/>
              </a:ext>
            </a:extLst>
          </p:cNvPr>
          <p:cNvSpPr/>
          <p:nvPr/>
        </p:nvSpPr>
        <p:spPr>
          <a:xfrm>
            <a:off x="231143" y="3442182"/>
            <a:ext cx="3290858" cy="584775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本社・大阪の拠点</a:t>
            </a: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163592EF-D567-488F-A146-CD9C2C4AD6C6}"/>
              </a:ext>
            </a:extLst>
          </p:cNvPr>
          <p:cNvSpPr/>
          <p:nvPr/>
        </p:nvSpPr>
        <p:spPr>
          <a:xfrm>
            <a:off x="3522001" y="3477566"/>
            <a:ext cx="7009004" cy="523790"/>
          </a:xfrm>
          <a:prstGeom prst="rect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C1EC5251-42A1-497F-AA9C-C80FBB0B566E}"/>
              </a:ext>
            </a:extLst>
          </p:cNvPr>
          <p:cNvSpPr txBox="1"/>
          <p:nvPr/>
        </p:nvSpPr>
        <p:spPr>
          <a:xfrm>
            <a:off x="3616210" y="3565292"/>
            <a:ext cx="6997741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b="1" dirty="0"/>
              <a:t>柏原市</a:t>
            </a:r>
            <a:endParaRPr kumimoji="1" lang="en-US" altLang="ja-JP" sz="2400" b="1" dirty="0"/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79ADCB95-D10C-4CAA-8E72-EAD2E2809CC7}"/>
              </a:ext>
            </a:extLst>
          </p:cNvPr>
          <p:cNvSpPr/>
          <p:nvPr/>
        </p:nvSpPr>
        <p:spPr>
          <a:xfrm>
            <a:off x="260272" y="11719252"/>
            <a:ext cx="5685207" cy="3211226"/>
          </a:xfrm>
          <a:prstGeom prst="rect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0515E507-29CF-46C9-A3F9-2FA025DD86CB}"/>
              </a:ext>
            </a:extLst>
          </p:cNvPr>
          <p:cNvSpPr txBox="1"/>
          <p:nvPr/>
        </p:nvSpPr>
        <p:spPr>
          <a:xfrm>
            <a:off x="6796995" y="14642238"/>
            <a:ext cx="38435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2000" dirty="0"/>
              <a:t>令和７年７月１５日時点</a:t>
            </a:r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317C07BB-3F7F-4F91-9F34-638CB1CB0095}"/>
              </a:ext>
            </a:extLst>
          </p:cNvPr>
          <p:cNvSpPr/>
          <p:nvPr/>
        </p:nvSpPr>
        <p:spPr>
          <a:xfrm>
            <a:off x="6058757" y="11391445"/>
            <a:ext cx="4555193" cy="559723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b="1" dirty="0"/>
              <a:t>問い合わせ先</a:t>
            </a:r>
          </a:p>
        </p:txBody>
      </p:sp>
      <p:sp>
        <p:nvSpPr>
          <p:cNvPr id="51" name="正方形/長方形 50">
            <a:extLst>
              <a:ext uri="{FF2B5EF4-FFF2-40B4-BE49-F238E27FC236}">
                <a16:creationId xmlns:a16="http://schemas.microsoft.com/office/drawing/2014/main" id="{E8C738BC-C855-4226-BE06-7A889DD9448B}"/>
              </a:ext>
            </a:extLst>
          </p:cNvPr>
          <p:cNvSpPr/>
          <p:nvPr/>
        </p:nvSpPr>
        <p:spPr>
          <a:xfrm>
            <a:off x="6076729" y="11974028"/>
            <a:ext cx="4502371" cy="1966256"/>
          </a:xfrm>
          <a:prstGeom prst="rect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9B5C7E81-478E-4B49-AF72-329C887E5BF7}"/>
              </a:ext>
            </a:extLst>
          </p:cNvPr>
          <p:cNvSpPr txBox="1"/>
          <p:nvPr/>
        </p:nvSpPr>
        <p:spPr>
          <a:xfrm>
            <a:off x="344612" y="11917996"/>
            <a:ext cx="5535033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/>
              <a:t>当該燃費改善剤については、フィリピン政府ココナッツ庁との連携により進めている、フィリピン産ココナッツオイルからバイオディーゼル</a:t>
            </a:r>
            <a:r>
              <a:rPr kumimoji="1" lang="en-US" altLang="ja-JP" sz="2400" b="1" dirty="0"/>
              <a:t>(BDF)</a:t>
            </a:r>
            <a:r>
              <a:rPr kumimoji="1" lang="ja-JP" altLang="en-US" sz="2400" b="1" dirty="0"/>
              <a:t>を製造し、数百の離島にある大型発電機の原料として使用する際に省燃費・省コスト</a:t>
            </a:r>
            <a:r>
              <a:rPr kumimoji="1" lang="en-US" altLang="ja-JP" sz="2400" b="1" dirty="0"/>
              <a:t>+</a:t>
            </a:r>
            <a:r>
              <a:rPr kumimoji="1" lang="ja-JP" altLang="en-US" sz="2400" b="1" dirty="0"/>
              <a:t>カーボンニュートラルを目指して社会実装することが予定されている。</a:t>
            </a: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B94DCDAA-71A5-4A58-B9B5-6BCEB2DA03DD}"/>
              </a:ext>
            </a:extLst>
          </p:cNvPr>
          <p:cNvSpPr txBox="1"/>
          <p:nvPr/>
        </p:nvSpPr>
        <p:spPr>
          <a:xfrm>
            <a:off x="6093982" y="12107314"/>
            <a:ext cx="4125403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500" b="1" dirty="0"/>
              <a:t>大阪府商工労働部成長産業振興室</a:t>
            </a:r>
            <a:endParaRPr kumimoji="1" lang="en-US" altLang="ja-JP" sz="1500" b="1" dirty="0"/>
          </a:p>
          <a:p>
            <a:r>
              <a:rPr kumimoji="1" lang="ja-JP" altLang="en-US" sz="1500" b="1" dirty="0"/>
              <a:t>産業創造課グリーンビジネス</a:t>
            </a:r>
            <a:r>
              <a:rPr kumimoji="1" lang="en-US" altLang="ja-JP" sz="1500" b="1" dirty="0"/>
              <a:t>G</a:t>
            </a:r>
          </a:p>
          <a:p>
            <a:r>
              <a:rPr kumimoji="1" lang="ja-JP" altLang="en-US" sz="1500" b="1" dirty="0"/>
              <a:t>〒</a:t>
            </a:r>
            <a:r>
              <a:rPr kumimoji="1" lang="en-US" altLang="ja-JP" sz="1500" b="1" dirty="0"/>
              <a:t>559-0855 </a:t>
            </a:r>
          </a:p>
          <a:p>
            <a:r>
              <a:rPr kumimoji="1" lang="ja-JP" altLang="en-US" sz="1500" b="1" dirty="0"/>
              <a:t>大阪市住之江区南港北</a:t>
            </a:r>
            <a:r>
              <a:rPr kumimoji="1" lang="en-US" altLang="ja-JP" sz="1500" b="1" dirty="0"/>
              <a:t>1-14-16</a:t>
            </a:r>
          </a:p>
          <a:p>
            <a:r>
              <a:rPr kumimoji="1" lang="ja-JP" altLang="en-US" sz="1500" b="1" dirty="0"/>
              <a:t>大阪府咲洲庁舎</a:t>
            </a:r>
            <a:r>
              <a:rPr kumimoji="1" lang="en-US" altLang="ja-JP" sz="1500" b="1" dirty="0"/>
              <a:t>25</a:t>
            </a:r>
            <a:r>
              <a:rPr kumimoji="1" lang="ja-JP" altLang="en-US" sz="1500" b="1" dirty="0"/>
              <a:t>階</a:t>
            </a:r>
            <a:endParaRPr kumimoji="1" lang="en-US" altLang="ja-JP" sz="1500" b="1" dirty="0"/>
          </a:p>
          <a:p>
            <a:r>
              <a:rPr kumimoji="1" lang="en-US" altLang="ja-JP" sz="1500" b="1" dirty="0"/>
              <a:t>TEL</a:t>
            </a:r>
            <a:r>
              <a:rPr kumimoji="1" lang="ja-JP" altLang="en-US" sz="1500" b="1" dirty="0"/>
              <a:t>：</a:t>
            </a:r>
            <a:r>
              <a:rPr kumimoji="1" lang="en-US" altLang="ja-JP" sz="1500" b="1" dirty="0"/>
              <a:t>06-6210-9484</a:t>
            </a:r>
          </a:p>
          <a:p>
            <a:r>
              <a:rPr kumimoji="1" lang="ja-JP" altLang="en-US" sz="1500" b="1" dirty="0"/>
              <a:t>メールアドレス：</a:t>
            </a:r>
            <a:r>
              <a:rPr kumimoji="1" lang="en-US" altLang="ja-JP" sz="1500" b="1" dirty="0"/>
              <a:t>green@gbox.pref.osaka.lg.jp</a:t>
            </a:r>
            <a:endParaRPr kumimoji="1" lang="ja-JP" altLang="en-US" sz="1500" b="1" dirty="0"/>
          </a:p>
        </p:txBody>
      </p:sp>
      <p:pic>
        <p:nvPicPr>
          <p:cNvPr id="58" name="図 57">
            <a:extLst>
              <a:ext uri="{FF2B5EF4-FFF2-40B4-BE49-F238E27FC236}">
                <a16:creationId xmlns:a16="http://schemas.microsoft.com/office/drawing/2014/main" id="{1CBE5F86-7816-48E8-8BEF-61233B92A7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7620" y="12066668"/>
            <a:ext cx="1470638" cy="1470638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3D42FA4-3F19-46ED-B8FE-2F6D6816BBDA}"/>
              </a:ext>
            </a:extLst>
          </p:cNvPr>
          <p:cNvSpPr txBox="1"/>
          <p:nvPr/>
        </p:nvSpPr>
        <p:spPr>
          <a:xfrm>
            <a:off x="1429411" y="5547013"/>
            <a:ext cx="2821080" cy="230832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chemeClr val="tx1"/>
                </a:solidFill>
              </a:rPr>
              <a:t>製品の画像</a:t>
            </a:r>
            <a:endParaRPr kumimoji="1" lang="en-US" altLang="ja-JP" dirty="0">
              <a:solidFill>
                <a:schemeClr val="tx1"/>
              </a:solidFill>
            </a:endParaRPr>
          </a:p>
          <a:p>
            <a:endParaRPr kumimoji="1" lang="en-US" altLang="ja-JP" dirty="0">
              <a:solidFill>
                <a:schemeClr val="tx1"/>
              </a:solidFill>
            </a:endParaRPr>
          </a:p>
          <a:p>
            <a:endParaRPr kumimoji="1" lang="en-US" altLang="ja-JP" dirty="0">
              <a:solidFill>
                <a:schemeClr val="tx1"/>
              </a:solidFill>
            </a:endParaRPr>
          </a:p>
          <a:p>
            <a:endParaRPr kumimoji="1" lang="en-US" altLang="ja-JP" dirty="0">
              <a:solidFill>
                <a:schemeClr val="tx1"/>
              </a:solidFill>
            </a:endParaRPr>
          </a:p>
          <a:p>
            <a:endParaRPr kumimoji="1" lang="en-US" altLang="ja-JP" dirty="0">
              <a:solidFill>
                <a:schemeClr val="tx1"/>
              </a:solidFill>
            </a:endParaRPr>
          </a:p>
          <a:p>
            <a:endParaRPr kumimoji="1" lang="en-US" altLang="ja-JP" dirty="0">
              <a:solidFill>
                <a:schemeClr val="tx1"/>
              </a:solidFill>
            </a:endParaRPr>
          </a:p>
          <a:p>
            <a:endParaRPr kumimoji="1" lang="en-US" altLang="ja-JP" dirty="0">
              <a:solidFill>
                <a:schemeClr val="tx1"/>
              </a:solidFill>
            </a:endParaRPr>
          </a:p>
          <a:p>
            <a:endParaRPr kumimoji="1" lang="en-US" altLang="ja-JP" dirty="0">
              <a:solidFill>
                <a:schemeClr val="tx1"/>
              </a:solidFill>
            </a:endParaRP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E6EA7AE3-3960-40D0-A010-DFA96F14AD30}"/>
              </a:ext>
            </a:extLst>
          </p:cNvPr>
          <p:cNvSpPr txBox="1"/>
          <p:nvPr/>
        </p:nvSpPr>
        <p:spPr>
          <a:xfrm>
            <a:off x="4381951" y="5824012"/>
            <a:ext cx="1946621" cy="193899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en-US" altLang="ja-JP" sz="2000" dirty="0">
                <a:solidFill>
                  <a:schemeClr val="tx1"/>
                </a:solidFill>
              </a:rPr>
              <a:t>1.70</a:t>
            </a:r>
            <a:r>
              <a:rPr kumimoji="1" lang="ja-JP" altLang="en-US" sz="2000" dirty="0">
                <a:solidFill>
                  <a:schemeClr val="tx1"/>
                </a:solidFill>
              </a:rPr>
              <a:t>～</a:t>
            </a:r>
            <a:r>
              <a:rPr kumimoji="1" lang="en-US" altLang="ja-JP" sz="2000" dirty="0">
                <a:solidFill>
                  <a:schemeClr val="tx1"/>
                </a:solidFill>
              </a:rPr>
              <a:t>80</a:t>
            </a:r>
            <a:r>
              <a:rPr kumimoji="1" lang="ja-JP" altLang="en-US" sz="2000" dirty="0">
                <a:solidFill>
                  <a:schemeClr val="tx1"/>
                </a:solidFill>
              </a:rPr>
              <a:t>種以上の野草、野菜、果物他から酵素を抽出・培養し酵素水を製造</a:t>
            </a:r>
            <a:endParaRPr kumimoji="1" lang="en-US" altLang="ja-JP" sz="2000" dirty="0">
              <a:solidFill>
                <a:schemeClr val="tx1"/>
              </a:solidFill>
            </a:endParaRP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471E3C58-C76D-4653-8865-E5FDE9437B94}"/>
              </a:ext>
            </a:extLst>
          </p:cNvPr>
          <p:cNvSpPr txBox="1"/>
          <p:nvPr/>
        </p:nvSpPr>
        <p:spPr>
          <a:xfrm>
            <a:off x="6796995" y="5834090"/>
            <a:ext cx="1760982" cy="193899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en-US" altLang="ja-JP" sz="2000" dirty="0">
                <a:solidFill>
                  <a:schemeClr val="tx1"/>
                </a:solidFill>
              </a:rPr>
              <a:t>2.</a:t>
            </a:r>
            <a:r>
              <a:rPr kumimoji="1" lang="ja-JP" altLang="en-US" sz="2000" dirty="0">
                <a:solidFill>
                  <a:schemeClr val="tx1"/>
                </a:solidFill>
              </a:rPr>
              <a:t>食用油に</a:t>
            </a:r>
            <a:r>
              <a:rPr kumimoji="1" lang="en-US" altLang="ja-JP" sz="2000" dirty="0">
                <a:solidFill>
                  <a:schemeClr val="tx1"/>
                </a:solidFill>
              </a:rPr>
              <a:t>1.</a:t>
            </a:r>
            <a:r>
              <a:rPr kumimoji="1" lang="ja-JP" altLang="en-US" sz="2000" dirty="0">
                <a:solidFill>
                  <a:schemeClr val="tx1"/>
                </a:solidFill>
              </a:rPr>
              <a:t>の酵素水を加え、約</a:t>
            </a:r>
            <a:r>
              <a:rPr kumimoji="1" lang="en-US" altLang="ja-JP" sz="2000" dirty="0">
                <a:solidFill>
                  <a:schemeClr val="tx1"/>
                </a:solidFill>
              </a:rPr>
              <a:t>1.</a:t>
            </a:r>
            <a:r>
              <a:rPr kumimoji="1" lang="ja-JP" altLang="en-US" sz="2000" dirty="0">
                <a:solidFill>
                  <a:schemeClr val="tx1"/>
                </a:solidFill>
              </a:rPr>
              <a:t>ヶ月半～</a:t>
            </a:r>
            <a:r>
              <a:rPr kumimoji="1" lang="en-US" altLang="ja-JP" sz="2000" dirty="0">
                <a:solidFill>
                  <a:schemeClr val="tx1"/>
                </a:solidFill>
              </a:rPr>
              <a:t>3</a:t>
            </a:r>
            <a:r>
              <a:rPr kumimoji="1" lang="ja-JP" altLang="en-US" sz="2000" dirty="0">
                <a:solidFill>
                  <a:schemeClr val="tx1"/>
                </a:solidFill>
              </a:rPr>
              <a:t>ヶ月間撹拌・混錬を繰り返す。</a:t>
            </a:r>
            <a:endParaRPr kumimoji="1" lang="en-US" altLang="ja-JP" sz="2000" dirty="0">
              <a:solidFill>
                <a:schemeClr val="tx1"/>
              </a:solidFill>
            </a:endParaRPr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4C397AE4-238D-4CB1-BA6D-0D708B74FDA4}"/>
              </a:ext>
            </a:extLst>
          </p:cNvPr>
          <p:cNvSpPr txBox="1"/>
          <p:nvPr/>
        </p:nvSpPr>
        <p:spPr>
          <a:xfrm>
            <a:off x="9001960" y="5855068"/>
            <a:ext cx="1408919" cy="187743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en-US" altLang="ja-JP" sz="2000" dirty="0">
                <a:solidFill>
                  <a:schemeClr val="tx1"/>
                </a:solidFill>
              </a:rPr>
              <a:t>3.</a:t>
            </a:r>
            <a:r>
              <a:rPr kumimoji="1" lang="ja-JP" altLang="en-US" sz="2000" dirty="0">
                <a:solidFill>
                  <a:schemeClr val="tx1"/>
                </a:solidFill>
              </a:rPr>
              <a:t>仕上がり</a:t>
            </a:r>
            <a:r>
              <a:rPr kumimoji="1" lang="en-US" altLang="ja-JP" sz="2000" dirty="0">
                <a:solidFill>
                  <a:schemeClr val="tx1"/>
                </a:solidFill>
              </a:rPr>
              <a:t>(</a:t>
            </a:r>
            <a:r>
              <a:rPr kumimoji="1" lang="ja-JP" altLang="en-US" sz="2000" dirty="0">
                <a:solidFill>
                  <a:schemeClr val="tx1"/>
                </a:solidFill>
              </a:rPr>
              <a:t>製品は微かに芳香を発する</a:t>
            </a:r>
            <a:r>
              <a:rPr kumimoji="1" lang="en-US" altLang="ja-JP" sz="2000" dirty="0">
                <a:solidFill>
                  <a:schemeClr val="tx1"/>
                </a:solidFill>
              </a:rPr>
              <a:t>)</a:t>
            </a:r>
          </a:p>
          <a:p>
            <a:endParaRPr kumimoji="1" lang="en-US" altLang="ja-JP" dirty="0">
              <a:solidFill>
                <a:schemeClr val="tx1"/>
              </a:solidFill>
            </a:endParaRPr>
          </a:p>
          <a:p>
            <a:endParaRPr kumimoji="1" lang="en-US" altLang="ja-JP" dirty="0">
              <a:solidFill>
                <a:schemeClr val="tx1"/>
              </a:solidFill>
            </a:endParaRPr>
          </a:p>
        </p:txBody>
      </p:sp>
      <p:sp>
        <p:nvSpPr>
          <p:cNvPr id="7" name="矢印: 下 6">
            <a:extLst>
              <a:ext uri="{FF2B5EF4-FFF2-40B4-BE49-F238E27FC236}">
                <a16:creationId xmlns:a16="http://schemas.microsoft.com/office/drawing/2014/main" id="{66D3082B-E7BD-4183-979C-66FF88D474DE}"/>
              </a:ext>
            </a:extLst>
          </p:cNvPr>
          <p:cNvSpPr/>
          <p:nvPr/>
        </p:nvSpPr>
        <p:spPr>
          <a:xfrm rot="16200000">
            <a:off x="6214334" y="6122536"/>
            <a:ext cx="716034" cy="4492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矢印: 下 49">
            <a:extLst>
              <a:ext uri="{FF2B5EF4-FFF2-40B4-BE49-F238E27FC236}">
                <a16:creationId xmlns:a16="http://schemas.microsoft.com/office/drawing/2014/main" id="{BBF29C8E-BEC8-4893-A3BD-74D2267F7AA3}"/>
              </a:ext>
            </a:extLst>
          </p:cNvPr>
          <p:cNvSpPr/>
          <p:nvPr/>
        </p:nvSpPr>
        <p:spPr>
          <a:xfrm rot="16200000">
            <a:off x="8441860" y="6095176"/>
            <a:ext cx="716034" cy="48379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8EEC8ABE-656F-43FD-B0D4-4BA45372F870}"/>
              </a:ext>
            </a:extLst>
          </p:cNvPr>
          <p:cNvSpPr txBox="1"/>
          <p:nvPr/>
        </p:nvSpPr>
        <p:spPr>
          <a:xfrm>
            <a:off x="6882095" y="5497318"/>
            <a:ext cx="18860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製造フロー</a:t>
            </a: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58ADCD66-071B-4168-8336-81C001AD3B40}"/>
              </a:ext>
            </a:extLst>
          </p:cNvPr>
          <p:cNvSpPr txBox="1"/>
          <p:nvPr/>
        </p:nvSpPr>
        <p:spPr>
          <a:xfrm>
            <a:off x="1327072" y="7848162"/>
            <a:ext cx="9111751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/>
              <a:t>＜内燃機関の燃費削減剤＞</a:t>
            </a:r>
            <a:endParaRPr kumimoji="1" lang="en-US" altLang="ja-JP" sz="2800" b="1" dirty="0"/>
          </a:p>
          <a:p>
            <a:r>
              <a:rPr kumimoji="1" lang="ja-JP" altLang="en-US" sz="2800" b="1" dirty="0"/>
              <a:t>　可食植物由来の原料から製造する燃料消費削減剤。</a:t>
            </a:r>
            <a:endParaRPr kumimoji="1" lang="en-US" altLang="ja-JP" sz="2800" b="1" dirty="0"/>
          </a:p>
          <a:p>
            <a:r>
              <a:rPr kumimoji="1" lang="ja-JP" altLang="en-US" sz="2800" b="1" dirty="0"/>
              <a:t>　乗用車、トラック、ディーゼル機関車及び船舶等</a:t>
            </a:r>
            <a:endParaRPr kumimoji="1" lang="en-US" altLang="ja-JP" sz="2800" b="1" dirty="0"/>
          </a:p>
          <a:p>
            <a:r>
              <a:rPr kumimoji="1" lang="ja-JP" altLang="en-US" sz="2800" b="1" dirty="0"/>
              <a:t>　石油系の液体燃料を使用する内燃機関の燃料消費量を</a:t>
            </a:r>
            <a:endParaRPr kumimoji="1" lang="en-US" altLang="ja-JP" sz="2800" b="1" dirty="0"/>
          </a:p>
          <a:p>
            <a:r>
              <a:rPr kumimoji="1" lang="ja-JP" altLang="en-US" sz="2800" b="1" dirty="0"/>
              <a:t>　</a:t>
            </a:r>
            <a:r>
              <a:rPr kumimoji="1" lang="en-US" altLang="ja-JP" sz="2800" b="1" dirty="0"/>
              <a:t>15</a:t>
            </a:r>
            <a:r>
              <a:rPr kumimoji="1" lang="ja-JP" altLang="en-US" sz="2800" b="1" dirty="0"/>
              <a:t>～</a:t>
            </a:r>
            <a:r>
              <a:rPr kumimoji="1" lang="en-US" altLang="ja-JP" sz="2800" b="1" dirty="0"/>
              <a:t>20%</a:t>
            </a:r>
            <a:r>
              <a:rPr kumimoji="1" lang="ja-JP" altLang="en-US" sz="2800" b="1" dirty="0"/>
              <a:t>削減し、同率の</a:t>
            </a:r>
            <a:r>
              <a:rPr kumimoji="1" lang="en-US" altLang="ja-JP" sz="2800" b="1" dirty="0"/>
              <a:t>CO2</a:t>
            </a:r>
            <a:r>
              <a:rPr kumimoji="1" lang="ja-JP" altLang="en-US" sz="2800" b="1" dirty="0"/>
              <a:t>排出量削減を可能にする。</a:t>
            </a:r>
            <a:endParaRPr kumimoji="1" lang="en-US" altLang="ja-JP" sz="2800" b="1" dirty="0"/>
          </a:p>
          <a:p>
            <a:r>
              <a:rPr kumimoji="1" lang="ja-JP" altLang="en-US" sz="2800" b="1" dirty="0"/>
              <a:t>　植物由来</a:t>
            </a:r>
            <a:r>
              <a:rPr kumimoji="1" lang="ja-JP" altLang="en-US" sz="2800" b="1"/>
              <a:t>の燃料</a:t>
            </a:r>
            <a:r>
              <a:rPr kumimoji="1" lang="en-US" altLang="ja-JP" sz="2800" b="1"/>
              <a:t>BDF</a:t>
            </a:r>
            <a:r>
              <a:rPr kumimoji="1" lang="ja-JP" altLang="en-US" sz="2800" b="1" dirty="0" err="1"/>
              <a:t>にも</a:t>
            </a:r>
            <a:r>
              <a:rPr kumimoji="1" lang="ja-JP" altLang="en-US" sz="2800" b="1" dirty="0"/>
              <a:t>同等の効果を発揮する。</a:t>
            </a:r>
            <a:endParaRPr kumimoji="1" lang="en-US" altLang="ja-JP" sz="2800" b="1" dirty="0"/>
          </a:p>
          <a:p>
            <a:r>
              <a:rPr kumimoji="1" lang="ja-JP" altLang="en-US" sz="2800" b="1" dirty="0"/>
              <a:t>　この技術により、地球温暖化防止に寄与し持続可能な　</a:t>
            </a:r>
            <a:endParaRPr kumimoji="1" lang="en-US" altLang="ja-JP" sz="2800" b="1" dirty="0"/>
          </a:p>
          <a:p>
            <a:r>
              <a:rPr kumimoji="1" lang="ja-JP" altLang="en-US" sz="2800" b="1" dirty="0"/>
              <a:t>　社会を目指す。</a:t>
            </a:r>
            <a:endParaRPr kumimoji="1" lang="en-US" altLang="ja-JP" sz="2800" b="1" dirty="0"/>
          </a:p>
        </p:txBody>
      </p:sp>
      <p:pic>
        <p:nvPicPr>
          <p:cNvPr id="1028" name="Picture 4" descr="C:\Users\USER\Downloads\Adobe Express - file (1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4406" y="5817944"/>
            <a:ext cx="1541266" cy="20357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35DB722F-FF24-443B-B6AB-FD787D3915D6}"/>
              </a:ext>
            </a:extLst>
          </p:cNvPr>
          <p:cNvSpPr/>
          <p:nvPr/>
        </p:nvSpPr>
        <p:spPr>
          <a:xfrm>
            <a:off x="248396" y="11388184"/>
            <a:ext cx="5732873" cy="529245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期待する技術の活用方法・連携先</a:t>
            </a:r>
          </a:p>
        </p:txBody>
      </p:sp>
    </p:spTree>
    <p:extLst>
      <p:ext uri="{BB962C8B-B14F-4D97-AF65-F5344CB8AC3E}">
        <p14:creationId xmlns:p14="http://schemas.microsoft.com/office/powerpoint/2010/main" val="10324298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361</Words>
  <Application>Microsoft Office PowerPoint</Application>
  <PresentationFormat>ユーザー設定</PresentationFormat>
  <Paragraphs>45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Arial</vt:lpstr>
      <vt:lpstr>Calibri</vt:lpstr>
      <vt:lpstr>Calibri Light</vt:lpstr>
      <vt:lpstr>Montserrat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2025-07-24T10:30:04Z</dcterms:created>
  <dcterms:modified xsi:type="dcterms:W3CDTF">2025-07-24T10:30:07Z</dcterms:modified>
</cp:coreProperties>
</file>