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2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/>
              <a:t>おおさかカーボンニュートラルビジネスネットワーク会員企業</a:t>
            </a:r>
            <a:endParaRPr kumimoji="1" lang="ja-JP" altLang="en-US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24047" y="601133"/>
            <a:ext cx="1412400" cy="17821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/>
              <a:t>CO2</a:t>
            </a:r>
          </a:p>
          <a:p>
            <a:pPr algn="ctr"/>
            <a:r>
              <a:rPr kumimoji="1" lang="ja-JP" altLang="en-US" sz="2800" b="1" dirty="0"/>
              <a:t>回収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ものづくりの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GX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に貢献する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CO2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アップサイクル素材「</a:t>
            </a:r>
            <a:r>
              <a:rPr kumimoji="1" lang="en-US" altLang="ja-JP" sz="4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metacol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™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住友電工は、</a:t>
            </a:r>
            <a:r>
              <a:rPr lang="ja-JP" altLang="en-US" sz="2400" b="1" i="0" dirty="0">
                <a:effectLst/>
                <a:latin typeface="+mn-ea"/>
              </a:rPr>
              <a:t>カーボンニュートラルな未来社会の実現に向け、</a:t>
            </a:r>
            <a:r>
              <a:rPr lang="en-US" altLang="ja-JP" sz="2400" b="1" i="0" dirty="0">
                <a:effectLst/>
                <a:latin typeface="+mn-ea"/>
              </a:rPr>
              <a:t>CO</a:t>
            </a:r>
            <a:r>
              <a:rPr lang="en-US" altLang="ja-JP" sz="2400" b="1" i="0" baseline="-25000" dirty="0">
                <a:effectLst/>
                <a:latin typeface="+mn-ea"/>
              </a:rPr>
              <a:t>2</a:t>
            </a:r>
            <a:r>
              <a:rPr lang="ja-JP" altLang="en-US" sz="2400" b="1" i="0" dirty="0">
                <a:effectLst/>
                <a:latin typeface="+mn-ea"/>
              </a:rPr>
              <a:t>排出削減技術の革新に注力しています。</a:t>
            </a:r>
            <a:r>
              <a:rPr lang="en-US" altLang="ja-JP" sz="2400" b="1" i="0" dirty="0">
                <a:effectLst/>
                <a:latin typeface="+mn-ea"/>
              </a:rPr>
              <a:t>CO</a:t>
            </a:r>
            <a:r>
              <a:rPr lang="en-US" altLang="ja-JP" sz="2400" b="1" i="0" baseline="-25000" dirty="0">
                <a:effectLst/>
                <a:latin typeface="+mn-ea"/>
              </a:rPr>
              <a:t>2</a:t>
            </a:r>
            <a:r>
              <a:rPr lang="ja-JP" altLang="en-US" sz="2400" b="1" i="0" dirty="0">
                <a:effectLst/>
                <a:latin typeface="+mn-ea"/>
              </a:rPr>
              <a:t>の回収・利用によるグリーン・イノベーション（</a:t>
            </a:r>
            <a:r>
              <a:rPr lang="en-US" altLang="ja-JP" sz="2400" b="1" i="0" dirty="0">
                <a:effectLst/>
                <a:latin typeface="+mn-ea"/>
              </a:rPr>
              <a:t>GX</a:t>
            </a:r>
            <a:r>
              <a:rPr lang="ja-JP" altLang="en-US" sz="2400" b="1" i="0" dirty="0">
                <a:effectLst/>
                <a:latin typeface="+mn-ea"/>
              </a:rPr>
              <a:t>）の推進、金属や樹脂といった限りある資源の効率的な利用により、循環型社会を目指します。</a:t>
            </a:r>
            <a:endParaRPr kumimoji="1" lang="en-US" altLang="ja-JP" sz="2400" b="1" dirty="0">
              <a:solidFill>
                <a:srgbClr val="333333"/>
              </a:solidFill>
              <a:latin typeface="+mn-ea"/>
            </a:endParaRPr>
          </a:p>
          <a:p>
            <a:endParaRPr kumimoji="1" lang="en-US" altLang="ja-JP" sz="2400" b="1" dirty="0"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463117" y="8954843"/>
            <a:ext cx="49462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金属を新たに原材料にすることで、その約</a:t>
            </a:r>
            <a:r>
              <a:rPr kumimoji="1" lang="en-US" altLang="ja-JP" sz="2800" b="1" dirty="0"/>
              <a:t>4</a:t>
            </a:r>
            <a:r>
              <a:rPr kumimoji="1" lang="ja-JP" altLang="en-US" sz="2800" b="1" dirty="0"/>
              <a:t>割が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でできた機能性素材の量産プロセスを世界で初めて開発。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の高付加価値用途の不足問題を解決し、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を活用しながら発展する社会を目指します。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住友電気工業株式会社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26089"/>
            <a:ext cx="7009004" cy="57526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　</a:t>
            </a:r>
            <a:r>
              <a:rPr kumimoji="1" lang="en-US" altLang="ja-JP" sz="2000" dirty="0"/>
              <a:t>5</a:t>
            </a:r>
            <a:r>
              <a:rPr kumimoji="1" lang="ja-JP" altLang="en-US" sz="2000" dirty="0"/>
              <a:t>月　</a:t>
            </a:r>
            <a:r>
              <a:rPr kumimoji="1" lang="en-US" altLang="ja-JP" sz="2000"/>
              <a:t>2</a:t>
            </a:r>
            <a:r>
              <a:rPr kumimoji="1" lang="ja-JP" altLang="en-US" sz="2000"/>
              <a:t>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・事業者向け産業素材（環境配慮機能性添加剤、充填剤等）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・一般向け生活用品等（環境配慮ノベルティグッズや教材等）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EC8ABE-656F-43FD-B0D4-4BA45372F870}"/>
              </a:ext>
            </a:extLst>
          </p:cNvPr>
          <p:cNvSpPr txBox="1"/>
          <p:nvPr/>
        </p:nvSpPr>
        <p:spPr>
          <a:xfrm>
            <a:off x="5515792" y="8126671"/>
            <a:ext cx="2821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製造フロー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F6EBB16-872C-4AF3-8A02-F40EAD622307}"/>
              </a:ext>
            </a:extLst>
          </p:cNvPr>
          <p:cNvSpPr txBox="1"/>
          <p:nvPr/>
        </p:nvSpPr>
        <p:spPr>
          <a:xfrm>
            <a:off x="7023310" y="9109579"/>
            <a:ext cx="3199681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カーボンニュートラルへの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貢献効果　</a:t>
            </a:r>
            <a:r>
              <a:rPr kumimoji="1" lang="en-US" altLang="ja-JP" dirty="0">
                <a:solidFill>
                  <a:schemeClr val="tx1"/>
                </a:solidFill>
              </a:rPr>
              <a:t>CO2</a:t>
            </a:r>
            <a:r>
              <a:rPr kumimoji="1" lang="ja-JP" altLang="en-US" dirty="0">
                <a:solidFill>
                  <a:schemeClr val="tx1"/>
                </a:solidFill>
              </a:rPr>
              <a:t>削減量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代替効果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樹脂を同素材に置き換えることで排出原単位は</a:t>
            </a:r>
            <a:r>
              <a:rPr kumimoji="1" lang="en-US" altLang="ja-JP" dirty="0">
                <a:solidFill>
                  <a:schemeClr val="tx1"/>
                </a:solidFill>
              </a:rPr>
              <a:t>1/5</a:t>
            </a:r>
            <a:r>
              <a:rPr kumimoji="1" lang="ja-JP" altLang="en-US" dirty="0">
                <a:solidFill>
                  <a:schemeClr val="tx1"/>
                </a:solidFill>
              </a:rPr>
              <a:t>になる。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貯蔵効果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建材や路盤材等に用いることで同素材の使用量の約</a:t>
            </a:r>
            <a:r>
              <a:rPr kumimoji="1" lang="en-US" altLang="ja-JP" dirty="0">
                <a:solidFill>
                  <a:schemeClr val="tx1"/>
                </a:solidFill>
              </a:rPr>
              <a:t>4</a:t>
            </a:r>
            <a:r>
              <a:rPr kumimoji="1" lang="ja-JP" altLang="en-US" dirty="0">
                <a:solidFill>
                  <a:schemeClr val="tx1"/>
                </a:solidFill>
              </a:rPr>
              <a:t>割の</a:t>
            </a:r>
            <a:r>
              <a:rPr kumimoji="1" lang="en-US" altLang="ja-JP" dirty="0">
                <a:solidFill>
                  <a:schemeClr val="tx1"/>
                </a:solidFill>
              </a:rPr>
              <a:t>CO2</a:t>
            </a:r>
            <a:r>
              <a:rPr kumimoji="1" lang="ja-JP" altLang="en-US" dirty="0">
                <a:solidFill>
                  <a:schemeClr val="tx1"/>
                </a:solidFill>
              </a:rPr>
              <a:t>を大気から隔離できる。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4D6FB14C-4789-4069-AF66-A56E28965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609" y="6233603"/>
            <a:ext cx="3267011" cy="2496371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EA1950B-3744-4987-8737-327632F5DA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0479" y="6431145"/>
            <a:ext cx="5610526" cy="202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283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2025-06-26T10:12:34Z</dcterms:created>
  <dcterms:modified xsi:type="dcterms:W3CDTF">2025-07-03T06:28:10Z</dcterms:modified>
</cp:coreProperties>
</file>