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0" r:id="rId2"/>
  </p:sldIdLst>
  <p:sldSz cx="10691813" cy="1511935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62" userDrawn="1">
          <p15:clr>
            <a:srgbClr val="A4A3A4"/>
          </p15:clr>
        </p15:guide>
        <p15:guide id="2" pos="3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35" d="100"/>
          <a:sy n="35" d="100"/>
        </p:scale>
        <p:origin x="1152" y="32"/>
      </p:cViewPr>
      <p:guideLst>
        <p:guide orient="horz" pos="476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pPr/>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pPr/>
              <a:t>‹#›</a:t>
            </a:fld>
            <a:endParaRPr kumimoji="1" lang="ja-JP" altLang="en-US"/>
          </a:p>
        </p:txBody>
      </p:sp>
    </p:spTree>
    <p:extLst>
      <p:ext uri="{BB962C8B-B14F-4D97-AF65-F5344CB8AC3E}">
        <p14:creationId xmlns:p14="http://schemas.microsoft.com/office/powerpoint/2010/main" val="299645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pPr/>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pPr/>
              <a:t>‹#›</a:t>
            </a:fld>
            <a:endParaRPr kumimoji="1" lang="ja-JP" altLang="en-US"/>
          </a:p>
        </p:txBody>
      </p:sp>
    </p:spTree>
    <p:extLst>
      <p:ext uri="{BB962C8B-B14F-4D97-AF65-F5344CB8AC3E}">
        <p14:creationId xmlns:p14="http://schemas.microsoft.com/office/powerpoint/2010/main" val="1795990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pPr/>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pPr/>
              <a:t>‹#›</a:t>
            </a:fld>
            <a:endParaRPr kumimoji="1" lang="ja-JP" altLang="en-US"/>
          </a:p>
        </p:txBody>
      </p:sp>
    </p:spTree>
    <p:extLst>
      <p:ext uri="{BB962C8B-B14F-4D97-AF65-F5344CB8AC3E}">
        <p14:creationId xmlns:p14="http://schemas.microsoft.com/office/powerpoint/2010/main" val="4197469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pPr/>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pPr/>
              <a:t>‹#›</a:t>
            </a:fld>
            <a:endParaRPr kumimoji="1" lang="ja-JP" altLang="en-US"/>
          </a:p>
        </p:txBody>
      </p:sp>
    </p:spTree>
    <p:extLst>
      <p:ext uri="{BB962C8B-B14F-4D97-AF65-F5344CB8AC3E}">
        <p14:creationId xmlns:p14="http://schemas.microsoft.com/office/powerpoint/2010/main" val="4248809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pPr/>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pPr/>
              <a:t>‹#›</a:t>
            </a:fld>
            <a:endParaRPr kumimoji="1" lang="ja-JP" altLang="en-US"/>
          </a:p>
        </p:txBody>
      </p:sp>
    </p:spTree>
    <p:extLst>
      <p:ext uri="{BB962C8B-B14F-4D97-AF65-F5344CB8AC3E}">
        <p14:creationId xmlns:p14="http://schemas.microsoft.com/office/powerpoint/2010/main" val="3863453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pPr/>
              <a:t>2025/7/24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pPr/>
              <a:t>‹#›</a:t>
            </a:fld>
            <a:endParaRPr kumimoji="1" lang="ja-JP" altLang="en-US"/>
          </a:p>
        </p:txBody>
      </p:sp>
    </p:spTree>
    <p:extLst>
      <p:ext uri="{BB962C8B-B14F-4D97-AF65-F5344CB8AC3E}">
        <p14:creationId xmlns:p14="http://schemas.microsoft.com/office/powerpoint/2010/main" val="224130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4" name="Content Placeholder 3"/>
          <p:cNvSpPr>
            <a:spLocks noGrp="1"/>
          </p:cNvSpPr>
          <p:nvPr>
            <p:ph sz="half" idx="2"/>
          </p:nvPr>
        </p:nvSpPr>
        <p:spPr>
          <a:xfrm>
            <a:off x="736456" y="5522763"/>
            <a:ext cx="4523137"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6" name="Content Placeholder 5"/>
          <p:cNvSpPr>
            <a:spLocks noGrp="1"/>
          </p:cNvSpPr>
          <p:nvPr>
            <p:ph sz="quarter" idx="4"/>
          </p:nvPr>
        </p:nvSpPr>
        <p:spPr>
          <a:xfrm>
            <a:off x="5412731" y="5522763"/>
            <a:ext cx="4545413"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0E7F748-EFF0-4734-9030-9BE5DC16CAB2}" type="datetimeFigureOut">
              <a:rPr kumimoji="1" lang="ja-JP" altLang="en-US" smtClean="0"/>
              <a:pPr/>
              <a:t>2025/7/24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F636F32-286C-4693-906A-7189E1F5842A}" type="slidenum">
              <a:rPr kumimoji="1" lang="ja-JP" altLang="en-US" smtClean="0"/>
              <a:pPr/>
              <a:t>‹#›</a:t>
            </a:fld>
            <a:endParaRPr kumimoji="1" lang="ja-JP" altLang="en-US"/>
          </a:p>
        </p:txBody>
      </p:sp>
    </p:spTree>
    <p:extLst>
      <p:ext uri="{BB962C8B-B14F-4D97-AF65-F5344CB8AC3E}">
        <p14:creationId xmlns:p14="http://schemas.microsoft.com/office/powerpoint/2010/main" val="412029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0E7F748-EFF0-4734-9030-9BE5DC16CAB2}" type="datetimeFigureOut">
              <a:rPr kumimoji="1" lang="ja-JP" altLang="en-US" smtClean="0"/>
              <a:pPr/>
              <a:t>2025/7/24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F636F32-286C-4693-906A-7189E1F5842A}" type="slidenum">
              <a:rPr kumimoji="1" lang="ja-JP" altLang="en-US" smtClean="0"/>
              <a:pPr/>
              <a:t>‹#›</a:t>
            </a:fld>
            <a:endParaRPr kumimoji="1" lang="ja-JP" altLang="en-US"/>
          </a:p>
        </p:txBody>
      </p:sp>
    </p:spTree>
    <p:extLst>
      <p:ext uri="{BB962C8B-B14F-4D97-AF65-F5344CB8AC3E}">
        <p14:creationId xmlns:p14="http://schemas.microsoft.com/office/powerpoint/2010/main" val="1509128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7F748-EFF0-4734-9030-9BE5DC16CAB2}" type="datetimeFigureOut">
              <a:rPr kumimoji="1" lang="ja-JP" altLang="en-US" smtClean="0"/>
              <a:pPr/>
              <a:t>2025/7/24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F636F32-286C-4693-906A-7189E1F5842A}" type="slidenum">
              <a:rPr kumimoji="1" lang="ja-JP" altLang="en-US" smtClean="0"/>
              <a:pPr/>
              <a:t>‹#›</a:t>
            </a:fld>
            <a:endParaRPr kumimoji="1" lang="ja-JP" altLang="en-US"/>
          </a:p>
        </p:txBody>
      </p:sp>
    </p:spTree>
    <p:extLst>
      <p:ext uri="{BB962C8B-B14F-4D97-AF65-F5344CB8AC3E}">
        <p14:creationId xmlns:p14="http://schemas.microsoft.com/office/powerpoint/2010/main" val="1429889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pPr/>
              <a:t>2025/7/24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pPr/>
              <a:t>‹#›</a:t>
            </a:fld>
            <a:endParaRPr kumimoji="1" lang="ja-JP" altLang="en-US"/>
          </a:p>
        </p:txBody>
      </p:sp>
    </p:spTree>
    <p:extLst>
      <p:ext uri="{BB962C8B-B14F-4D97-AF65-F5344CB8AC3E}">
        <p14:creationId xmlns:p14="http://schemas.microsoft.com/office/powerpoint/2010/main" val="3326241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pPr/>
              <a:t>2025/7/24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pPr/>
              <a:t>‹#›</a:t>
            </a:fld>
            <a:endParaRPr kumimoji="1" lang="ja-JP" altLang="en-US"/>
          </a:p>
        </p:txBody>
      </p:sp>
    </p:spTree>
    <p:extLst>
      <p:ext uri="{BB962C8B-B14F-4D97-AF65-F5344CB8AC3E}">
        <p14:creationId xmlns:p14="http://schemas.microsoft.com/office/powerpoint/2010/main" val="1098385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B0E7F748-EFF0-4734-9030-9BE5DC16CAB2}" type="datetimeFigureOut">
              <a:rPr kumimoji="1" lang="ja-JP" altLang="en-US" smtClean="0"/>
              <a:pPr/>
              <a:t>2025/7/24</a:t>
            </a:fld>
            <a:endParaRPr kumimoji="1" lang="ja-JP" alt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AF636F32-286C-4693-906A-7189E1F5842A}" type="slidenum">
              <a:rPr kumimoji="1" lang="ja-JP" altLang="en-US" smtClean="0"/>
              <a:pPr/>
              <a:t>‹#›</a:t>
            </a:fld>
            <a:endParaRPr kumimoji="1" lang="ja-JP" altLang="en-US"/>
          </a:p>
        </p:txBody>
      </p:sp>
    </p:spTree>
    <p:extLst>
      <p:ext uri="{BB962C8B-B14F-4D97-AF65-F5344CB8AC3E}">
        <p14:creationId xmlns:p14="http://schemas.microsoft.com/office/powerpoint/2010/main" val="9084864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69208" rtl="0" eaLnBrk="1" latinLnBrk="0" hangingPunct="1">
        <a:lnSpc>
          <a:spcPct val="90000"/>
        </a:lnSpc>
        <a:spcBef>
          <a:spcPct val="0"/>
        </a:spcBef>
        <a:buNone/>
        <a:defRPr kumimoji="1"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kumimoji="1"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kumimoji="1"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kumimoji="1"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9pPr>
    </p:bodyStyle>
    <p:otherStyle>
      <a:defPPr>
        <a:defRPr lang="en-US"/>
      </a:defPPr>
      <a:lvl1pPr marL="0" algn="l" defTabSz="1069208" rtl="0" eaLnBrk="1" latinLnBrk="0" hangingPunct="1">
        <a:defRPr kumimoji="1" sz="2105" kern="1200">
          <a:solidFill>
            <a:schemeClr val="tx1"/>
          </a:solidFill>
          <a:latin typeface="+mn-lt"/>
          <a:ea typeface="+mn-ea"/>
          <a:cs typeface="+mn-cs"/>
        </a:defRPr>
      </a:lvl1pPr>
      <a:lvl2pPr marL="534604" algn="l" defTabSz="1069208" rtl="0" eaLnBrk="1" latinLnBrk="0" hangingPunct="1">
        <a:defRPr kumimoji="1" sz="2105" kern="1200">
          <a:solidFill>
            <a:schemeClr val="tx1"/>
          </a:solidFill>
          <a:latin typeface="+mn-lt"/>
          <a:ea typeface="+mn-ea"/>
          <a:cs typeface="+mn-cs"/>
        </a:defRPr>
      </a:lvl2pPr>
      <a:lvl3pPr marL="1069208" algn="l" defTabSz="1069208" rtl="0" eaLnBrk="1" latinLnBrk="0" hangingPunct="1">
        <a:defRPr kumimoji="1" sz="2105" kern="1200">
          <a:solidFill>
            <a:schemeClr val="tx1"/>
          </a:solidFill>
          <a:latin typeface="+mn-lt"/>
          <a:ea typeface="+mn-ea"/>
          <a:cs typeface="+mn-cs"/>
        </a:defRPr>
      </a:lvl3pPr>
      <a:lvl4pPr marL="1603812" algn="l" defTabSz="1069208" rtl="0" eaLnBrk="1" latinLnBrk="0" hangingPunct="1">
        <a:defRPr kumimoji="1" sz="2105" kern="1200">
          <a:solidFill>
            <a:schemeClr val="tx1"/>
          </a:solidFill>
          <a:latin typeface="+mn-lt"/>
          <a:ea typeface="+mn-ea"/>
          <a:cs typeface="+mn-cs"/>
        </a:defRPr>
      </a:lvl4pPr>
      <a:lvl5pPr marL="2138416" algn="l" defTabSz="1069208" rtl="0" eaLnBrk="1" latinLnBrk="0" hangingPunct="1">
        <a:defRPr kumimoji="1" sz="2105" kern="1200">
          <a:solidFill>
            <a:schemeClr val="tx1"/>
          </a:solidFill>
          <a:latin typeface="+mn-lt"/>
          <a:ea typeface="+mn-ea"/>
          <a:cs typeface="+mn-cs"/>
        </a:defRPr>
      </a:lvl5pPr>
      <a:lvl6pPr marL="2673020" algn="l" defTabSz="1069208" rtl="0" eaLnBrk="1" latinLnBrk="0" hangingPunct="1">
        <a:defRPr kumimoji="1" sz="2105" kern="1200">
          <a:solidFill>
            <a:schemeClr val="tx1"/>
          </a:solidFill>
          <a:latin typeface="+mn-lt"/>
          <a:ea typeface="+mn-ea"/>
          <a:cs typeface="+mn-cs"/>
        </a:defRPr>
      </a:lvl6pPr>
      <a:lvl7pPr marL="3207624" algn="l" defTabSz="1069208" rtl="0" eaLnBrk="1" latinLnBrk="0" hangingPunct="1">
        <a:defRPr kumimoji="1" sz="2105" kern="1200">
          <a:solidFill>
            <a:schemeClr val="tx1"/>
          </a:solidFill>
          <a:latin typeface="+mn-lt"/>
          <a:ea typeface="+mn-ea"/>
          <a:cs typeface="+mn-cs"/>
        </a:defRPr>
      </a:lvl7pPr>
      <a:lvl8pPr marL="3742228" algn="l" defTabSz="1069208" rtl="0" eaLnBrk="1" latinLnBrk="0" hangingPunct="1">
        <a:defRPr kumimoji="1" sz="2105" kern="1200">
          <a:solidFill>
            <a:schemeClr val="tx1"/>
          </a:solidFill>
          <a:latin typeface="+mn-lt"/>
          <a:ea typeface="+mn-ea"/>
          <a:cs typeface="+mn-cs"/>
        </a:defRPr>
      </a:lvl8pPr>
      <a:lvl9pPr marL="4276832" algn="l" defTabSz="1069208" rtl="0" eaLnBrk="1" latinLnBrk="0" hangingPunct="1">
        <a:defRPr kumimoji="1"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EE44540-90EF-458D-BA84-DE2A6C49202B}"/>
              </a:ext>
            </a:extLst>
          </p:cNvPr>
          <p:cNvSpPr txBox="1"/>
          <p:nvPr/>
        </p:nvSpPr>
        <p:spPr>
          <a:xfrm>
            <a:off x="125127" y="77002"/>
            <a:ext cx="9719264" cy="461665"/>
          </a:xfrm>
          <a:prstGeom prst="rect">
            <a:avLst/>
          </a:prstGeom>
          <a:noFill/>
        </p:spPr>
        <p:txBody>
          <a:bodyPr wrap="square" rtlCol="0">
            <a:spAutoFit/>
          </a:bodyPr>
          <a:lstStyle/>
          <a:p>
            <a:r>
              <a:rPr kumimoji="1" lang="ja-JP" altLang="en-US" sz="2400" dirty="0"/>
              <a:t>おおさかカーボンニュートラルビジネスネットワーク会員企業</a:t>
            </a:r>
          </a:p>
        </p:txBody>
      </p:sp>
      <p:sp>
        <p:nvSpPr>
          <p:cNvPr id="5" name="正方形/長方形 4">
            <a:extLst>
              <a:ext uri="{FF2B5EF4-FFF2-40B4-BE49-F238E27FC236}">
                <a16:creationId xmlns:a16="http://schemas.microsoft.com/office/drawing/2014/main" id="{A115B290-6D51-40E9-9512-39B20C627EA0}"/>
              </a:ext>
            </a:extLst>
          </p:cNvPr>
          <p:cNvSpPr/>
          <p:nvPr/>
        </p:nvSpPr>
        <p:spPr>
          <a:xfrm>
            <a:off x="241300" y="601133"/>
            <a:ext cx="1412400" cy="178215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水素</a:t>
            </a:r>
          </a:p>
        </p:txBody>
      </p:sp>
      <p:sp>
        <p:nvSpPr>
          <p:cNvPr id="6" name="テキスト ボックス 5">
            <a:extLst>
              <a:ext uri="{FF2B5EF4-FFF2-40B4-BE49-F238E27FC236}">
                <a16:creationId xmlns:a16="http://schemas.microsoft.com/office/drawing/2014/main" id="{8063834D-B00F-43C8-985D-1A1C2D0BFB8E}"/>
              </a:ext>
            </a:extLst>
          </p:cNvPr>
          <p:cNvSpPr txBox="1"/>
          <p:nvPr/>
        </p:nvSpPr>
        <p:spPr>
          <a:xfrm>
            <a:off x="1817213" y="676906"/>
            <a:ext cx="8702528" cy="1569660"/>
          </a:xfrm>
          <a:prstGeom prst="rect">
            <a:avLst/>
          </a:prstGeom>
          <a:noFill/>
        </p:spPr>
        <p:txBody>
          <a:bodyPr wrap="square" rtlCol="0">
            <a:spAutoFit/>
          </a:bodyPr>
          <a:lstStyle/>
          <a:p>
            <a:pPr algn="ctr"/>
            <a:r>
              <a:rPr kumimoji="1" lang="ja-JP" altLang="en-US" sz="4800" b="1" dirty="0">
                <a:latin typeface="Meiryo UI" panose="020B0604030504040204" pitchFamily="50" charset="-128"/>
                <a:ea typeface="Meiryo UI" panose="020B0604030504040204" pitchFamily="50" charset="-128"/>
              </a:rPr>
              <a:t>水素を安全かつコンパクトに</a:t>
            </a:r>
            <a:endParaRPr kumimoji="1" lang="en-US" altLang="ja-JP" sz="4800" b="1" dirty="0">
              <a:latin typeface="Meiryo UI" panose="020B0604030504040204" pitchFamily="50" charset="-128"/>
              <a:ea typeface="Meiryo UI" panose="020B0604030504040204" pitchFamily="50" charset="-128"/>
            </a:endParaRPr>
          </a:p>
          <a:p>
            <a:pPr algn="ctr"/>
            <a:r>
              <a:rPr kumimoji="1" lang="ja-JP" altLang="en-US" sz="4800" b="1" dirty="0">
                <a:latin typeface="Meiryo UI" panose="020B0604030504040204" pitchFamily="50" charset="-128"/>
                <a:ea typeface="Meiryo UI" panose="020B0604030504040204" pitchFamily="50" charset="-128"/>
              </a:rPr>
              <a:t>長期保管</a:t>
            </a:r>
          </a:p>
        </p:txBody>
      </p:sp>
      <p:sp>
        <p:nvSpPr>
          <p:cNvPr id="8" name="正方形/長方形 7">
            <a:extLst>
              <a:ext uri="{FF2B5EF4-FFF2-40B4-BE49-F238E27FC236}">
                <a16:creationId xmlns:a16="http://schemas.microsoft.com/office/drawing/2014/main" id="{DF636FCA-5910-4E7F-BED1-902ED327F9CC}"/>
              </a:ext>
            </a:extLst>
          </p:cNvPr>
          <p:cNvSpPr/>
          <p:nvPr/>
        </p:nvSpPr>
        <p:spPr>
          <a:xfrm>
            <a:off x="260273" y="4126596"/>
            <a:ext cx="1066800" cy="18072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a:t>
            </a:r>
            <a:endParaRPr kumimoji="1" lang="en-US" altLang="ja-JP" sz="2400" b="1" dirty="0"/>
          </a:p>
          <a:p>
            <a:pPr algn="ctr"/>
            <a:r>
              <a:rPr kumimoji="1" lang="ja-JP" altLang="en-US" sz="2400" b="1" dirty="0"/>
              <a:t>紹介</a:t>
            </a:r>
          </a:p>
        </p:txBody>
      </p:sp>
      <p:sp>
        <p:nvSpPr>
          <p:cNvPr id="9" name="正方形/長方形 8">
            <a:extLst>
              <a:ext uri="{FF2B5EF4-FFF2-40B4-BE49-F238E27FC236}">
                <a16:creationId xmlns:a16="http://schemas.microsoft.com/office/drawing/2014/main" id="{D365A124-1A3E-40E1-BF72-B2E415DBDBB7}"/>
              </a:ext>
            </a:extLst>
          </p:cNvPr>
          <p:cNvSpPr/>
          <p:nvPr/>
        </p:nvSpPr>
        <p:spPr>
          <a:xfrm>
            <a:off x="241300" y="4100994"/>
            <a:ext cx="10337800" cy="1832877"/>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10" name="正方形/長方形 9">
            <a:extLst>
              <a:ext uri="{FF2B5EF4-FFF2-40B4-BE49-F238E27FC236}">
                <a16:creationId xmlns:a16="http://schemas.microsoft.com/office/drawing/2014/main" id="{B27461AB-D926-48BE-91A7-118A36BD532B}"/>
              </a:ext>
            </a:extLst>
          </p:cNvPr>
          <p:cNvSpPr/>
          <p:nvPr/>
        </p:nvSpPr>
        <p:spPr>
          <a:xfrm>
            <a:off x="1621017" y="635620"/>
            <a:ext cx="8909989" cy="1717288"/>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20" name="テキスト ボックス 19">
            <a:extLst>
              <a:ext uri="{FF2B5EF4-FFF2-40B4-BE49-F238E27FC236}">
                <a16:creationId xmlns:a16="http://schemas.microsoft.com/office/drawing/2014/main" id="{D97FC27A-9BEF-4B35-A57D-7C75726647C4}"/>
              </a:ext>
            </a:extLst>
          </p:cNvPr>
          <p:cNvSpPr txBox="1"/>
          <p:nvPr/>
        </p:nvSpPr>
        <p:spPr>
          <a:xfrm>
            <a:off x="1384155" y="4263635"/>
            <a:ext cx="9229796" cy="1569660"/>
          </a:xfrm>
          <a:prstGeom prst="rect">
            <a:avLst/>
          </a:prstGeom>
          <a:noFill/>
        </p:spPr>
        <p:txBody>
          <a:bodyPr wrap="square" rtlCol="0">
            <a:spAutoFit/>
          </a:bodyPr>
          <a:lstStyle/>
          <a:p>
            <a:r>
              <a:rPr kumimoji="1" lang="ja-JP" altLang="en-US" sz="2400" b="1" dirty="0"/>
              <a:t>境川工業株式会社は、１９４７</a:t>
            </a:r>
            <a:r>
              <a:rPr lang="ja-JP" altLang="en-US" sz="2400" b="1" i="0" dirty="0">
                <a:solidFill>
                  <a:srgbClr val="333333"/>
                </a:solidFill>
                <a:effectLst/>
                <a:latin typeface="Montserrat" panose="00000500000000000000" pitchFamily="2" charset="0"/>
              </a:rPr>
              <a:t>年の創業以来、</a:t>
            </a:r>
            <a:r>
              <a:rPr lang="ja-JP" altLang="en-US" sz="2400" b="1" dirty="0"/>
              <a:t>産業用熱交換機器の専門メーカーとして、熱交換機器の高効率化やコンパクト化の研究開発を進めてきました</a:t>
            </a:r>
            <a:r>
              <a:rPr lang="ja-JP" altLang="en-US" sz="2400" b="1" i="0" dirty="0">
                <a:solidFill>
                  <a:srgbClr val="333333"/>
                </a:solidFill>
                <a:effectLst/>
                <a:latin typeface="Montserrat" panose="00000500000000000000" pitchFamily="2" charset="0"/>
              </a:rPr>
              <a:t>。</a:t>
            </a:r>
            <a:r>
              <a:rPr lang="ja-JP" altLang="en-US" sz="2400" b="1" dirty="0"/>
              <a:t>近年では熱交換器の製造・販売を通して、省エネ・ 省資源化に貢献しています。</a:t>
            </a:r>
            <a:endParaRPr lang="en-US" altLang="ja-JP" sz="2400" b="1" dirty="0">
              <a:solidFill>
                <a:srgbClr val="333333"/>
              </a:solidFill>
              <a:latin typeface="Montserrat" panose="00000500000000000000" pitchFamily="2" charset="0"/>
            </a:endParaRPr>
          </a:p>
        </p:txBody>
      </p:sp>
      <p:sp>
        <p:nvSpPr>
          <p:cNvPr id="42" name="正方形/長方形 41">
            <a:extLst>
              <a:ext uri="{FF2B5EF4-FFF2-40B4-BE49-F238E27FC236}">
                <a16:creationId xmlns:a16="http://schemas.microsoft.com/office/drawing/2014/main" id="{A459186A-78F0-4F10-8F81-744BCCAA2BB4}"/>
              </a:ext>
            </a:extLst>
          </p:cNvPr>
          <p:cNvSpPr/>
          <p:nvPr/>
        </p:nvSpPr>
        <p:spPr>
          <a:xfrm>
            <a:off x="241299" y="6067331"/>
            <a:ext cx="1085773" cy="612575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技術</a:t>
            </a:r>
            <a:endParaRPr kumimoji="1" lang="en-US" altLang="ja-JP" sz="2400" b="1" dirty="0"/>
          </a:p>
          <a:p>
            <a:pPr algn="ctr"/>
            <a:r>
              <a:rPr kumimoji="1" lang="ja-JP" altLang="en-US" sz="2400" b="1" dirty="0"/>
              <a:t>詳細</a:t>
            </a:r>
          </a:p>
        </p:txBody>
      </p:sp>
      <p:sp>
        <p:nvSpPr>
          <p:cNvPr id="43" name="正方形/長方形 42">
            <a:extLst>
              <a:ext uri="{FF2B5EF4-FFF2-40B4-BE49-F238E27FC236}">
                <a16:creationId xmlns:a16="http://schemas.microsoft.com/office/drawing/2014/main" id="{9279C9B2-87B9-4ADB-A815-A22ECABFDB52}"/>
              </a:ext>
            </a:extLst>
          </p:cNvPr>
          <p:cNvSpPr/>
          <p:nvPr/>
        </p:nvSpPr>
        <p:spPr>
          <a:xfrm>
            <a:off x="241300" y="6041730"/>
            <a:ext cx="10337800" cy="6152658"/>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7" name="テキスト ボックス 46">
            <a:extLst>
              <a:ext uri="{FF2B5EF4-FFF2-40B4-BE49-F238E27FC236}">
                <a16:creationId xmlns:a16="http://schemas.microsoft.com/office/drawing/2014/main" id="{58ADCD66-071B-4168-8336-81C001AD3B40}"/>
              </a:ext>
            </a:extLst>
          </p:cNvPr>
          <p:cNvSpPr txBox="1"/>
          <p:nvPr/>
        </p:nvSpPr>
        <p:spPr>
          <a:xfrm>
            <a:off x="1415629" y="9127071"/>
            <a:ext cx="9225385" cy="3000821"/>
          </a:xfrm>
          <a:prstGeom prst="rect">
            <a:avLst/>
          </a:prstGeom>
          <a:noFill/>
        </p:spPr>
        <p:txBody>
          <a:bodyPr wrap="square" rtlCol="0">
            <a:spAutoFit/>
          </a:bodyPr>
          <a:lstStyle/>
          <a:p>
            <a:r>
              <a:rPr kumimoji="1" lang="ja-JP" altLang="en-US" sz="2700" b="1" dirty="0"/>
              <a:t>メガソーラーの普及により余剰電力から生産されるグリーン水素を、安全かつ大量に保管する技術が求められています。本製品は、熱交換技術によって都市部に運ばれてきた水素を短時間で充填し、安全かつコンパクトに長期保管を可能とします。また、使用する水素吸蔵合金は着火しない安全性の高い新材料で、水素保管において高圧ガス保安法・消防法に抵触しません。</a:t>
            </a:r>
          </a:p>
        </p:txBody>
      </p:sp>
      <p:sp>
        <p:nvSpPr>
          <p:cNvPr id="53" name="正方形/長方形 52">
            <a:extLst>
              <a:ext uri="{FF2B5EF4-FFF2-40B4-BE49-F238E27FC236}">
                <a16:creationId xmlns:a16="http://schemas.microsoft.com/office/drawing/2014/main" id="{4C0BF7AA-2167-4541-87A6-607C263639BE}"/>
              </a:ext>
            </a:extLst>
          </p:cNvPr>
          <p:cNvSpPr/>
          <p:nvPr/>
        </p:nvSpPr>
        <p:spPr>
          <a:xfrm>
            <a:off x="231143" y="2467407"/>
            <a:ext cx="1412400" cy="9215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会社名</a:t>
            </a:r>
          </a:p>
        </p:txBody>
      </p:sp>
      <p:sp>
        <p:nvSpPr>
          <p:cNvPr id="54" name="正方形/長方形 53">
            <a:extLst>
              <a:ext uri="{FF2B5EF4-FFF2-40B4-BE49-F238E27FC236}">
                <a16:creationId xmlns:a16="http://schemas.microsoft.com/office/drawing/2014/main" id="{2C934109-4DC7-4C1B-BBE4-2B7B6D93D14B}"/>
              </a:ext>
            </a:extLst>
          </p:cNvPr>
          <p:cNvSpPr/>
          <p:nvPr/>
        </p:nvSpPr>
        <p:spPr>
          <a:xfrm>
            <a:off x="1621017" y="2495659"/>
            <a:ext cx="8909988" cy="856392"/>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5" name="テキスト ボックス 54">
            <a:extLst>
              <a:ext uri="{FF2B5EF4-FFF2-40B4-BE49-F238E27FC236}">
                <a16:creationId xmlns:a16="http://schemas.microsoft.com/office/drawing/2014/main" id="{BA129DB4-7048-4CFE-8CC3-895E3271CC26}"/>
              </a:ext>
            </a:extLst>
          </p:cNvPr>
          <p:cNvSpPr txBox="1"/>
          <p:nvPr/>
        </p:nvSpPr>
        <p:spPr>
          <a:xfrm>
            <a:off x="1653700" y="2558593"/>
            <a:ext cx="8887462" cy="646331"/>
          </a:xfrm>
          <a:prstGeom prst="rect">
            <a:avLst/>
          </a:prstGeom>
          <a:noFill/>
        </p:spPr>
        <p:txBody>
          <a:bodyPr wrap="square" rtlCol="0">
            <a:spAutoFit/>
          </a:bodyPr>
          <a:lstStyle/>
          <a:p>
            <a:pPr algn="ctr"/>
            <a:r>
              <a:rPr kumimoji="1" lang="ja-JP" altLang="en-US" sz="3600" b="1" dirty="0"/>
              <a:t>境川工業株式会社</a:t>
            </a:r>
            <a:endParaRPr kumimoji="1" lang="en-US" altLang="ja-JP" sz="3600" b="1" dirty="0"/>
          </a:p>
        </p:txBody>
      </p:sp>
      <p:sp>
        <p:nvSpPr>
          <p:cNvPr id="34" name="正方形/長方形 33">
            <a:extLst>
              <a:ext uri="{FF2B5EF4-FFF2-40B4-BE49-F238E27FC236}">
                <a16:creationId xmlns:a16="http://schemas.microsoft.com/office/drawing/2014/main" id="{2039EEE3-35F8-4B71-8962-E642A02257D2}"/>
              </a:ext>
            </a:extLst>
          </p:cNvPr>
          <p:cNvSpPr/>
          <p:nvPr/>
        </p:nvSpPr>
        <p:spPr>
          <a:xfrm>
            <a:off x="231143" y="3442182"/>
            <a:ext cx="3290858" cy="58477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本社・大阪の拠点</a:t>
            </a:r>
          </a:p>
        </p:txBody>
      </p:sp>
      <p:sp>
        <p:nvSpPr>
          <p:cNvPr id="35" name="正方形/長方形 34">
            <a:extLst>
              <a:ext uri="{FF2B5EF4-FFF2-40B4-BE49-F238E27FC236}">
                <a16:creationId xmlns:a16="http://schemas.microsoft.com/office/drawing/2014/main" id="{163592EF-D567-488F-A146-CD9C2C4AD6C6}"/>
              </a:ext>
            </a:extLst>
          </p:cNvPr>
          <p:cNvSpPr/>
          <p:nvPr/>
        </p:nvSpPr>
        <p:spPr>
          <a:xfrm>
            <a:off x="3522001" y="3477566"/>
            <a:ext cx="7009004" cy="52379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36" name="テキスト ボックス 35">
            <a:extLst>
              <a:ext uri="{FF2B5EF4-FFF2-40B4-BE49-F238E27FC236}">
                <a16:creationId xmlns:a16="http://schemas.microsoft.com/office/drawing/2014/main" id="{C1EC5251-42A1-497F-AA9C-C80FBB0B566E}"/>
              </a:ext>
            </a:extLst>
          </p:cNvPr>
          <p:cNvSpPr txBox="1"/>
          <p:nvPr/>
        </p:nvSpPr>
        <p:spPr>
          <a:xfrm>
            <a:off x="3694072" y="3492842"/>
            <a:ext cx="6997741" cy="461665"/>
          </a:xfrm>
          <a:prstGeom prst="rect">
            <a:avLst/>
          </a:prstGeom>
          <a:noFill/>
        </p:spPr>
        <p:txBody>
          <a:bodyPr wrap="square" rtlCol="0">
            <a:spAutoFit/>
          </a:bodyPr>
          <a:lstStyle/>
          <a:p>
            <a:pPr algn="ctr"/>
            <a:r>
              <a:rPr kumimoji="1" lang="ja-JP" altLang="en-US" sz="2400" b="1" dirty="0"/>
              <a:t>堺市</a:t>
            </a:r>
            <a:endParaRPr kumimoji="1" lang="en-US" altLang="ja-JP" sz="2400" b="1" dirty="0"/>
          </a:p>
        </p:txBody>
      </p:sp>
      <p:sp>
        <p:nvSpPr>
          <p:cNvPr id="32" name="正方形/長方形 31">
            <a:extLst>
              <a:ext uri="{FF2B5EF4-FFF2-40B4-BE49-F238E27FC236}">
                <a16:creationId xmlns:a16="http://schemas.microsoft.com/office/drawing/2014/main" id="{35DB722F-FF24-443B-B6AB-FD787D3915D6}"/>
              </a:ext>
            </a:extLst>
          </p:cNvPr>
          <p:cNvSpPr/>
          <p:nvPr/>
        </p:nvSpPr>
        <p:spPr>
          <a:xfrm>
            <a:off x="231142" y="12301835"/>
            <a:ext cx="5732873" cy="52924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期待する技術の活用方法・連携先</a:t>
            </a:r>
          </a:p>
        </p:txBody>
      </p:sp>
      <p:sp>
        <p:nvSpPr>
          <p:cNvPr id="39" name="正方形/長方形 38">
            <a:extLst>
              <a:ext uri="{FF2B5EF4-FFF2-40B4-BE49-F238E27FC236}">
                <a16:creationId xmlns:a16="http://schemas.microsoft.com/office/drawing/2014/main" id="{79ADCB95-D10C-4CAA-8E72-EAD2E2809CC7}"/>
              </a:ext>
            </a:extLst>
          </p:cNvPr>
          <p:cNvSpPr/>
          <p:nvPr/>
        </p:nvSpPr>
        <p:spPr>
          <a:xfrm>
            <a:off x="241299" y="12307041"/>
            <a:ext cx="5722716" cy="2735307"/>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0" name="テキスト ボックス 39">
            <a:extLst>
              <a:ext uri="{FF2B5EF4-FFF2-40B4-BE49-F238E27FC236}">
                <a16:creationId xmlns:a16="http://schemas.microsoft.com/office/drawing/2014/main" id="{0515E507-29CF-46C9-A3F9-2FA025DD86CB}"/>
              </a:ext>
            </a:extLst>
          </p:cNvPr>
          <p:cNvSpPr txBox="1"/>
          <p:nvPr/>
        </p:nvSpPr>
        <p:spPr>
          <a:xfrm>
            <a:off x="6848269" y="14744925"/>
            <a:ext cx="3843544" cy="400110"/>
          </a:xfrm>
          <a:prstGeom prst="rect">
            <a:avLst/>
          </a:prstGeom>
          <a:noFill/>
        </p:spPr>
        <p:txBody>
          <a:bodyPr wrap="square" rtlCol="0">
            <a:spAutoFit/>
          </a:bodyPr>
          <a:lstStyle/>
          <a:p>
            <a:pPr algn="r"/>
            <a:r>
              <a:rPr kumimoji="1" lang="ja-JP" altLang="en-US" sz="2000"/>
              <a:t>令和７年７月１８日</a:t>
            </a:r>
            <a:r>
              <a:rPr kumimoji="1" lang="ja-JP" altLang="en-US" sz="2000" dirty="0"/>
              <a:t>時点</a:t>
            </a:r>
          </a:p>
        </p:txBody>
      </p:sp>
      <p:sp>
        <p:nvSpPr>
          <p:cNvPr id="48" name="正方形/長方形 47">
            <a:extLst>
              <a:ext uri="{FF2B5EF4-FFF2-40B4-BE49-F238E27FC236}">
                <a16:creationId xmlns:a16="http://schemas.microsoft.com/office/drawing/2014/main" id="{317C07BB-3F7F-4F91-9F34-638CB1CB0095}"/>
              </a:ext>
            </a:extLst>
          </p:cNvPr>
          <p:cNvSpPr/>
          <p:nvPr/>
        </p:nvSpPr>
        <p:spPr>
          <a:xfrm>
            <a:off x="6076729" y="12333317"/>
            <a:ext cx="4520286" cy="55972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問い合わせ先</a:t>
            </a:r>
          </a:p>
        </p:txBody>
      </p:sp>
      <p:sp>
        <p:nvSpPr>
          <p:cNvPr id="51" name="正方形/長方形 50">
            <a:extLst>
              <a:ext uri="{FF2B5EF4-FFF2-40B4-BE49-F238E27FC236}">
                <a16:creationId xmlns:a16="http://schemas.microsoft.com/office/drawing/2014/main" id="{E8C738BC-C855-4226-BE06-7A889DD9448B}"/>
              </a:ext>
            </a:extLst>
          </p:cNvPr>
          <p:cNvSpPr/>
          <p:nvPr/>
        </p:nvSpPr>
        <p:spPr>
          <a:xfrm>
            <a:off x="6076729" y="12301835"/>
            <a:ext cx="4502371" cy="244309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6" name="テキスト ボックス 55">
            <a:extLst>
              <a:ext uri="{FF2B5EF4-FFF2-40B4-BE49-F238E27FC236}">
                <a16:creationId xmlns:a16="http://schemas.microsoft.com/office/drawing/2014/main" id="{9B5C7E81-478E-4B49-AF72-329C887E5BF7}"/>
              </a:ext>
            </a:extLst>
          </p:cNvPr>
          <p:cNvSpPr txBox="1"/>
          <p:nvPr/>
        </p:nvSpPr>
        <p:spPr>
          <a:xfrm>
            <a:off x="241298" y="12832378"/>
            <a:ext cx="5535033" cy="1815882"/>
          </a:xfrm>
          <a:prstGeom prst="rect">
            <a:avLst/>
          </a:prstGeom>
          <a:noFill/>
        </p:spPr>
        <p:txBody>
          <a:bodyPr wrap="square" rtlCol="0">
            <a:spAutoFit/>
          </a:bodyPr>
          <a:lstStyle/>
          <a:p>
            <a:r>
              <a:rPr kumimoji="1" lang="ja-JP" altLang="en-US" sz="2800" b="1" dirty="0"/>
              <a:t>・</a:t>
            </a:r>
            <a:r>
              <a:rPr kumimoji="1" lang="en-US" altLang="ja-JP" sz="2800" b="1" dirty="0"/>
              <a:t>2050</a:t>
            </a:r>
            <a:r>
              <a:rPr kumimoji="1" lang="ja-JP" altLang="en-US" sz="2800" b="1" dirty="0"/>
              <a:t>年のカーボンニュートラル社会の実現にむけて、再生可能エネルギー事業において重要な役割を果たす製品です。</a:t>
            </a:r>
            <a:endParaRPr kumimoji="1" lang="en-US" altLang="ja-JP" sz="2800" b="1" dirty="0"/>
          </a:p>
        </p:txBody>
      </p:sp>
      <p:sp>
        <p:nvSpPr>
          <p:cNvPr id="57" name="テキスト ボックス 56">
            <a:extLst>
              <a:ext uri="{FF2B5EF4-FFF2-40B4-BE49-F238E27FC236}">
                <a16:creationId xmlns:a16="http://schemas.microsoft.com/office/drawing/2014/main" id="{B94DCDAA-71A5-4A58-B9B5-6BCEB2DA03DD}"/>
              </a:ext>
            </a:extLst>
          </p:cNvPr>
          <p:cNvSpPr txBox="1"/>
          <p:nvPr/>
        </p:nvSpPr>
        <p:spPr>
          <a:xfrm>
            <a:off x="6076729" y="12969964"/>
            <a:ext cx="4125403" cy="1708160"/>
          </a:xfrm>
          <a:prstGeom prst="rect">
            <a:avLst/>
          </a:prstGeom>
          <a:noFill/>
        </p:spPr>
        <p:txBody>
          <a:bodyPr wrap="square" rtlCol="0">
            <a:spAutoFit/>
          </a:bodyPr>
          <a:lstStyle/>
          <a:p>
            <a:r>
              <a:rPr kumimoji="1" lang="ja-JP" altLang="en-US" sz="1500" b="1" dirty="0"/>
              <a:t>大阪府商工労働部成長産業振興室</a:t>
            </a:r>
            <a:endParaRPr kumimoji="1" lang="en-US" altLang="ja-JP" sz="1500" b="1" dirty="0"/>
          </a:p>
          <a:p>
            <a:r>
              <a:rPr kumimoji="1" lang="ja-JP" altLang="en-US" sz="1500" b="1" dirty="0"/>
              <a:t>産業創造課グリーンビジネス</a:t>
            </a:r>
            <a:r>
              <a:rPr kumimoji="1" lang="en-US" altLang="ja-JP" sz="1500" b="1" dirty="0"/>
              <a:t>G</a:t>
            </a:r>
          </a:p>
          <a:p>
            <a:r>
              <a:rPr kumimoji="1" lang="ja-JP" altLang="en-US" sz="1500" b="1" dirty="0"/>
              <a:t>〒</a:t>
            </a:r>
            <a:r>
              <a:rPr kumimoji="1" lang="en-US" altLang="ja-JP" sz="1500" b="1" dirty="0"/>
              <a:t>559-0855 </a:t>
            </a:r>
          </a:p>
          <a:p>
            <a:r>
              <a:rPr kumimoji="1" lang="ja-JP" altLang="en-US" sz="1500" b="1" dirty="0"/>
              <a:t>大阪市住之江区南港北</a:t>
            </a:r>
            <a:r>
              <a:rPr kumimoji="1" lang="en-US" altLang="ja-JP" sz="1500" b="1" dirty="0"/>
              <a:t>1-14-16</a:t>
            </a:r>
          </a:p>
          <a:p>
            <a:r>
              <a:rPr kumimoji="1" lang="ja-JP" altLang="en-US" sz="1500" b="1" dirty="0"/>
              <a:t>大阪府咲洲庁舎</a:t>
            </a:r>
            <a:r>
              <a:rPr kumimoji="1" lang="en-US" altLang="ja-JP" sz="1500" b="1" dirty="0"/>
              <a:t>25</a:t>
            </a:r>
            <a:r>
              <a:rPr kumimoji="1" lang="ja-JP" altLang="en-US" sz="1500" b="1" dirty="0"/>
              <a:t>階</a:t>
            </a:r>
            <a:endParaRPr kumimoji="1" lang="en-US" altLang="ja-JP" sz="1500" b="1" dirty="0"/>
          </a:p>
          <a:p>
            <a:r>
              <a:rPr kumimoji="1" lang="en-US" altLang="ja-JP" sz="1500" b="1" dirty="0"/>
              <a:t>TEL</a:t>
            </a:r>
            <a:r>
              <a:rPr kumimoji="1" lang="ja-JP" altLang="en-US" sz="1500" b="1" dirty="0"/>
              <a:t>：</a:t>
            </a:r>
            <a:r>
              <a:rPr kumimoji="1" lang="en-US" altLang="ja-JP" sz="1500" b="1" dirty="0"/>
              <a:t>06-6210-9484</a:t>
            </a:r>
          </a:p>
          <a:p>
            <a:r>
              <a:rPr kumimoji="1" lang="ja-JP" altLang="en-US" sz="1500" b="1" dirty="0"/>
              <a:t>メールアドレス：</a:t>
            </a:r>
            <a:r>
              <a:rPr kumimoji="1" lang="en-US" altLang="ja-JP" sz="1500" b="1" dirty="0"/>
              <a:t>green@gbox.pref.osaka.lg.jp</a:t>
            </a:r>
            <a:endParaRPr kumimoji="1" lang="ja-JP" altLang="en-US" sz="1500" b="1" dirty="0"/>
          </a:p>
        </p:txBody>
      </p:sp>
      <p:pic>
        <p:nvPicPr>
          <p:cNvPr id="58" name="図 57">
            <a:extLst>
              <a:ext uri="{FF2B5EF4-FFF2-40B4-BE49-F238E27FC236}">
                <a16:creationId xmlns:a16="http://schemas.microsoft.com/office/drawing/2014/main" id="{1CBE5F86-7816-48E8-8BEF-61233B92A72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60367" y="12929318"/>
            <a:ext cx="1470638" cy="1470638"/>
          </a:xfrm>
          <a:prstGeom prst="rect">
            <a:avLst/>
          </a:prstGeom>
        </p:spPr>
      </p:pic>
      <p:pic>
        <p:nvPicPr>
          <p:cNvPr id="1026" name="Picture 2" descr="d:\maeda-s\Desktop\「水素吸蔵合金タンク」スケルトンモデル.jpg"/>
          <p:cNvPicPr>
            <a:picLocks noChangeAspect="1" noChangeArrowheads="1"/>
          </p:cNvPicPr>
          <p:nvPr/>
        </p:nvPicPr>
        <p:blipFill>
          <a:blip r:embed="rId3" cstate="print"/>
          <a:srcRect/>
          <a:stretch>
            <a:fillRect/>
          </a:stretch>
        </p:blipFill>
        <p:spPr bwMode="auto">
          <a:xfrm>
            <a:off x="1994738" y="6173061"/>
            <a:ext cx="3931921" cy="2842506"/>
          </a:xfrm>
          <a:prstGeom prst="rect">
            <a:avLst/>
          </a:prstGeom>
          <a:noFill/>
        </p:spPr>
      </p:pic>
      <p:sp>
        <p:nvSpPr>
          <p:cNvPr id="28" name="テキスト ボックス 27">
            <a:extLst>
              <a:ext uri="{FF2B5EF4-FFF2-40B4-BE49-F238E27FC236}">
                <a16:creationId xmlns:a16="http://schemas.microsoft.com/office/drawing/2014/main" id="{D7FFF235-9CEA-6F23-8DDD-FAC65A4EACFF}"/>
              </a:ext>
            </a:extLst>
          </p:cNvPr>
          <p:cNvSpPr txBox="1"/>
          <p:nvPr/>
        </p:nvSpPr>
        <p:spPr>
          <a:xfrm>
            <a:off x="6380051" y="7321373"/>
            <a:ext cx="3735969" cy="954107"/>
          </a:xfrm>
          <a:prstGeom prst="rect">
            <a:avLst/>
          </a:prstGeom>
          <a:noFill/>
        </p:spPr>
        <p:txBody>
          <a:bodyPr wrap="square" rtlCol="0">
            <a:spAutoFit/>
          </a:bodyPr>
          <a:lstStyle/>
          <a:p>
            <a:r>
              <a:rPr kumimoji="1" lang="ja-JP" altLang="en-US" sz="2800" b="1" dirty="0"/>
              <a:t>急速充填型</a:t>
            </a:r>
            <a:endParaRPr kumimoji="1" lang="en-US" altLang="ja-JP" sz="2800" b="1" dirty="0"/>
          </a:p>
          <a:p>
            <a:r>
              <a:rPr kumimoji="1" lang="ja-JP" altLang="en-US" sz="2800" b="1" dirty="0"/>
              <a:t>水素吸蔵合金タンク</a:t>
            </a:r>
          </a:p>
        </p:txBody>
      </p:sp>
    </p:spTree>
    <p:extLst>
      <p:ext uri="{BB962C8B-B14F-4D97-AF65-F5344CB8AC3E}">
        <p14:creationId xmlns:p14="http://schemas.microsoft.com/office/powerpoint/2010/main" val="228334805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245</Words>
  <Application>Microsoft Office PowerPoint</Application>
  <PresentationFormat>ユーザー設定</PresentationFormat>
  <Paragraphs>27</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Arial</vt:lpstr>
      <vt:lpstr>Calibri</vt:lpstr>
      <vt:lpstr>Calibri Light</vt:lpstr>
      <vt:lpstr>Montserrat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2025-07-24T10:45:45Z</dcterms:created>
  <dcterms:modified xsi:type="dcterms:W3CDTF">2025-07-24T10:46:03Z</dcterms:modified>
</cp:coreProperties>
</file>