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0" r:id="rId2"/>
  </p:sldIdLst>
  <p:sldSz cx="10691813" cy="1511935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A05F"/>
    <a:srgbClr val="0A72C4"/>
    <a:srgbClr val="FF69FF"/>
    <a:srgbClr val="FBA3FF"/>
    <a:srgbClr val="B70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42A369-BA3B-446D-8A28-FC7C2A24D0D2}" v="17" dt="2026-05-01T04:39:44.6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57" autoAdjust="0"/>
    <p:restoredTop sz="94660"/>
  </p:normalViewPr>
  <p:slideViewPr>
    <p:cSldViewPr snapToGrid="0" showGuides="1">
      <p:cViewPr varScale="1">
        <p:scale>
          <a:sx n="36" d="100"/>
          <a:sy n="36" d="100"/>
        </p:scale>
        <p:origin x="2224" y="60"/>
      </p:cViewPr>
      <p:guideLst>
        <p:guide orient="horz" pos="476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45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99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46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80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45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30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29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128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88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24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38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7F748-EFF0-4734-9030-9BE5DC16CAB2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48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5D50D949-26B9-A2D3-93B0-3015E832B047}"/>
              </a:ext>
            </a:extLst>
          </p:cNvPr>
          <p:cNvSpPr/>
          <p:nvPr/>
        </p:nvSpPr>
        <p:spPr>
          <a:xfrm>
            <a:off x="1496233" y="7877403"/>
            <a:ext cx="1959732" cy="3799764"/>
          </a:xfrm>
          <a:prstGeom prst="rect">
            <a:avLst/>
          </a:prstGeom>
          <a:solidFill>
            <a:srgbClr val="ECECEC"/>
          </a:solidFill>
          <a:ln w="19050">
            <a:solidFill>
              <a:srgbClr val="59595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F03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2" name="フリーフォーム: 図形 61">
            <a:extLst>
              <a:ext uri="{FF2B5EF4-FFF2-40B4-BE49-F238E27FC236}">
                <a16:creationId xmlns:a16="http://schemas.microsoft.com/office/drawing/2014/main" id="{0E128DB2-FAC7-D934-2B7E-C06A4CC571B3}"/>
              </a:ext>
            </a:extLst>
          </p:cNvPr>
          <p:cNvSpPr/>
          <p:nvPr/>
        </p:nvSpPr>
        <p:spPr>
          <a:xfrm>
            <a:off x="2612889" y="11545517"/>
            <a:ext cx="6582691" cy="528514"/>
          </a:xfrm>
          <a:custGeom>
            <a:avLst/>
            <a:gdLst>
              <a:gd name="connsiteX0" fmla="*/ 6591300 w 6591300"/>
              <a:gd name="connsiteY0" fmla="*/ 85725 h 476250"/>
              <a:gd name="connsiteX1" fmla="*/ 6591300 w 6591300"/>
              <a:gd name="connsiteY1" fmla="*/ 476250 h 476250"/>
              <a:gd name="connsiteX2" fmla="*/ 9525 w 6591300"/>
              <a:gd name="connsiteY2" fmla="*/ 476250 h 476250"/>
              <a:gd name="connsiteX3" fmla="*/ 9525 w 6591300"/>
              <a:gd name="connsiteY3" fmla="*/ 9525 h 476250"/>
              <a:gd name="connsiteX4" fmla="*/ 0 w 6591300"/>
              <a:gd name="connsiteY4" fmla="*/ 0 h 476250"/>
              <a:gd name="connsiteX0" fmla="*/ 6582263 w 6582263"/>
              <a:gd name="connsiteY0" fmla="*/ 91953 h 482478"/>
              <a:gd name="connsiteX1" fmla="*/ 6582263 w 6582263"/>
              <a:gd name="connsiteY1" fmla="*/ 482478 h 482478"/>
              <a:gd name="connsiteX2" fmla="*/ 488 w 6582263"/>
              <a:gd name="connsiteY2" fmla="*/ 482478 h 482478"/>
              <a:gd name="connsiteX3" fmla="*/ 488 w 6582263"/>
              <a:gd name="connsiteY3" fmla="*/ 15753 h 482478"/>
              <a:gd name="connsiteX4" fmla="*/ 7632 w 6582263"/>
              <a:gd name="connsiteY4" fmla="*/ 0 h 482478"/>
              <a:gd name="connsiteX0" fmla="*/ 6582691 w 6582691"/>
              <a:gd name="connsiteY0" fmla="*/ 98180 h 488705"/>
              <a:gd name="connsiteX1" fmla="*/ 6582691 w 6582691"/>
              <a:gd name="connsiteY1" fmla="*/ 488705 h 488705"/>
              <a:gd name="connsiteX2" fmla="*/ 916 w 6582691"/>
              <a:gd name="connsiteY2" fmla="*/ 488705 h 488705"/>
              <a:gd name="connsiteX3" fmla="*/ 916 w 6582691"/>
              <a:gd name="connsiteY3" fmla="*/ 21980 h 488705"/>
              <a:gd name="connsiteX4" fmla="*/ 916 w 6582691"/>
              <a:gd name="connsiteY4" fmla="*/ 0 h 488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82691" h="488705">
                <a:moveTo>
                  <a:pt x="6582691" y="98180"/>
                </a:moveTo>
                <a:lnTo>
                  <a:pt x="6582691" y="488705"/>
                </a:lnTo>
                <a:lnTo>
                  <a:pt x="916" y="488705"/>
                </a:lnTo>
                <a:lnTo>
                  <a:pt x="916" y="21980"/>
                </a:lnTo>
                <a:cubicBezTo>
                  <a:pt x="-2259" y="18805"/>
                  <a:pt x="4091" y="3175"/>
                  <a:pt x="916" y="0"/>
                </a:cubicBezTo>
              </a:path>
            </a:pathLst>
          </a:custGeom>
          <a:noFill/>
          <a:ln w="44450">
            <a:solidFill>
              <a:srgbClr val="0AA05F"/>
            </a:solidFill>
            <a:headEnd type="none"/>
            <a:tailEnd type="triangle" w="lg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F03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09A09A-939A-D70A-7BD1-64AA08AA0DF4}"/>
              </a:ext>
            </a:extLst>
          </p:cNvPr>
          <p:cNvSpPr/>
          <p:nvPr/>
        </p:nvSpPr>
        <p:spPr>
          <a:xfrm>
            <a:off x="7949016" y="8167755"/>
            <a:ext cx="2356086" cy="3474029"/>
          </a:xfrm>
          <a:prstGeom prst="rect">
            <a:avLst/>
          </a:prstGeom>
          <a:solidFill>
            <a:schemeClr val="bg1"/>
          </a:solidFill>
          <a:ln w="19050">
            <a:solidFill>
              <a:srgbClr val="0AA05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F03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C6A3224-4AE0-08C4-30C7-3A3C972B3717}"/>
              </a:ext>
            </a:extLst>
          </p:cNvPr>
          <p:cNvSpPr/>
          <p:nvPr/>
        </p:nvSpPr>
        <p:spPr>
          <a:xfrm>
            <a:off x="5850783" y="8167756"/>
            <a:ext cx="1853525" cy="2180554"/>
          </a:xfrm>
          <a:prstGeom prst="rect">
            <a:avLst/>
          </a:prstGeom>
          <a:solidFill>
            <a:schemeClr val="bg1"/>
          </a:solidFill>
          <a:ln w="19050">
            <a:solidFill>
              <a:srgbClr val="0AA05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F03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A73A7F32-99F0-CD9D-1D1B-FAC7049D6DF5}"/>
              </a:ext>
            </a:extLst>
          </p:cNvPr>
          <p:cNvSpPr/>
          <p:nvPr/>
        </p:nvSpPr>
        <p:spPr>
          <a:xfrm>
            <a:off x="3720831" y="8167755"/>
            <a:ext cx="1853525" cy="1696225"/>
          </a:xfrm>
          <a:prstGeom prst="rect">
            <a:avLst/>
          </a:prstGeom>
          <a:solidFill>
            <a:schemeClr val="bg1"/>
          </a:solidFill>
          <a:ln w="19050">
            <a:solidFill>
              <a:srgbClr val="0AA05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F03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EE44540-90EF-458D-BA84-DE2A6C49202B}"/>
              </a:ext>
            </a:extLst>
          </p:cNvPr>
          <p:cNvSpPr txBox="1"/>
          <p:nvPr/>
        </p:nvSpPr>
        <p:spPr>
          <a:xfrm>
            <a:off x="125127" y="77002"/>
            <a:ext cx="9719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おおさかカーボンニュートラルビジネスネットワーク会員企業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115B290-6D51-40E9-9512-39B20C627EA0}"/>
              </a:ext>
            </a:extLst>
          </p:cNvPr>
          <p:cNvSpPr/>
          <p:nvPr/>
        </p:nvSpPr>
        <p:spPr>
          <a:xfrm>
            <a:off x="241300" y="601133"/>
            <a:ext cx="1412400" cy="178215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水素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63834D-B00F-43C8-985D-1A1C2D0BFB8E}"/>
              </a:ext>
            </a:extLst>
          </p:cNvPr>
          <p:cNvSpPr txBox="1"/>
          <p:nvPr/>
        </p:nvSpPr>
        <p:spPr>
          <a:xfrm>
            <a:off x="1817213" y="676906"/>
            <a:ext cx="8702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>
                <a:latin typeface="Meiryo UI" panose="020B0604030504040204" pitchFamily="50" charset="-128"/>
                <a:ea typeface="Meiryo UI" panose="020B0604030504040204" pitchFamily="50" charset="-128"/>
              </a:rPr>
              <a:t>水素・燃料電池の技術開発</a:t>
            </a:r>
            <a:endParaRPr kumimoji="1" lang="en-US" altLang="ja-JP" sz="48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4800" b="1">
                <a:latin typeface="Meiryo UI" panose="020B0604030504040204" pitchFamily="50" charset="-128"/>
                <a:ea typeface="Meiryo UI" panose="020B0604030504040204" pitchFamily="50" charset="-128"/>
              </a:rPr>
              <a:t>のワンストップサービス</a:t>
            </a:r>
            <a:endParaRPr kumimoji="1" lang="ja-JP" altLang="en-US" sz="4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F636FCA-5910-4E7F-BED1-902ED327F9CC}"/>
              </a:ext>
            </a:extLst>
          </p:cNvPr>
          <p:cNvSpPr/>
          <p:nvPr/>
        </p:nvSpPr>
        <p:spPr>
          <a:xfrm>
            <a:off x="260273" y="4126596"/>
            <a:ext cx="1066800" cy="180727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紹介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365A124-1A3E-40E1-BF72-B2E415DBDBB7}"/>
              </a:ext>
            </a:extLst>
          </p:cNvPr>
          <p:cNvSpPr/>
          <p:nvPr/>
        </p:nvSpPr>
        <p:spPr>
          <a:xfrm>
            <a:off x="241300" y="4100994"/>
            <a:ext cx="10337800" cy="1832877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7461AB-D926-48BE-91A7-118A36BD532B}"/>
              </a:ext>
            </a:extLst>
          </p:cNvPr>
          <p:cNvSpPr/>
          <p:nvPr/>
        </p:nvSpPr>
        <p:spPr>
          <a:xfrm>
            <a:off x="1621017" y="635620"/>
            <a:ext cx="8909989" cy="1717288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97FC27A-9BEF-4B35-A57D-7C75726647C4}"/>
              </a:ext>
            </a:extLst>
          </p:cNvPr>
          <p:cNvSpPr txBox="1"/>
          <p:nvPr/>
        </p:nvSpPr>
        <p:spPr>
          <a:xfrm>
            <a:off x="1384155" y="4263635"/>
            <a:ext cx="92297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/>
              <a:t>KRI</a:t>
            </a:r>
            <a:r>
              <a:rPr kumimoji="1" lang="ja-JP" altLang="en-US" sz="2400" b="1" dirty="0"/>
              <a:t>は研究・調査・評価試験のアウトソーシング企業です。</a:t>
            </a:r>
          </a:p>
          <a:p>
            <a:r>
              <a:rPr kumimoji="1" lang="en-US" altLang="ja-JP" sz="2400" b="1" dirty="0"/>
              <a:t>20</a:t>
            </a:r>
            <a:r>
              <a:rPr kumimoji="1" lang="ja-JP" altLang="en-US" sz="2400" b="1" dirty="0"/>
              <a:t>年以上もの発電評価実績を基盤技術として、燃料電池や電解の主要部品である電極・</a:t>
            </a:r>
            <a:r>
              <a:rPr kumimoji="1" lang="en-US" altLang="ja-JP" sz="2400" b="1" dirty="0"/>
              <a:t>MEA</a:t>
            </a:r>
            <a:r>
              <a:rPr kumimoji="1" lang="ja-JP" altLang="en-US" sz="2400" b="1" dirty="0"/>
              <a:t>の作成から量産検討、セル・スタックの評価、システムの試作運転まで、幅広く受託しています。</a:t>
            </a:r>
            <a:endParaRPr kumimoji="1" lang="en-US" altLang="ja-JP" sz="2400" b="1" dirty="0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459186A-78F0-4F10-8F81-744BCCAA2BB4}"/>
              </a:ext>
            </a:extLst>
          </p:cNvPr>
          <p:cNvSpPr/>
          <p:nvPr/>
        </p:nvSpPr>
        <p:spPr>
          <a:xfrm>
            <a:off x="241299" y="6067331"/>
            <a:ext cx="1085773" cy="612575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技術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詳細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9279C9B2-87B9-4ADB-A815-A22ECABFDB52}"/>
              </a:ext>
            </a:extLst>
          </p:cNvPr>
          <p:cNvSpPr/>
          <p:nvPr/>
        </p:nvSpPr>
        <p:spPr>
          <a:xfrm>
            <a:off x="241300" y="6041730"/>
            <a:ext cx="10337800" cy="6152658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C0BF7AA-2167-4541-87A6-607C263639BE}"/>
              </a:ext>
            </a:extLst>
          </p:cNvPr>
          <p:cNvSpPr/>
          <p:nvPr/>
        </p:nvSpPr>
        <p:spPr>
          <a:xfrm>
            <a:off x="231143" y="2467407"/>
            <a:ext cx="1412400" cy="92150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会社名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C934109-4DC7-4C1B-BBE4-2B7B6D93D14B}"/>
              </a:ext>
            </a:extLst>
          </p:cNvPr>
          <p:cNvSpPr/>
          <p:nvPr/>
        </p:nvSpPr>
        <p:spPr>
          <a:xfrm>
            <a:off x="1621017" y="2495659"/>
            <a:ext cx="8909988" cy="856392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BA129DB4-7048-4CFE-8CC3-895E3271CC26}"/>
              </a:ext>
            </a:extLst>
          </p:cNvPr>
          <p:cNvSpPr txBox="1"/>
          <p:nvPr/>
        </p:nvSpPr>
        <p:spPr>
          <a:xfrm>
            <a:off x="1653700" y="2558593"/>
            <a:ext cx="8887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/>
              <a:t>株式会社ＫＲＩ</a:t>
            </a:r>
            <a:endParaRPr kumimoji="1" lang="en-US" altLang="ja-JP" sz="3600" b="1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039EEE3-35F8-4B71-8962-E642A02257D2}"/>
              </a:ext>
            </a:extLst>
          </p:cNvPr>
          <p:cNvSpPr/>
          <p:nvPr/>
        </p:nvSpPr>
        <p:spPr>
          <a:xfrm>
            <a:off x="231143" y="3442182"/>
            <a:ext cx="3290858" cy="58477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本社・大阪の拠点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63592EF-D567-488F-A146-CD9C2C4AD6C6}"/>
              </a:ext>
            </a:extLst>
          </p:cNvPr>
          <p:cNvSpPr/>
          <p:nvPr/>
        </p:nvSpPr>
        <p:spPr>
          <a:xfrm>
            <a:off x="3522001" y="3477566"/>
            <a:ext cx="7009004" cy="52379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1EC5251-42A1-497F-AA9C-C80FBB0B566E}"/>
              </a:ext>
            </a:extLst>
          </p:cNvPr>
          <p:cNvSpPr txBox="1"/>
          <p:nvPr/>
        </p:nvSpPr>
        <p:spPr>
          <a:xfrm>
            <a:off x="3694072" y="3492842"/>
            <a:ext cx="6997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/>
              <a:t>本社：京都市下京区、大阪拠点：大阪市此花区</a:t>
            </a:r>
            <a:endParaRPr kumimoji="1" lang="en-US" altLang="ja-JP" sz="2400" b="1" dirty="0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5DB722F-FF24-443B-B6AB-FD787D3915D6}"/>
              </a:ext>
            </a:extLst>
          </p:cNvPr>
          <p:cNvSpPr/>
          <p:nvPr/>
        </p:nvSpPr>
        <p:spPr>
          <a:xfrm>
            <a:off x="231142" y="12301835"/>
            <a:ext cx="5732873" cy="52924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期待する技術の活用方法・連携先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9ADCB95-D10C-4CAA-8E72-EAD2E2809CC7}"/>
              </a:ext>
            </a:extLst>
          </p:cNvPr>
          <p:cNvSpPr/>
          <p:nvPr/>
        </p:nvSpPr>
        <p:spPr>
          <a:xfrm>
            <a:off x="241299" y="12307041"/>
            <a:ext cx="5722716" cy="2735307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515E507-29CF-46C9-A3F9-2FA025DD86CB}"/>
              </a:ext>
            </a:extLst>
          </p:cNvPr>
          <p:cNvSpPr txBox="1"/>
          <p:nvPr/>
        </p:nvSpPr>
        <p:spPr>
          <a:xfrm>
            <a:off x="6848269" y="14744925"/>
            <a:ext cx="3843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/>
              <a:t>令和８年</a:t>
            </a:r>
            <a:r>
              <a:rPr kumimoji="1" lang="ja-JP" altLang="en-US" sz="2000" dirty="0"/>
              <a:t>６月５日時点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17C07BB-3F7F-4F91-9F34-638CB1CB0095}"/>
              </a:ext>
            </a:extLst>
          </p:cNvPr>
          <p:cNvSpPr/>
          <p:nvPr/>
        </p:nvSpPr>
        <p:spPr>
          <a:xfrm>
            <a:off x="6076729" y="12333317"/>
            <a:ext cx="4520286" cy="55972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問い合わせ先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E8C738BC-C855-4226-BE06-7A889DD9448B}"/>
              </a:ext>
            </a:extLst>
          </p:cNvPr>
          <p:cNvSpPr/>
          <p:nvPr/>
        </p:nvSpPr>
        <p:spPr>
          <a:xfrm>
            <a:off x="6076729" y="12301835"/>
            <a:ext cx="4502371" cy="244309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B5C7E81-478E-4B49-AF72-329C887E5BF7}"/>
              </a:ext>
            </a:extLst>
          </p:cNvPr>
          <p:cNvSpPr txBox="1"/>
          <p:nvPr/>
        </p:nvSpPr>
        <p:spPr>
          <a:xfrm>
            <a:off x="241298" y="12832378"/>
            <a:ext cx="553503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/>
              <a:t>・エネルギー関連企業様による電解・燃料電池の開発促進に。</a:t>
            </a:r>
            <a:endParaRPr kumimoji="1" lang="en-US" altLang="ja-JP" sz="2800" b="1" dirty="0"/>
          </a:p>
          <a:p>
            <a:r>
              <a:rPr kumimoji="1" lang="ja-JP" altLang="en-US" sz="2800" b="1"/>
              <a:t>・材料メーカー様による新規参入の足掛かりとして。</a:t>
            </a:r>
            <a:endParaRPr kumimoji="1" lang="en-US" altLang="ja-JP" sz="2800" b="1" dirty="0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B94DCDAA-71A5-4A58-B9B5-6BCEB2DA03DD}"/>
              </a:ext>
            </a:extLst>
          </p:cNvPr>
          <p:cNvSpPr txBox="1"/>
          <p:nvPr/>
        </p:nvSpPr>
        <p:spPr>
          <a:xfrm>
            <a:off x="6076729" y="12969964"/>
            <a:ext cx="412540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00" b="1" dirty="0"/>
              <a:t>大阪府商工労働部成長産業振興室</a:t>
            </a:r>
            <a:endParaRPr kumimoji="1" lang="en-US" altLang="ja-JP" sz="1500" b="1" dirty="0"/>
          </a:p>
          <a:p>
            <a:r>
              <a:rPr kumimoji="1" lang="ja-JP" altLang="en-US" sz="1500" b="1" dirty="0"/>
              <a:t>産業創造課グリーンビジネス</a:t>
            </a:r>
            <a:r>
              <a:rPr kumimoji="1" lang="en-US" altLang="ja-JP" sz="1500" b="1" dirty="0"/>
              <a:t>G</a:t>
            </a:r>
          </a:p>
          <a:p>
            <a:r>
              <a:rPr kumimoji="1" lang="ja-JP" altLang="en-US" sz="1500" b="1" dirty="0"/>
              <a:t>〒</a:t>
            </a:r>
            <a:r>
              <a:rPr kumimoji="1" lang="en-US" altLang="ja-JP" sz="1500" b="1" dirty="0"/>
              <a:t>559-0855 </a:t>
            </a:r>
          </a:p>
          <a:p>
            <a:r>
              <a:rPr kumimoji="1" lang="ja-JP" altLang="en-US" sz="1500" b="1" dirty="0"/>
              <a:t>大阪市住之江区南港北</a:t>
            </a:r>
            <a:r>
              <a:rPr kumimoji="1" lang="en-US" altLang="ja-JP" sz="1500" b="1" dirty="0"/>
              <a:t>1-14-16</a:t>
            </a:r>
          </a:p>
          <a:p>
            <a:r>
              <a:rPr kumimoji="1" lang="ja-JP" altLang="en-US" sz="1500" b="1" dirty="0"/>
              <a:t>大阪府咲洲庁舎</a:t>
            </a:r>
            <a:r>
              <a:rPr kumimoji="1" lang="en-US" altLang="ja-JP" sz="1500" b="1" dirty="0"/>
              <a:t>25</a:t>
            </a:r>
            <a:r>
              <a:rPr kumimoji="1" lang="ja-JP" altLang="en-US" sz="1500" b="1" dirty="0"/>
              <a:t>階</a:t>
            </a:r>
            <a:endParaRPr kumimoji="1" lang="en-US" altLang="ja-JP" sz="1500" b="1" dirty="0"/>
          </a:p>
          <a:p>
            <a:r>
              <a:rPr kumimoji="1" lang="en-US" altLang="ja-JP" sz="1500" b="1" dirty="0"/>
              <a:t>TEL</a:t>
            </a:r>
            <a:r>
              <a:rPr kumimoji="1" lang="ja-JP" altLang="en-US" sz="1500" b="1" dirty="0"/>
              <a:t>：</a:t>
            </a:r>
            <a:r>
              <a:rPr kumimoji="1" lang="en-US" altLang="ja-JP" sz="1500" b="1" dirty="0"/>
              <a:t>06-6210-9484</a:t>
            </a:r>
          </a:p>
          <a:p>
            <a:r>
              <a:rPr kumimoji="1" lang="ja-JP" altLang="en-US" sz="1500" b="1" dirty="0"/>
              <a:t>メールアドレス：</a:t>
            </a:r>
            <a:r>
              <a:rPr kumimoji="1" lang="en-US" altLang="ja-JP" sz="1500" b="1" dirty="0"/>
              <a:t>green@gbox.pref.osaka.lg.jp</a:t>
            </a:r>
            <a:endParaRPr kumimoji="1" lang="ja-JP" altLang="en-US" sz="1500" b="1" dirty="0"/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1CBE5F86-7816-48E8-8BEF-61233B92A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367" y="12929318"/>
            <a:ext cx="1470638" cy="1470638"/>
          </a:xfrm>
          <a:prstGeom prst="rect">
            <a:avLst/>
          </a:prstGeom>
        </p:spPr>
      </p:pic>
      <p:sp>
        <p:nvSpPr>
          <p:cNvPr id="13" name="object 33">
            <a:extLst>
              <a:ext uri="{FF2B5EF4-FFF2-40B4-BE49-F238E27FC236}">
                <a16:creationId xmlns:a16="http://schemas.microsoft.com/office/drawing/2014/main" id="{92DA860E-A20E-4E1B-E198-5BC822D5ADC8}"/>
              </a:ext>
            </a:extLst>
          </p:cNvPr>
          <p:cNvSpPr txBox="1"/>
          <p:nvPr/>
        </p:nvSpPr>
        <p:spPr>
          <a:xfrm>
            <a:off x="5900081" y="8212166"/>
            <a:ext cx="1754929" cy="259045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marR="0" lvl="0" indent="0" algn="ctr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0AA05F"/>
                </a:solidFill>
                <a:effectLst/>
                <a:uLnTx/>
                <a:uFillTx/>
                <a:latin typeface="メイリオ"/>
                <a:ea typeface="メイリオ" panose="020B0604030504040204" pitchFamily="50" charset="-128"/>
                <a:cs typeface="メイリオ"/>
              </a:rPr>
              <a:t>セル組立</a:t>
            </a:r>
            <a:endParaRPr kumimoji="0" lang="en-US" sz="1600" b="1" i="0" u="none" strike="noStrike" kern="1200" cap="none" spc="-20" normalizeH="0" baseline="0" noProof="0" dirty="0">
              <a:ln>
                <a:noFill/>
              </a:ln>
              <a:solidFill>
                <a:srgbClr val="0AA05F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0C05196B-143B-B305-CEF2-744F16F7DB8E}"/>
              </a:ext>
            </a:extLst>
          </p:cNvPr>
          <p:cNvSpPr/>
          <p:nvPr/>
        </p:nvSpPr>
        <p:spPr>
          <a:xfrm>
            <a:off x="3714211" y="7812832"/>
            <a:ext cx="6590891" cy="360000"/>
          </a:xfrm>
          <a:prstGeom prst="rect">
            <a:avLst/>
          </a:prstGeom>
          <a:solidFill>
            <a:srgbClr val="0AA05F"/>
          </a:solidFill>
          <a:ln w="19050">
            <a:solidFill>
              <a:srgbClr val="0AA05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700" lvl="0" algn="ctr">
              <a:spcBef>
                <a:spcPts val="100"/>
              </a:spcBef>
              <a:defRPr/>
            </a:pPr>
            <a:r>
              <a:rPr lang="en-US" altLang="ja-JP" sz="2000" b="1" spc="-20">
                <a:solidFill>
                  <a:srgbClr val="FFFFFF"/>
                </a:solidFill>
                <a:latin typeface="メイリオ"/>
                <a:cs typeface="メイリオ"/>
              </a:rPr>
              <a:t>KRI</a:t>
            </a:r>
            <a:endParaRPr lang="en-US" altLang="ja-JP" sz="2000" b="1" spc="-20" dirty="0">
              <a:solidFill>
                <a:srgbClr val="FFFFFF"/>
              </a:solidFill>
              <a:latin typeface="メイリオ"/>
              <a:cs typeface="メイリオ"/>
            </a:endParaRPr>
          </a:p>
        </p:txBody>
      </p:sp>
      <p:sp>
        <p:nvSpPr>
          <p:cNvPr id="18" name="object 35">
            <a:extLst>
              <a:ext uri="{FF2B5EF4-FFF2-40B4-BE49-F238E27FC236}">
                <a16:creationId xmlns:a16="http://schemas.microsoft.com/office/drawing/2014/main" id="{B71896A4-7B92-C19A-46B1-74EFB474FACE}"/>
              </a:ext>
            </a:extLst>
          </p:cNvPr>
          <p:cNvSpPr txBox="1"/>
          <p:nvPr/>
        </p:nvSpPr>
        <p:spPr>
          <a:xfrm>
            <a:off x="3299595" y="11712684"/>
            <a:ext cx="5398915" cy="320601"/>
          </a:xfrm>
          <a:prstGeom prst="rect">
            <a:avLst/>
          </a:prstGeom>
        </p:spPr>
        <p:txBody>
          <a:bodyPr vert="horz" wrap="none" lIns="0" tIns="12700" rIns="0" bIns="0" rtlCol="0" anchor="ctr">
            <a:spAutoFit/>
          </a:bodyPr>
          <a:lstStyle>
            <a:defPPr>
              <a:defRPr lang="en-US"/>
            </a:defPPr>
            <a:lvl1pPr marL="12700" marR="0" lvl="0" indent="0" algn="ctr" fontAlgn="auto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1" i="0" u="none" strike="noStrike" cap="none" spc="0" normalizeH="0" baseline="0">
                <a:ln>
                  <a:noFill/>
                </a:ln>
                <a:solidFill>
                  <a:srgbClr val="0AA05F"/>
                </a:solidFill>
                <a:effectLst/>
                <a:uLnTx/>
                <a:uFillTx/>
                <a:latin typeface="メイリオ"/>
                <a:ea typeface="メイリオ" panose="020B0604030504040204" pitchFamily="50" charset="-128"/>
                <a:cs typeface="メイリオ"/>
              </a:defRPr>
            </a:lvl1pPr>
          </a:lstStyle>
          <a:p>
            <a:r>
              <a:rPr lang="ja-JP" altLang="en-US" sz="2000"/>
              <a:t>フィードバックして、お客様の技術開発を加速</a:t>
            </a:r>
            <a:endParaRPr sz="2000" dirty="0"/>
          </a:p>
        </p:txBody>
      </p:sp>
      <p:sp>
        <p:nvSpPr>
          <p:cNvPr id="19" name="object 33">
            <a:extLst>
              <a:ext uri="{FF2B5EF4-FFF2-40B4-BE49-F238E27FC236}">
                <a16:creationId xmlns:a16="http://schemas.microsoft.com/office/drawing/2014/main" id="{23301687-FEBF-B8AF-0A94-19C0E282B4AB}"/>
              </a:ext>
            </a:extLst>
          </p:cNvPr>
          <p:cNvSpPr txBox="1"/>
          <p:nvPr/>
        </p:nvSpPr>
        <p:spPr>
          <a:xfrm>
            <a:off x="3770129" y="8212166"/>
            <a:ext cx="1754929" cy="259045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marR="0" lvl="0" indent="0" algn="ctr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0AA05F"/>
                </a:solidFill>
                <a:effectLst/>
                <a:uLnTx/>
                <a:uFillTx/>
                <a:latin typeface="メイリオ"/>
                <a:ea typeface="メイリオ" panose="020B0604030504040204" pitchFamily="50" charset="-128"/>
                <a:cs typeface="メイリオ"/>
              </a:rPr>
              <a:t>セル試作</a:t>
            </a:r>
            <a:endParaRPr kumimoji="0" lang="en-US" sz="1600" b="1" i="0" u="none" strike="noStrike" kern="1200" cap="none" spc="-20" normalizeH="0" baseline="0" noProof="0" dirty="0">
              <a:ln>
                <a:noFill/>
              </a:ln>
              <a:solidFill>
                <a:srgbClr val="0AA05F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</p:txBody>
      </p:sp>
      <p:sp>
        <p:nvSpPr>
          <p:cNvPr id="21" name="object 120">
            <a:extLst>
              <a:ext uri="{FF2B5EF4-FFF2-40B4-BE49-F238E27FC236}">
                <a16:creationId xmlns:a16="http://schemas.microsoft.com/office/drawing/2014/main" id="{B015F636-1D02-7164-D300-AED9520480FB}"/>
              </a:ext>
            </a:extLst>
          </p:cNvPr>
          <p:cNvSpPr txBox="1"/>
          <p:nvPr/>
        </p:nvSpPr>
        <p:spPr>
          <a:xfrm>
            <a:off x="4450424" y="9613409"/>
            <a:ext cx="394339" cy="251795"/>
          </a:xfrm>
          <a:prstGeom prst="rect">
            <a:avLst/>
          </a:prstGeom>
        </p:spPr>
        <p:txBody>
          <a:bodyPr vert="horz" wrap="none" lIns="0" tIns="36000" rIns="0" bIns="0" rtlCol="0">
            <a:spAutoFit/>
          </a:bodyPr>
          <a:lstStyle/>
          <a:p>
            <a:pPr marL="12700" marR="0" lvl="0" indent="0" algn="ctr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" sz="1400" b="0" i="0" u="none" strike="noStrike" kern="1200" cap="none" spc="0" normalizeH="0" baseline="0" noProof="0">
                <a:ln>
                  <a:noFill/>
                </a:ln>
                <a:solidFill>
                  <a:srgbClr val="050100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MEA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</p:txBody>
      </p:sp>
      <p:sp>
        <p:nvSpPr>
          <p:cNvPr id="22" name="object 33">
            <a:extLst>
              <a:ext uri="{FF2B5EF4-FFF2-40B4-BE49-F238E27FC236}">
                <a16:creationId xmlns:a16="http://schemas.microsoft.com/office/drawing/2014/main" id="{0E320B8E-4749-F785-0DE0-9C1AABA9E28A}"/>
              </a:ext>
            </a:extLst>
          </p:cNvPr>
          <p:cNvSpPr txBox="1"/>
          <p:nvPr/>
        </p:nvSpPr>
        <p:spPr>
          <a:xfrm>
            <a:off x="8249595" y="8212166"/>
            <a:ext cx="1754929" cy="259045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marR="0" lvl="0" indent="0" algn="ctr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0AA05F"/>
                </a:solidFill>
                <a:effectLst/>
                <a:uLnTx/>
                <a:uFillTx/>
                <a:latin typeface="メイリオ"/>
                <a:ea typeface="メイリオ" panose="020B0604030504040204" pitchFamily="50" charset="-128"/>
                <a:cs typeface="メイリオ"/>
              </a:rPr>
              <a:t>性能・耐久性評価</a:t>
            </a:r>
            <a:endParaRPr kumimoji="0" lang="en-US" sz="1600" b="1" i="0" u="none" strike="noStrike" kern="1200" cap="none" spc="-20" normalizeH="0" baseline="0" noProof="0" dirty="0">
              <a:ln>
                <a:noFill/>
              </a:ln>
              <a:solidFill>
                <a:srgbClr val="0AA05F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</p:txBody>
      </p:sp>
      <p:sp>
        <p:nvSpPr>
          <p:cNvPr id="23" name="object 120">
            <a:extLst>
              <a:ext uri="{FF2B5EF4-FFF2-40B4-BE49-F238E27FC236}">
                <a16:creationId xmlns:a16="http://schemas.microsoft.com/office/drawing/2014/main" id="{F3E87641-834F-BE84-80EF-AAE40C3206A3}"/>
              </a:ext>
            </a:extLst>
          </p:cNvPr>
          <p:cNvSpPr txBox="1"/>
          <p:nvPr/>
        </p:nvSpPr>
        <p:spPr>
          <a:xfrm>
            <a:off x="6008105" y="10049672"/>
            <a:ext cx="1538883" cy="251795"/>
          </a:xfrm>
          <a:prstGeom prst="rect">
            <a:avLst/>
          </a:prstGeom>
        </p:spPr>
        <p:txBody>
          <a:bodyPr vert="horz" wrap="none" lIns="0" tIns="36000" rIns="0" bIns="0" rtlCol="0">
            <a:spAutoFit/>
          </a:bodyPr>
          <a:lstStyle/>
          <a:p>
            <a:pPr marL="12700" marR="0" lvl="0" indent="0" algn="ctr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50100"/>
                </a:solidFill>
                <a:effectLst/>
                <a:uLnTx/>
                <a:uFillTx/>
                <a:latin typeface="メイリオ"/>
                <a:ea typeface="メイリオ" panose="020B0604030504040204" pitchFamily="50" charset="-128"/>
                <a:cs typeface="メイリオ"/>
              </a:rPr>
              <a:t>電解･燃料</a:t>
            </a:r>
            <a:r>
              <a:rPr lang="ja-JP" altLang="en-US" sz="1400">
                <a:solidFill>
                  <a:srgbClr val="050100"/>
                </a:solidFill>
                <a:latin typeface="メイリオ"/>
                <a:ea typeface="メイリオ" panose="020B0604030504040204" pitchFamily="50" charset="-128"/>
                <a:cs typeface="メイリオ"/>
              </a:rPr>
              <a:t>電池</a:t>
            </a:r>
            <a:r>
              <a:rPr kumimoji="0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50100"/>
                </a:solidFill>
                <a:effectLst/>
                <a:uLnTx/>
                <a:uFillTx/>
                <a:latin typeface="メイリオ"/>
                <a:ea typeface="メイリオ" panose="020B0604030504040204" pitchFamily="50" charset="-128"/>
                <a:cs typeface="メイリオ"/>
              </a:rPr>
              <a:t>セル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7D35BCA-207C-D9CF-269B-9E2A4A0A65C4}"/>
              </a:ext>
            </a:extLst>
          </p:cNvPr>
          <p:cNvSpPr/>
          <p:nvPr/>
        </p:nvSpPr>
        <p:spPr>
          <a:xfrm>
            <a:off x="1487836" y="7812831"/>
            <a:ext cx="1968129" cy="360000"/>
          </a:xfrm>
          <a:prstGeom prst="rect">
            <a:avLst/>
          </a:prstGeom>
          <a:solidFill>
            <a:srgbClr val="595959"/>
          </a:solidFill>
          <a:ln w="19050">
            <a:solidFill>
              <a:srgbClr val="59595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2700" lvl="0" algn="ctr">
              <a:defRPr/>
            </a:pPr>
            <a:r>
              <a:rPr lang="ja-JP" altLang="en-US" sz="2000" b="1" spc="-2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/>
              </a:rPr>
              <a:t>お客様</a:t>
            </a:r>
            <a:endParaRPr lang="ja-JP" altLang="en-US" sz="20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/>
            </a:endParaRPr>
          </a:p>
        </p:txBody>
      </p:sp>
      <p:sp>
        <p:nvSpPr>
          <p:cNvPr id="27" name="object 121">
            <a:extLst>
              <a:ext uri="{FF2B5EF4-FFF2-40B4-BE49-F238E27FC236}">
                <a16:creationId xmlns:a16="http://schemas.microsoft.com/office/drawing/2014/main" id="{9F7CF835-4B4C-5B7A-4924-B498149C93AC}"/>
              </a:ext>
            </a:extLst>
          </p:cNvPr>
          <p:cNvSpPr txBox="1"/>
          <p:nvPr/>
        </p:nvSpPr>
        <p:spPr>
          <a:xfrm>
            <a:off x="1489290" y="9012810"/>
            <a:ext cx="1973617" cy="550920"/>
          </a:xfrm>
          <a:prstGeom prst="rect">
            <a:avLst/>
          </a:prstGeom>
        </p:spPr>
        <p:txBody>
          <a:bodyPr vert="horz" wrap="none" lIns="0" tIns="76200" rIns="0" bIns="0" rtlCol="0">
            <a:spAutoFit/>
          </a:bodyPr>
          <a:lstStyle/>
          <a:p>
            <a:pPr marL="12700" marR="0" lvl="0" indent="0" algn="ctr" defTabSz="457200" rtl="0" eaLnBrk="1" fontAlgn="auto" latinLnBrk="0" hangingPunct="1">
              <a:lnSpc>
                <a:spcPct val="11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-10" normalizeH="0" baseline="0" noProof="0" dirty="0">
                <a:ln>
                  <a:noFill/>
                </a:ln>
                <a:solidFill>
                  <a:srgbClr val="1F1815"/>
                </a:solidFill>
                <a:effectLst/>
                <a:uLnTx/>
                <a:uFillTx/>
                <a:latin typeface="メイリオ"/>
                <a:ea typeface="メイリオ" panose="020B0604030504040204" pitchFamily="50" charset="-128"/>
                <a:cs typeface="メイリオ"/>
              </a:rPr>
              <a:t>電極触媒、アイオノマー</a:t>
            </a:r>
          </a:p>
          <a:p>
            <a:pPr marL="12700" marR="0" lvl="0" indent="0" algn="ctr" defTabSz="457200" rtl="0" eaLnBrk="1" fontAlgn="auto" latinLnBrk="0" hangingPunct="1">
              <a:lnSpc>
                <a:spcPct val="11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-10" normalizeH="0" baseline="0" noProof="0" dirty="0">
                <a:ln>
                  <a:noFill/>
                </a:ln>
                <a:solidFill>
                  <a:srgbClr val="1F1815"/>
                </a:solidFill>
                <a:effectLst/>
                <a:uLnTx/>
                <a:uFillTx/>
                <a:latin typeface="メイリオ"/>
                <a:ea typeface="メイリオ" panose="020B0604030504040204" pitchFamily="50" charset="-128"/>
                <a:cs typeface="メイリオ"/>
              </a:rPr>
              <a:t>電解質膜、拡散層など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</p:txBody>
      </p:sp>
      <p:sp>
        <p:nvSpPr>
          <p:cNvPr id="29" name="object 120">
            <a:extLst>
              <a:ext uri="{FF2B5EF4-FFF2-40B4-BE49-F238E27FC236}">
                <a16:creationId xmlns:a16="http://schemas.microsoft.com/office/drawing/2014/main" id="{B4E1027E-AC60-4D2F-BFE3-7F511AC698AC}"/>
              </a:ext>
            </a:extLst>
          </p:cNvPr>
          <p:cNvSpPr txBox="1"/>
          <p:nvPr/>
        </p:nvSpPr>
        <p:spPr>
          <a:xfrm>
            <a:off x="2044090" y="10239422"/>
            <a:ext cx="864019" cy="251795"/>
          </a:xfrm>
          <a:prstGeom prst="rect">
            <a:avLst/>
          </a:prstGeom>
        </p:spPr>
        <p:txBody>
          <a:bodyPr vert="horz" wrap="none" lIns="0" tIns="36000" rIns="0" bIns="0" rtlCol="0">
            <a:spAutoFit/>
          </a:bodyPr>
          <a:lstStyle/>
          <a:p>
            <a:pPr marL="12700" marR="0" lvl="0" indent="0" algn="ctr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" sz="1400" b="0" i="0" u="none" strike="noStrike" kern="1200" cap="none" spc="0" normalizeH="0" baseline="0" noProof="0" dirty="0">
                <a:ln>
                  <a:noFill/>
                </a:ln>
                <a:solidFill>
                  <a:srgbClr val="050100"/>
                </a:solidFill>
                <a:effectLst/>
                <a:uLnTx/>
                <a:uFillTx/>
                <a:latin typeface="メイリオ"/>
                <a:ea typeface="+mn-ea"/>
                <a:cs typeface="メイリオ"/>
              </a:rPr>
              <a:t>CCM/MEA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</p:txBody>
      </p:sp>
      <p:sp>
        <p:nvSpPr>
          <p:cNvPr id="30" name="object 120">
            <a:extLst>
              <a:ext uri="{FF2B5EF4-FFF2-40B4-BE49-F238E27FC236}">
                <a16:creationId xmlns:a16="http://schemas.microsoft.com/office/drawing/2014/main" id="{293D68D8-11CE-C7DC-B14F-3AF4D50815B7}"/>
              </a:ext>
            </a:extLst>
          </p:cNvPr>
          <p:cNvSpPr txBox="1"/>
          <p:nvPr/>
        </p:nvSpPr>
        <p:spPr>
          <a:xfrm>
            <a:off x="1841310" y="11266527"/>
            <a:ext cx="1269579" cy="251795"/>
          </a:xfrm>
          <a:prstGeom prst="rect">
            <a:avLst/>
          </a:prstGeom>
        </p:spPr>
        <p:txBody>
          <a:bodyPr vert="horz" wrap="none" lIns="0" tIns="36000" rIns="0" bIns="0" rtlCol="0">
            <a:spAutoFit/>
          </a:bodyPr>
          <a:lstStyle/>
          <a:p>
            <a:pPr marL="12700" marR="0" lvl="0" indent="0" algn="ctr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50100"/>
                </a:solidFill>
                <a:effectLst/>
                <a:uLnTx/>
                <a:uFillTx/>
                <a:latin typeface="メイリオ"/>
                <a:ea typeface="メイリオ" panose="020B0604030504040204" pitchFamily="50" charset="-128"/>
                <a:cs typeface="メイリオ"/>
              </a:rPr>
              <a:t>セル／スタック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</p:txBody>
      </p:sp>
      <p:pic>
        <p:nvPicPr>
          <p:cNvPr id="31" name="図 30" descr="建物, 屋外, 記号, 座る が含まれている画像&#10;&#10;自動的に生成された説明">
            <a:extLst>
              <a:ext uri="{FF2B5EF4-FFF2-40B4-BE49-F238E27FC236}">
                <a16:creationId xmlns:a16="http://schemas.microsoft.com/office/drawing/2014/main" id="{A77EC291-C939-C86C-4F8B-0AFDEC5BC8D4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03577" y="10452582"/>
            <a:ext cx="817591" cy="817591"/>
          </a:xfrm>
          <a:prstGeom prst="rect">
            <a:avLst/>
          </a:prstGeom>
        </p:spPr>
      </p:pic>
      <p:sp>
        <p:nvSpPr>
          <p:cNvPr id="33" name="object 120">
            <a:extLst>
              <a:ext uri="{FF2B5EF4-FFF2-40B4-BE49-F238E27FC236}">
                <a16:creationId xmlns:a16="http://schemas.microsoft.com/office/drawing/2014/main" id="{0E971897-8DBA-0AFF-EA2F-01F06E9411A5}"/>
              </a:ext>
            </a:extLst>
          </p:cNvPr>
          <p:cNvSpPr txBox="1"/>
          <p:nvPr/>
        </p:nvSpPr>
        <p:spPr>
          <a:xfrm>
            <a:off x="8178082" y="11353939"/>
            <a:ext cx="1897956" cy="251795"/>
          </a:xfrm>
          <a:prstGeom prst="rect">
            <a:avLst/>
          </a:prstGeom>
        </p:spPr>
        <p:txBody>
          <a:bodyPr vert="horz" wrap="none" lIns="0" tIns="36000" rIns="0" bIns="0" rtlCol="0">
            <a:spAutoFit/>
          </a:bodyPr>
          <a:lstStyle/>
          <a:p>
            <a:pPr marL="12700" marR="0" lvl="0" indent="0" algn="ctr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050100"/>
                </a:solidFill>
                <a:effectLst/>
                <a:uLnTx/>
                <a:uFillTx/>
                <a:latin typeface="メイリオ"/>
                <a:ea typeface="メイリオ" panose="020B0604030504040204" pitchFamily="50" charset="-128"/>
                <a:cs typeface="メイリオ"/>
              </a:rPr>
              <a:t>電解･燃料電池評価装置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</p:txBody>
      </p:sp>
      <p:sp>
        <p:nvSpPr>
          <p:cNvPr id="37" name="object 121">
            <a:extLst>
              <a:ext uri="{FF2B5EF4-FFF2-40B4-BE49-F238E27FC236}">
                <a16:creationId xmlns:a16="http://schemas.microsoft.com/office/drawing/2014/main" id="{C6819A0C-6D06-450C-6376-8E34D844D231}"/>
              </a:ext>
            </a:extLst>
          </p:cNvPr>
          <p:cNvSpPr txBox="1"/>
          <p:nvPr/>
        </p:nvSpPr>
        <p:spPr>
          <a:xfrm>
            <a:off x="8019042" y="8495558"/>
            <a:ext cx="2356086" cy="6555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1200" cap="none" spc="-10" normalizeH="0" baseline="0" noProof="0">
                <a:ln>
                  <a:noFill/>
                </a:ln>
                <a:solidFill>
                  <a:srgbClr val="1F1815"/>
                </a:solidFill>
                <a:effectLst/>
                <a:uLnTx/>
                <a:uFillTx/>
                <a:latin typeface="メイリオ"/>
                <a:ea typeface="メイリオ" panose="020B0604030504040204" pitchFamily="50" charset="-128"/>
                <a:cs typeface="メイリオ"/>
              </a:rPr>
              <a:t>・数千時間の耐久試験実績</a:t>
            </a: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1200" cap="none" spc="-10" normalizeH="0" baseline="0" noProof="0">
                <a:ln>
                  <a:noFill/>
                </a:ln>
                <a:solidFill>
                  <a:srgbClr val="1F1815"/>
                </a:solidFill>
                <a:effectLst/>
                <a:uLnTx/>
                <a:uFillTx/>
                <a:latin typeface="メイリオ"/>
                <a:ea typeface="メイリオ" panose="020B0604030504040204" pitchFamily="50" charset="-128"/>
                <a:cs typeface="メイリオ"/>
              </a:rPr>
              <a:t>・複雑な</a:t>
            </a:r>
            <a:r>
              <a:rPr lang="ja-JP" altLang="en-US" sz="1200" spc="-10">
                <a:solidFill>
                  <a:srgbClr val="1F1815"/>
                </a:solidFill>
                <a:latin typeface="メイリオ"/>
                <a:ea typeface="メイリオ" panose="020B0604030504040204" pitchFamily="50" charset="-128"/>
                <a:cs typeface="メイリオ"/>
              </a:rPr>
              <a:t>プロトコル試験も可能</a:t>
            </a:r>
            <a:endParaRPr lang="en-US" altLang="ja-JP" sz="1200" spc="-10">
              <a:solidFill>
                <a:srgbClr val="1F1815"/>
              </a:solidFill>
              <a:latin typeface="メイリオ"/>
              <a:ea typeface="メイリオ" panose="020B0604030504040204" pitchFamily="50" charset="-128"/>
              <a:cs typeface="メイリオ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1200" cap="none" spc="-10" normalizeH="0" baseline="0" noProof="0">
                <a:ln>
                  <a:noFill/>
                </a:ln>
                <a:solidFill>
                  <a:srgbClr val="1F1815"/>
                </a:solidFill>
                <a:effectLst/>
                <a:uLnTx/>
                <a:uFillTx/>
                <a:latin typeface="メイリオ"/>
                <a:ea typeface="メイリオ" panose="020B0604030504040204" pitchFamily="50" charset="-128"/>
                <a:cs typeface="メイリオ"/>
              </a:rPr>
              <a:t>・特殊環境試験</a:t>
            </a:r>
            <a:r>
              <a:rPr lang="ja-JP" altLang="en-US" sz="1200" spc="-10">
                <a:solidFill>
                  <a:srgbClr val="1F1815"/>
                </a:solidFill>
                <a:latin typeface="メイリオ"/>
                <a:ea typeface="メイリオ" panose="020B0604030504040204" pitchFamily="50" charset="-128"/>
                <a:cs typeface="メイリオ"/>
              </a:rPr>
              <a:t>にも対応</a:t>
            </a:r>
            <a:endParaRPr kumimoji="0" lang="en-US" altLang="ja-JP" sz="1200" b="0" i="0" u="none" strike="noStrike" kern="1200" cap="none" spc="-10" normalizeH="0" baseline="0" noProof="0">
              <a:ln>
                <a:noFill/>
              </a:ln>
              <a:solidFill>
                <a:srgbClr val="1F1815"/>
              </a:solidFill>
              <a:effectLst/>
              <a:uLnTx/>
              <a:uFillTx/>
              <a:latin typeface="メイリオ"/>
              <a:ea typeface="メイリオ" panose="020B0604030504040204" pitchFamily="50" charset="-128"/>
              <a:cs typeface="メイリオ"/>
            </a:endParaRPr>
          </a:p>
        </p:txBody>
      </p:sp>
      <p:pic>
        <p:nvPicPr>
          <p:cNvPr id="38" name="図 37" descr="アイコン&#10;&#10;自動的に生成された説明">
            <a:extLst>
              <a:ext uri="{FF2B5EF4-FFF2-40B4-BE49-F238E27FC236}">
                <a16:creationId xmlns:a16="http://schemas.microsoft.com/office/drawing/2014/main" id="{E128BB4F-89F0-2577-A518-98E474CDEB1E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85978" y="8298245"/>
            <a:ext cx="1180243" cy="885182"/>
          </a:xfrm>
          <a:prstGeom prst="rect">
            <a:avLst/>
          </a:prstGeom>
        </p:spPr>
      </p:pic>
      <p:pic>
        <p:nvPicPr>
          <p:cNvPr id="41" name="図 40" descr="図形, 正方形&#10;&#10;自動的に生成された説明">
            <a:extLst>
              <a:ext uri="{FF2B5EF4-FFF2-40B4-BE49-F238E27FC236}">
                <a16:creationId xmlns:a16="http://schemas.microsoft.com/office/drawing/2014/main" id="{55A585CF-1DDD-A66D-530B-A8F2461E84FC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83451" y="9629519"/>
            <a:ext cx="585296" cy="585296"/>
          </a:xfrm>
          <a:prstGeom prst="rect">
            <a:avLst/>
          </a:prstGeom>
        </p:spPr>
      </p:pic>
      <p:cxnSp>
        <p:nvCxnSpPr>
          <p:cNvPr id="44" name="直線矢印コネクタ 43">
            <a:extLst>
              <a:ext uri="{FF2B5EF4-FFF2-40B4-BE49-F238E27FC236}">
                <a16:creationId xmlns:a16="http://schemas.microsoft.com/office/drawing/2014/main" id="{6BF1E5E3-82F4-1C98-80BB-4CBC55B18021}"/>
              </a:ext>
            </a:extLst>
          </p:cNvPr>
          <p:cNvCxnSpPr>
            <a:cxnSpLocks/>
          </p:cNvCxnSpPr>
          <p:nvPr/>
        </p:nvCxnSpPr>
        <p:spPr>
          <a:xfrm>
            <a:off x="3455965" y="8800530"/>
            <a:ext cx="468013" cy="0"/>
          </a:xfrm>
          <a:prstGeom prst="straightConnector1">
            <a:avLst/>
          </a:prstGeom>
          <a:ln w="44450">
            <a:solidFill>
              <a:schemeClr val="tx1">
                <a:lumMod val="50000"/>
                <a:lumOff val="50000"/>
              </a:schemeClr>
            </a:solidFill>
            <a:headEnd type="none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4C9EFC1E-91F7-6E04-14A4-D383182D6967}"/>
              </a:ext>
            </a:extLst>
          </p:cNvPr>
          <p:cNvCxnSpPr>
            <a:cxnSpLocks/>
          </p:cNvCxnSpPr>
          <p:nvPr/>
        </p:nvCxnSpPr>
        <p:spPr>
          <a:xfrm>
            <a:off x="3455965" y="10124982"/>
            <a:ext cx="2359690" cy="0"/>
          </a:xfrm>
          <a:prstGeom prst="straightConnector1">
            <a:avLst/>
          </a:prstGeom>
          <a:ln w="44450">
            <a:solidFill>
              <a:schemeClr val="tx1">
                <a:lumMod val="50000"/>
                <a:lumOff val="50000"/>
              </a:schemeClr>
            </a:solidFill>
            <a:headEnd type="none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矢印コネクタ 59">
            <a:extLst>
              <a:ext uri="{FF2B5EF4-FFF2-40B4-BE49-F238E27FC236}">
                <a16:creationId xmlns:a16="http://schemas.microsoft.com/office/drawing/2014/main" id="{FAE0F5C9-957C-60C0-8455-DD39FB58366F}"/>
              </a:ext>
            </a:extLst>
          </p:cNvPr>
          <p:cNvCxnSpPr>
            <a:cxnSpLocks/>
          </p:cNvCxnSpPr>
          <p:nvPr/>
        </p:nvCxnSpPr>
        <p:spPr>
          <a:xfrm>
            <a:off x="3455965" y="10719228"/>
            <a:ext cx="4449858" cy="0"/>
          </a:xfrm>
          <a:prstGeom prst="straightConnector1">
            <a:avLst/>
          </a:prstGeom>
          <a:ln w="44450">
            <a:solidFill>
              <a:schemeClr val="tx1">
                <a:lumMod val="50000"/>
                <a:lumOff val="50000"/>
              </a:schemeClr>
            </a:solidFill>
            <a:headEnd type="none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矢印コネクタ 60">
            <a:extLst>
              <a:ext uri="{FF2B5EF4-FFF2-40B4-BE49-F238E27FC236}">
                <a16:creationId xmlns:a16="http://schemas.microsoft.com/office/drawing/2014/main" id="{142043C9-FDF0-6535-8753-F849D9E8F000}"/>
              </a:ext>
            </a:extLst>
          </p:cNvPr>
          <p:cNvCxnSpPr>
            <a:cxnSpLocks/>
          </p:cNvCxnSpPr>
          <p:nvPr/>
        </p:nvCxnSpPr>
        <p:spPr>
          <a:xfrm>
            <a:off x="5574356" y="8800530"/>
            <a:ext cx="322159" cy="0"/>
          </a:xfrm>
          <a:prstGeom prst="straightConnector1">
            <a:avLst/>
          </a:prstGeom>
          <a:ln w="44450">
            <a:solidFill>
              <a:srgbClr val="0AA05F"/>
            </a:solidFill>
            <a:headEnd type="none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3" name="図 62" descr="屋内, テーブル, 座る, 木製 が含まれている画像&#10;&#10;自動的に生成された説明">
            <a:extLst>
              <a:ext uri="{FF2B5EF4-FFF2-40B4-BE49-F238E27FC236}">
                <a16:creationId xmlns:a16="http://schemas.microsoft.com/office/drawing/2014/main" id="{9C761657-1480-F282-237D-F88732B1739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37091" y="8504945"/>
            <a:ext cx="1445755" cy="1476625"/>
          </a:xfrm>
          <a:prstGeom prst="rect">
            <a:avLst/>
          </a:prstGeom>
        </p:spPr>
      </p:pic>
      <p:pic>
        <p:nvPicPr>
          <p:cNvPr id="65" name="図 64" descr="モニター, テレビ, 写真, 屋内 が含まれている画像&#10;&#10;自動的に生成された説明">
            <a:extLst>
              <a:ext uri="{FF2B5EF4-FFF2-40B4-BE49-F238E27FC236}">
                <a16:creationId xmlns:a16="http://schemas.microsoft.com/office/drawing/2014/main" id="{8FA0094D-7879-D3C7-FB26-B4A10022A50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84201" y="8479806"/>
            <a:ext cx="1126784" cy="1057499"/>
          </a:xfrm>
          <a:prstGeom prst="rect">
            <a:avLst/>
          </a:prstGeom>
        </p:spPr>
      </p:pic>
      <p:cxnSp>
        <p:nvCxnSpPr>
          <p:cNvPr id="66" name="直線矢印コネクタ 65">
            <a:extLst>
              <a:ext uri="{FF2B5EF4-FFF2-40B4-BE49-F238E27FC236}">
                <a16:creationId xmlns:a16="http://schemas.microsoft.com/office/drawing/2014/main" id="{74161FE5-5BDA-C4AA-9F9B-7EF709980EB4}"/>
              </a:ext>
            </a:extLst>
          </p:cNvPr>
          <p:cNvCxnSpPr>
            <a:cxnSpLocks/>
          </p:cNvCxnSpPr>
          <p:nvPr/>
        </p:nvCxnSpPr>
        <p:spPr>
          <a:xfrm>
            <a:off x="7704308" y="8800530"/>
            <a:ext cx="322159" cy="0"/>
          </a:xfrm>
          <a:prstGeom prst="straightConnector1">
            <a:avLst/>
          </a:prstGeom>
          <a:ln w="44450">
            <a:solidFill>
              <a:srgbClr val="0AA05F"/>
            </a:solidFill>
            <a:headEnd type="none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8B57DD00-F2EC-8DAB-5B76-705562D7EB7B}"/>
              </a:ext>
            </a:extLst>
          </p:cNvPr>
          <p:cNvSpPr txBox="1"/>
          <p:nvPr/>
        </p:nvSpPr>
        <p:spPr>
          <a:xfrm>
            <a:off x="1327072" y="6150859"/>
            <a:ext cx="928687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kumimoji="1" sz="2800" b="1"/>
            </a:lvl1pPr>
          </a:lstStyle>
          <a:p>
            <a:r>
              <a:rPr lang="ja-JP" altLang="en-US"/>
              <a:t>小型セルから</a:t>
            </a:r>
            <a:r>
              <a:rPr lang="en" altLang="ja-JP"/>
              <a:t>kW</a:t>
            </a:r>
            <a:r>
              <a:rPr lang="ja-JP" altLang="en-US"/>
              <a:t>級スタックまで、幅広く評価しています</a:t>
            </a:r>
            <a:endParaRPr lang="en-US" altLang="ja-JP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ja-JP" altLang="en-US" sz="2400"/>
              <a:t>お客様の部材によるセル試作も行っています</a:t>
            </a:r>
            <a:endParaRPr lang="en-US" altLang="ja-JP" sz="240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ja-JP" altLang="en-US" sz="2400"/>
              <a:t>低温型</a:t>
            </a:r>
            <a:r>
              <a:rPr lang="en-US" altLang="ja-JP" sz="2400"/>
              <a:t>(PEM</a:t>
            </a:r>
            <a:r>
              <a:rPr lang="ja-JP" altLang="en-US" sz="2400"/>
              <a:t>･</a:t>
            </a:r>
            <a:r>
              <a:rPr lang="en-US" altLang="ja-JP" sz="2400"/>
              <a:t>AEM)</a:t>
            </a:r>
            <a:r>
              <a:rPr lang="ja-JP" altLang="en-US" sz="2400"/>
              <a:t>から高温型</a:t>
            </a:r>
            <a:r>
              <a:rPr lang="en-US" altLang="ja-JP" sz="2400"/>
              <a:t>(SOC)</a:t>
            </a:r>
            <a:r>
              <a:rPr lang="ja-JP" altLang="en-US" sz="2400"/>
              <a:t>まで対応しています</a:t>
            </a:r>
            <a:endParaRPr lang="en-US" altLang="ja-JP" sz="240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ja-JP" altLang="en-US" sz="2400"/>
              <a:t>セル･スタックを組み込んだシステム試作にも対応しています</a:t>
            </a:r>
            <a:endParaRPr lang="en-US" altLang="ja-JP" sz="2400" dirty="0"/>
          </a:p>
        </p:txBody>
      </p:sp>
      <p:sp>
        <p:nvSpPr>
          <p:cNvPr id="28" name="object 122">
            <a:extLst>
              <a:ext uri="{FF2B5EF4-FFF2-40B4-BE49-F238E27FC236}">
                <a16:creationId xmlns:a16="http://schemas.microsoft.com/office/drawing/2014/main" id="{8698ED45-9FE7-9465-A093-F7039947C177}"/>
              </a:ext>
            </a:extLst>
          </p:cNvPr>
          <p:cNvSpPr txBox="1"/>
          <p:nvPr/>
        </p:nvSpPr>
        <p:spPr>
          <a:xfrm>
            <a:off x="2063166" y="8212166"/>
            <a:ext cx="825867" cy="259045"/>
          </a:xfrm>
          <a:prstGeom prst="rect">
            <a:avLst/>
          </a:prstGeom>
        </p:spPr>
        <p:txBody>
          <a:bodyPr vert="horz" wrap="none" lIns="0" tIns="12700" rIns="0" bIns="0" rtlCol="0">
            <a:spAutoFit/>
          </a:bodyPr>
          <a:lstStyle/>
          <a:p>
            <a:pPr marL="12700" marR="0" lvl="0" indent="0" algn="l" defTabSz="4572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200" cap="none" spc="-15" normalizeH="0" baseline="0" noProof="0">
                <a:ln>
                  <a:noFill/>
                </a:ln>
                <a:solidFill>
                  <a:srgbClr val="050100"/>
                </a:solidFill>
                <a:effectLst/>
                <a:uLnTx/>
                <a:uFillTx/>
                <a:latin typeface="メイリオ"/>
                <a:ea typeface="メイリオ" panose="020B0604030504040204" pitchFamily="50" charset="-128"/>
                <a:cs typeface="メイリオ"/>
              </a:rPr>
              <a:t>ご支給品</a:t>
            </a:r>
            <a:endParaRPr kumimoji="0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/>
              <a:ea typeface="+mn-ea"/>
              <a:cs typeface="メイリオ"/>
            </a:endParaRPr>
          </a:p>
        </p:txBody>
      </p:sp>
      <p:pic>
        <p:nvPicPr>
          <p:cNvPr id="76" name="図 75" descr="屋内, 座る, キッチン, いっぱい が含まれている画像&#10;&#10;自動的に生成された説明">
            <a:extLst>
              <a:ext uri="{FF2B5EF4-FFF2-40B4-BE49-F238E27FC236}">
                <a16:creationId xmlns:a16="http://schemas.microsoft.com/office/drawing/2014/main" id="{6A7396B0-A0D1-A749-4898-65E26B09A0C5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88956" y="9219632"/>
            <a:ext cx="1431348" cy="2076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348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300</Words>
  <Application>Microsoft Office PowerPoint</Application>
  <PresentationFormat>ユーザー設定</PresentationFormat>
  <Paragraphs>47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メイリオ</vt:lpstr>
      <vt:lpstr>Arial</vt:lpstr>
      <vt:lpstr>Calibri</vt:lpstr>
      <vt:lpstr>Calibri Light</vt:lpstr>
      <vt:lpstr>Century Gothic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2026-06-05T01:58:38Z</dcterms:created>
  <dcterms:modified xsi:type="dcterms:W3CDTF">2026-06-05T01:59:35Z</dcterms:modified>
</cp:coreProperties>
</file>