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1"/>
  </p:sldMasterIdLst>
  <p:sldIdLst>
    <p:sldId id="264" r:id="rId2"/>
  </p:sldIdLst>
  <p:sldSz cx="10691813" cy="15119350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762" userDrawn="1">
          <p15:clr>
            <a:srgbClr val="A4A3A4"/>
          </p15:clr>
        </p15:guide>
        <p15:guide id="2" pos="3368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作成者" initials="A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53C3775-B407-4519-B6AE-F9109B315E41}" v="3" dt="2025-04-30T11:08:51.78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 showGuides="1">
      <p:cViewPr varScale="1">
        <p:scale>
          <a:sx n="37" d="100"/>
          <a:sy n="37" d="100"/>
        </p:scale>
        <p:origin x="1924" y="20"/>
      </p:cViewPr>
      <p:guideLst>
        <p:guide orient="horz" pos="4762"/>
        <p:guide pos="336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commentAuthors" Target="commentAuthors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1886" y="2474395"/>
            <a:ext cx="9088041" cy="5263774"/>
          </a:xfrm>
        </p:spPr>
        <p:txBody>
          <a:bodyPr anchor="b"/>
          <a:lstStyle>
            <a:lvl1pPr algn="ctr">
              <a:defRPr sz="7016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6477" y="7941160"/>
            <a:ext cx="8018860" cy="3650342"/>
          </a:xfrm>
        </p:spPr>
        <p:txBody>
          <a:bodyPr/>
          <a:lstStyle>
            <a:lvl1pPr marL="0" indent="0" algn="ctr">
              <a:buNone/>
              <a:defRPr sz="2806"/>
            </a:lvl1pPr>
            <a:lvl2pPr marL="534604" indent="0" algn="ctr">
              <a:buNone/>
              <a:defRPr sz="2339"/>
            </a:lvl2pPr>
            <a:lvl3pPr marL="1069208" indent="0" algn="ctr">
              <a:buNone/>
              <a:defRPr sz="2105"/>
            </a:lvl3pPr>
            <a:lvl4pPr marL="1603812" indent="0" algn="ctr">
              <a:buNone/>
              <a:defRPr sz="1871"/>
            </a:lvl4pPr>
            <a:lvl5pPr marL="2138416" indent="0" algn="ctr">
              <a:buNone/>
              <a:defRPr sz="1871"/>
            </a:lvl5pPr>
            <a:lvl6pPr marL="2673020" indent="0" algn="ctr">
              <a:buNone/>
              <a:defRPr sz="1871"/>
            </a:lvl6pPr>
            <a:lvl7pPr marL="3207624" indent="0" algn="ctr">
              <a:buNone/>
              <a:defRPr sz="1871"/>
            </a:lvl7pPr>
            <a:lvl8pPr marL="3742228" indent="0" algn="ctr">
              <a:buNone/>
              <a:defRPr sz="1871"/>
            </a:lvl8pPr>
            <a:lvl9pPr marL="4276832" indent="0" algn="ctr">
              <a:buNone/>
              <a:defRPr sz="1871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7F748-EFF0-4734-9030-9BE5DC16CAB2}" type="datetimeFigureOut">
              <a:rPr kumimoji="1" lang="ja-JP" altLang="en-US" smtClean="0"/>
              <a:t>2025/7/3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36F32-286C-4693-906A-7189E1F5842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964576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7F748-EFF0-4734-9030-9BE5DC16CAB2}" type="datetimeFigureOut">
              <a:rPr kumimoji="1" lang="ja-JP" altLang="en-US" smtClean="0"/>
              <a:t>2025/7/3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36F32-286C-4693-906A-7189E1F5842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959904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51329" y="804966"/>
            <a:ext cx="2305422" cy="12812950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5063" y="804966"/>
            <a:ext cx="6782619" cy="12812950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7F748-EFF0-4734-9030-9BE5DC16CAB2}" type="datetimeFigureOut">
              <a:rPr kumimoji="1" lang="ja-JP" altLang="en-US" smtClean="0"/>
              <a:t>2025/7/3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36F32-286C-4693-906A-7189E1F5842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974691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7F748-EFF0-4734-9030-9BE5DC16CAB2}" type="datetimeFigureOut">
              <a:rPr kumimoji="1" lang="ja-JP" altLang="en-US" smtClean="0"/>
              <a:t>2025/7/3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36F32-286C-4693-906A-7189E1F5842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488093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9494" y="3769342"/>
            <a:ext cx="9221689" cy="6289229"/>
          </a:xfrm>
        </p:spPr>
        <p:txBody>
          <a:bodyPr anchor="b"/>
          <a:lstStyle>
            <a:lvl1pPr>
              <a:defRPr sz="7016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9494" y="10118069"/>
            <a:ext cx="9221689" cy="3307357"/>
          </a:xfrm>
        </p:spPr>
        <p:txBody>
          <a:bodyPr/>
          <a:lstStyle>
            <a:lvl1pPr marL="0" indent="0">
              <a:buNone/>
              <a:defRPr sz="2806">
                <a:solidFill>
                  <a:schemeClr val="tx1"/>
                </a:solidFill>
              </a:defRPr>
            </a:lvl1pPr>
            <a:lvl2pPr marL="534604" indent="0">
              <a:buNone/>
              <a:defRPr sz="2339">
                <a:solidFill>
                  <a:schemeClr val="tx1">
                    <a:tint val="75000"/>
                  </a:schemeClr>
                </a:solidFill>
              </a:defRPr>
            </a:lvl2pPr>
            <a:lvl3pPr marL="1069208" indent="0">
              <a:buNone/>
              <a:defRPr sz="2105">
                <a:solidFill>
                  <a:schemeClr val="tx1">
                    <a:tint val="75000"/>
                  </a:schemeClr>
                </a:solidFill>
              </a:defRPr>
            </a:lvl3pPr>
            <a:lvl4pPr marL="1603812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4pPr>
            <a:lvl5pPr marL="2138416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5pPr>
            <a:lvl6pPr marL="2673020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6pPr>
            <a:lvl7pPr marL="3207624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7pPr>
            <a:lvl8pPr marL="3742228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8pPr>
            <a:lvl9pPr marL="4276832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7F748-EFF0-4734-9030-9BE5DC16CAB2}" type="datetimeFigureOut">
              <a:rPr kumimoji="1" lang="ja-JP" altLang="en-US" smtClean="0"/>
              <a:t>2025/7/3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36F32-286C-4693-906A-7189E1F5842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634538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5062" y="4024827"/>
            <a:ext cx="4544021" cy="9593089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12730" y="4024827"/>
            <a:ext cx="4544021" cy="9593089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7F748-EFF0-4734-9030-9BE5DC16CAB2}" type="datetimeFigureOut">
              <a:rPr kumimoji="1" lang="ja-JP" altLang="en-US" smtClean="0"/>
              <a:t>2025/7/3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36F32-286C-4693-906A-7189E1F5842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413006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804969"/>
            <a:ext cx="9221689" cy="2922375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3706342"/>
            <a:ext cx="4523137" cy="1816421"/>
          </a:xfrm>
        </p:spPr>
        <p:txBody>
          <a:bodyPr anchor="b"/>
          <a:lstStyle>
            <a:lvl1pPr marL="0" indent="0">
              <a:buNone/>
              <a:defRPr sz="2806" b="1"/>
            </a:lvl1pPr>
            <a:lvl2pPr marL="534604" indent="0">
              <a:buNone/>
              <a:defRPr sz="2339" b="1"/>
            </a:lvl2pPr>
            <a:lvl3pPr marL="1069208" indent="0">
              <a:buNone/>
              <a:defRPr sz="2105" b="1"/>
            </a:lvl3pPr>
            <a:lvl4pPr marL="1603812" indent="0">
              <a:buNone/>
              <a:defRPr sz="1871" b="1"/>
            </a:lvl4pPr>
            <a:lvl5pPr marL="2138416" indent="0">
              <a:buNone/>
              <a:defRPr sz="1871" b="1"/>
            </a:lvl5pPr>
            <a:lvl6pPr marL="2673020" indent="0">
              <a:buNone/>
              <a:defRPr sz="1871" b="1"/>
            </a:lvl6pPr>
            <a:lvl7pPr marL="3207624" indent="0">
              <a:buNone/>
              <a:defRPr sz="1871" b="1"/>
            </a:lvl7pPr>
            <a:lvl8pPr marL="3742228" indent="0">
              <a:buNone/>
              <a:defRPr sz="1871" b="1"/>
            </a:lvl8pPr>
            <a:lvl9pPr marL="4276832" indent="0">
              <a:buNone/>
              <a:defRPr sz="1871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6456" y="5522763"/>
            <a:ext cx="4523137" cy="8123152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12731" y="3706342"/>
            <a:ext cx="4545413" cy="1816421"/>
          </a:xfrm>
        </p:spPr>
        <p:txBody>
          <a:bodyPr anchor="b"/>
          <a:lstStyle>
            <a:lvl1pPr marL="0" indent="0">
              <a:buNone/>
              <a:defRPr sz="2806" b="1"/>
            </a:lvl1pPr>
            <a:lvl2pPr marL="534604" indent="0">
              <a:buNone/>
              <a:defRPr sz="2339" b="1"/>
            </a:lvl2pPr>
            <a:lvl3pPr marL="1069208" indent="0">
              <a:buNone/>
              <a:defRPr sz="2105" b="1"/>
            </a:lvl3pPr>
            <a:lvl4pPr marL="1603812" indent="0">
              <a:buNone/>
              <a:defRPr sz="1871" b="1"/>
            </a:lvl4pPr>
            <a:lvl5pPr marL="2138416" indent="0">
              <a:buNone/>
              <a:defRPr sz="1871" b="1"/>
            </a:lvl5pPr>
            <a:lvl6pPr marL="2673020" indent="0">
              <a:buNone/>
              <a:defRPr sz="1871" b="1"/>
            </a:lvl6pPr>
            <a:lvl7pPr marL="3207624" indent="0">
              <a:buNone/>
              <a:defRPr sz="1871" b="1"/>
            </a:lvl7pPr>
            <a:lvl8pPr marL="3742228" indent="0">
              <a:buNone/>
              <a:defRPr sz="1871" b="1"/>
            </a:lvl8pPr>
            <a:lvl9pPr marL="4276832" indent="0">
              <a:buNone/>
              <a:defRPr sz="1871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12731" y="5522763"/>
            <a:ext cx="4545413" cy="8123152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7F748-EFF0-4734-9030-9BE5DC16CAB2}" type="datetimeFigureOut">
              <a:rPr kumimoji="1" lang="ja-JP" altLang="en-US" smtClean="0"/>
              <a:t>2025/7/3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36F32-286C-4693-906A-7189E1F5842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202900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7F748-EFF0-4734-9030-9BE5DC16CAB2}" type="datetimeFigureOut">
              <a:rPr kumimoji="1" lang="ja-JP" altLang="en-US" smtClean="0"/>
              <a:t>2025/7/3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36F32-286C-4693-906A-7189E1F5842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091280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7F748-EFF0-4734-9030-9BE5DC16CAB2}" type="datetimeFigureOut">
              <a:rPr kumimoji="1" lang="ja-JP" altLang="en-US" smtClean="0"/>
              <a:t>2025/7/3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36F32-286C-4693-906A-7189E1F5842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298898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1007957"/>
            <a:ext cx="3448388" cy="3527848"/>
          </a:xfrm>
        </p:spPr>
        <p:txBody>
          <a:bodyPr anchor="b"/>
          <a:lstStyle>
            <a:lvl1pPr>
              <a:defRPr sz="3742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45413" y="2176910"/>
            <a:ext cx="5412730" cy="10744538"/>
          </a:xfrm>
        </p:spPr>
        <p:txBody>
          <a:bodyPr/>
          <a:lstStyle>
            <a:lvl1pPr>
              <a:defRPr sz="3742"/>
            </a:lvl1pPr>
            <a:lvl2pPr>
              <a:defRPr sz="3274"/>
            </a:lvl2pPr>
            <a:lvl3pPr>
              <a:defRPr sz="2806"/>
            </a:lvl3pPr>
            <a:lvl4pPr>
              <a:defRPr sz="2339"/>
            </a:lvl4pPr>
            <a:lvl5pPr>
              <a:defRPr sz="2339"/>
            </a:lvl5pPr>
            <a:lvl6pPr>
              <a:defRPr sz="2339"/>
            </a:lvl6pPr>
            <a:lvl7pPr>
              <a:defRPr sz="2339"/>
            </a:lvl7pPr>
            <a:lvl8pPr>
              <a:defRPr sz="2339"/>
            </a:lvl8pPr>
            <a:lvl9pPr>
              <a:defRPr sz="2339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4535805"/>
            <a:ext cx="3448388" cy="8403140"/>
          </a:xfrm>
        </p:spPr>
        <p:txBody>
          <a:bodyPr/>
          <a:lstStyle>
            <a:lvl1pPr marL="0" indent="0">
              <a:buNone/>
              <a:defRPr sz="1871"/>
            </a:lvl1pPr>
            <a:lvl2pPr marL="534604" indent="0">
              <a:buNone/>
              <a:defRPr sz="1637"/>
            </a:lvl2pPr>
            <a:lvl3pPr marL="1069208" indent="0">
              <a:buNone/>
              <a:defRPr sz="1403"/>
            </a:lvl3pPr>
            <a:lvl4pPr marL="1603812" indent="0">
              <a:buNone/>
              <a:defRPr sz="1169"/>
            </a:lvl4pPr>
            <a:lvl5pPr marL="2138416" indent="0">
              <a:buNone/>
              <a:defRPr sz="1169"/>
            </a:lvl5pPr>
            <a:lvl6pPr marL="2673020" indent="0">
              <a:buNone/>
              <a:defRPr sz="1169"/>
            </a:lvl6pPr>
            <a:lvl7pPr marL="3207624" indent="0">
              <a:buNone/>
              <a:defRPr sz="1169"/>
            </a:lvl7pPr>
            <a:lvl8pPr marL="3742228" indent="0">
              <a:buNone/>
              <a:defRPr sz="1169"/>
            </a:lvl8pPr>
            <a:lvl9pPr marL="4276832" indent="0">
              <a:buNone/>
              <a:defRPr sz="1169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7F748-EFF0-4734-9030-9BE5DC16CAB2}" type="datetimeFigureOut">
              <a:rPr kumimoji="1" lang="ja-JP" altLang="en-US" smtClean="0"/>
              <a:t>2025/7/3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36F32-286C-4693-906A-7189E1F5842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262413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1007957"/>
            <a:ext cx="3448388" cy="3527848"/>
          </a:xfrm>
        </p:spPr>
        <p:txBody>
          <a:bodyPr anchor="b"/>
          <a:lstStyle>
            <a:lvl1pPr>
              <a:defRPr sz="3742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45413" y="2176910"/>
            <a:ext cx="5412730" cy="10744538"/>
          </a:xfrm>
        </p:spPr>
        <p:txBody>
          <a:bodyPr anchor="t"/>
          <a:lstStyle>
            <a:lvl1pPr marL="0" indent="0">
              <a:buNone/>
              <a:defRPr sz="3742"/>
            </a:lvl1pPr>
            <a:lvl2pPr marL="534604" indent="0">
              <a:buNone/>
              <a:defRPr sz="3274"/>
            </a:lvl2pPr>
            <a:lvl3pPr marL="1069208" indent="0">
              <a:buNone/>
              <a:defRPr sz="2806"/>
            </a:lvl3pPr>
            <a:lvl4pPr marL="1603812" indent="0">
              <a:buNone/>
              <a:defRPr sz="2339"/>
            </a:lvl4pPr>
            <a:lvl5pPr marL="2138416" indent="0">
              <a:buNone/>
              <a:defRPr sz="2339"/>
            </a:lvl5pPr>
            <a:lvl6pPr marL="2673020" indent="0">
              <a:buNone/>
              <a:defRPr sz="2339"/>
            </a:lvl6pPr>
            <a:lvl7pPr marL="3207624" indent="0">
              <a:buNone/>
              <a:defRPr sz="2339"/>
            </a:lvl7pPr>
            <a:lvl8pPr marL="3742228" indent="0">
              <a:buNone/>
              <a:defRPr sz="2339"/>
            </a:lvl8pPr>
            <a:lvl9pPr marL="4276832" indent="0">
              <a:buNone/>
              <a:defRPr sz="2339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4535805"/>
            <a:ext cx="3448388" cy="8403140"/>
          </a:xfrm>
        </p:spPr>
        <p:txBody>
          <a:bodyPr/>
          <a:lstStyle>
            <a:lvl1pPr marL="0" indent="0">
              <a:buNone/>
              <a:defRPr sz="1871"/>
            </a:lvl1pPr>
            <a:lvl2pPr marL="534604" indent="0">
              <a:buNone/>
              <a:defRPr sz="1637"/>
            </a:lvl2pPr>
            <a:lvl3pPr marL="1069208" indent="0">
              <a:buNone/>
              <a:defRPr sz="1403"/>
            </a:lvl3pPr>
            <a:lvl4pPr marL="1603812" indent="0">
              <a:buNone/>
              <a:defRPr sz="1169"/>
            </a:lvl4pPr>
            <a:lvl5pPr marL="2138416" indent="0">
              <a:buNone/>
              <a:defRPr sz="1169"/>
            </a:lvl5pPr>
            <a:lvl6pPr marL="2673020" indent="0">
              <a:buNone/>
              <a:defRPr sz="1169"/>
            </a:lvl6pPr>
            <a:lvl7pPr marL="3207624" indent="0">
              <a:buNone/>
              <a:defRPr sz="1169"/>
            </a:lvl7pPr>
            <a:lvl8pPr marL="3742228" indent="0">
              <a:buNone/>
              <a:defRPr sz="1169"/>
            </a:lvl8pPr>
            <a:lvl9pPr marL="4276832" indent="0">
              <a:buNone/>
              <a:defRPr sz="1169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7F748-EFF0-4734-9030-9BE5DC16CAB2}" type="datetimeFigureOut">
              <a:rPr kumimoji="1" lang="ja-JP" altLang="en-US" smtClean="0"/>
              <a:t>2025/7/3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36F32-286C-4693-906A-7189E1F5842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983855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35062" y="804969"/>
            <a:ext cx="9221689" cy="29223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5062" y="4024827"/>
            <a:ext cx="9221689" cy="959308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5062" y="14013401"/>
            <a:ext cx="2405658" cy="8049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E7F748-EFF0-4734-9030-9BE5DC16CAB2}" type="datetimeFigureOut">
              <a:rPr kumimoji="1" lang="ja-JP" altLang="en-US" smtClean="0"/>
              <a:t>2025/7/3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41663" y="14013401"/>
            <a:ext cx="3608487" cy="8049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51093" y="14013401"/>
            <a:ext cx="2405658" cy="8049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636F32-286C-4693-906A-7189E1F5842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084864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069208" rtl="0" eaLnBrk="1" latinLnBrk="0" hangingPunct="1">
        <a:lnSpc>
          <a:spcPct val="90000"/>
        </a:lnSpc>
        <a:spcBef>
          <a:spcPct val="0"/>
        </a:spcBef>
        <a:buNone/>
        <a:defRPr kumimoji="1" sz="514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67302" indent="-267302" algn="l" defTabSz="1069208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kumimoji="1" sz="3274" kern="1200">
          <a:solidFill>
            <a:schemeClr val="tx1"/>
          </a:solidFill>
          <a:latin typeface="+mn-lt"/>
          <a:ea typeface="+mn-ea"/>
          <a:cs typeface="+mn-cs"/>
        </a:defRPr>
      </a:lvl1pPr>
      <a:lvl2pPr marL="801906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kumimoji="1" sz="2806" kern="1200">
          <a:solidFill>
            <a:schemeClr val="tx1"/>
          </a:solidFill>
          <a:latin typeface="+mn-lt"/>
          <a:ea typeface="+mn-ea"/>
          <a:cs typeface="+mn-cs"/>
        </a:defRPr>
      </a:lvl2pPr>
      <a:lvl3pPr marL="1336510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kumimoji="1" sz="2339" kern="1200">
          <a:solidFill>
            <a:schemeClr val="tx1"/>
          </a:solidFill>
          <a:latin typeface="+mn-lt"/>
          <a:ea typeface="+mn-ea"/>
          <a:cs typeface="+mn-cs"/>
        </a:defRPr>
      </a:lvl3pPr>
      <a:lvl4pPr marL="1871114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4pPr>
      <a:lvl5pPr marL="2405718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5pPr>
      <a:lvl6pPr marL="2940322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6pPr>
      <a:lvl7pPr marL="3474926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7pPr>
      <a:lvl8pPr marL="4009530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8pPr>
      <a:lvl9pPr marL="4544134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69208" rtl="0" eaLnBrk="1" latinLnBrk="0" hangingPunct="1"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1pPr>
      <a:lvl2pPr marL="534604" algn="l" defTabSz="1069208" rtl="0" eaLnBrk="1" latinLnBrk="0" hangingPunct="1"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2pPr>
      <a:lvl3pPr marL="1069208" algn="l" defTabSz="1069208" rtl="0" eaLnBrk="1" latinLnBrk="0" hangingPunct="1"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3pPr>
      <a:lvl4pPr marL="1603812" algn="l" defTabSz="1069208" rtl="0" eaLnBrk="1" latinLnBrk="0" hangingPunct="1"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4pPr>
      <a:lvl5pPr marL="2138416" algn="l" defTabSz="1069208" rtl="0" eaLnBrk="1" latinLnBrk="0" hangingPunct="1"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5pPr>
      <a:lvl6pPr marL="2673020" algn="l" defTabSz="1069208" rtl="0" eaLnBrk="1" latinLnBrk="0" hangingPunct="1"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6pPr>
      <a:lvl7pPr marL="3207624" algn="l" defTabSz="1069208" rtl="0" eaLnBrk="1" latinLnBrk="0" hangingPunct="1"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7pPr>
      <a:lvl8pPr marL="3742228" algn="l" defTabSz="1069208" rtl="0" eaLnBrk="1" latinLnBrk="0" hangingPunct="1"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8pPr>
      <a:lvl9pPr marL="4276832" algn="l" defTabSz="1069208" rtl="0" eaLnBrk="1" latinLnBrk="0" hangingPunct="1"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3EE44540-90EF-458D-BA84-DE2A6C49202B}"/>
              </a:ext>
            </a:extLst>
          </p:cNvPr>
          <p:cNvSpPr txBox="1"/>
          <p:nvPr/>
        </p:nvSpPr>
        <p:spPr>
          <a:xfrm>
            <a:off x="125127" y="77002"/>
            <a:ext cx="97192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dirty="0"/>
              <a:t>おおさかカーボンニュートラルビジネスネットワーク会員企業</a:t>
            </a: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A115B290-6D51-40E9-9512-39B20C627EA0}"/>
              </a:ext>
            </a:extLst>
          </p:cNvPr>
          <p:cNvSpPr/>
          <p:nvPr/>
        </p:nvSpPr>
        <p:spPr>
          <a:xfrm>
            <a:off x="241300" y="601133"/>
            <a:ext cx="1412400" cy="1782154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800" b="1" dirty="0"/>
              <a:t>省エネ</a:t>
            </a:r>
            <a:endParaRPr kumimoji="1" lang="en-US" altLang="ja-JP" sz="2800" b="1" dirty="0"/>
          </a:p>
          <a:p>
            <a:pPr algn="ctr"/>
            <a:r>
              <a:rPr kumimoji="1" lang="ja-JP" altLang="en-US" sz="2800" b="1" dirty="0"/>
              <a:t>ルギー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8063834D-B00F-43C8-985D-1A1C2D0BFB8E}"/>
              </a:ext>
            </a:extLst>
          </p:cNvPr>
          <p:cNvSpPr txBox="1"/>
          <p:nvPr/>
        </p:nvSpPr>
        <p:spPr>
          <a:xfrm>
            <a:off x="1708324" y="722920"/>
            <a:ext cx="870252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4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ゼロエネルギー冷却を可能にする</a:t>
            </a:r>
            <a:endParaRPr kumimoji="1" lang="en-US" altLang="ja-JP" sz="48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kumimoji="1" lang="ja-JP" altLang="en-US" sz="4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放射冷却素材「</a:t>
            </a:r>
            <a:r>
              <a:rPr kumimoji="1" lang="en-US" altLang="ja-JP" sz="4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SPACECOOL</a:t>
            </a:r>
            <a:r>
              <a:rPr kumimoji="1" lang="ja-JP" altLang="en-US" sz="4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」</a:t>
            </a:r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DF636FCA-5910-4E7F-BED1-902ED327F9CC}"/>
              </a:ext>
            </a:extLst>
          </p:cNvPr>
          <p:cNvSpPr/>
          <p:nvPr/>
        </p:nvSpPr>
        <p:spPr>
          <a:xfrm>
            <a:off x="260273" y="4126596"/>
            <a:ext cx="1066800" cy="1807276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400" b="1" dirty="0"/>
              <a:t>会社</a:t>
            </a:r>
            <a:endParaRPr kumimoji="1" lang="en-US" altLang="ja-JP" sz="2400" b="1" dirty="0"/>
          </a:p>
          <a:p>
            <a:pPr algn="ctr"/>
            <a:r>
              <a:rPr kumimoji="1" lang="ja-JP" altLang="en-US" sz="2400" b="1" dirty="0"/>
              <a:t>紹介</a:t>
            </a:r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D365A124-1A3E-40E1-BF72-B2E415DBDBB7}"/>
              </a:ext>
            </a:extLst>
          </p:cNvPr>
          <p:cNvSpPr/>
          <p:nvPr/>
        </p:nvSpPr>
        <p:spPr>
          <a:xfrm>
            <a:off x="241300" y="4100994"/>
            <a:ext cx="10337800" cy="1832877"/>
          </a:xfrm>
          <a:prstGeom prst="rect">
            <a:avLst/>
          </a:prstGeom>
          <a:noFill/>
          <a:ln w="5715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800" b="1" dirty="0"/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B27461AB-D926-48BE-91A7-118A36BD532B}"/>
              </a:ext>
            </a:extLst>
          </p:cNvPr>
          <p:cNvSpPr/>
          <p:nvPr/>
        </p:nvSpPr>
        <p:spPr>
          <a:xfrm>
            <a:off x="1621017" y="635620"/>
            <a:ext cx="8909989" cy="1717288"/>
          </a:xfrm>
          <a:prstGeom prst="rect">
            <a:avLst/>
          </a:prstGeom>
          <a:noFill/>
          <a:ln w="5715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800" b="1" dirty="0"/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D97FC27A-9BEF-4B35-A57D-7C75726647C4}"/>
              </a:ext>
            </a:extLst>
          </p:cNvPr>
          <p:cNvSpPr txBox="1"/>
          <p:nvPr/>
        </p:nvSpPr>
        <p:spPr>
          <a:xfrm>
            <a:off x="1357952" y="4235172"/>
            <a:ext cx="922979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b="1" dirty="0"/>
              <a:t>自然界の放射冷却現象を技術化し、ゼロエネルギーの冷却を可能にする放射冷却素材「</a:t>
            </a:r>
            <a:r>
              <a:rPr kumimoji="1" lang="en-US" altLang="ja-JP" sz="2400" b="1" dirty="0"/>
              <a:t>SPACECOOL</a:t>
            </a:r>
            <a:r>
              <a:rPr kumimoji="1" lang="ja-JP" altLang="en-US" sz="2400" b="1" dirty="0"/>
              <a:t>」の開発・販売を行っています。建物や屋外インフラに</a:t>
            </a:r>
            <a:r>
              <a:rPr kumimoji="1" lang="en-US" altLang="ja-JP" sz="2400" b="1" dirty="0"/>
              <a:t>SPACECOOL</a:t>
            </a:r>
            <a:r>
              <a:rPr kumimoji="1" lang="ja-JP" altLang="en-US" sz="2400" b="1" dirty="0"/>
              <a:t>を適用することで、エネルギー負荷や</a:t>
            </a:r>
            <a:r>
              <a:rPr kumimoji="1" lang="en-US" altLang="ja-JP" sz="2400" b="1" dirty="0"/>
              <a:t>CO</a:t>
            </a:r>
            <a:r>
              <a:rPr kumimoji="1" lang="en-US" altLang="ja-JP" b="1" dirty="0"/>
              <a:t>2</a:t>
            </a:r>
            <a:r>
              <a:rPr kumimoji="1" lang="ja-JP" altLang="en-US" sz="2400" b="1" dirty="0"/>
              <a:t>排出量の削減により地球温暖化の解決に貢献します。</a:t>
            </a:r>
            <a:endParaRPr kumimoji="1" lang="en-US" altLang="ja-JP" sz="2400" b="1" dirty="0"/>
          </a:p>
        </p:txBody>
      </p:sp>
      <p:sp>
        <p:nvSpPr>
          <p:cNvPr id="42" name="正方形/長方形 41">
            <a:extLst>
              <a:ext uri="{FF2B5EF4-FFF2-40B4-BE49-F238E27FC236}">
                <a16:creationId xmlns:a16="http://schemas.microsoft.com/office/drawing/2014/main" id="{A459186A-78F0-4F10-8F81-744BCCAA2BB4}"/>
              </a:ext>
            </a:extLst>
          </p:cNvPr>
          <p:cNvSpPr/>
          <p:nvPr/>
        </p:nvSpPr>
        <p:spPr>
          <a:xfrm>
            <a:off x="241299" y="6067331"/>
            <a:ext cx="1085773" cy="6125759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400" b="1" dirty="0"/>
              <a:t>技術</a:t>
            </a:r>
            <a:endParaRPr kumimoji="1" lang="en-US" altLang="ja-JP" sz="2400" b="1" dirty="0"/>
          </a:p>
          <a:p>
            <a:pPr algn="ctr"/>
            <a:r>
              <a:rPr kumimoji="1" lang="ja-JP" altLang="en-US" sz="2400" b="1" dirty="0"/>
              <a:t>詳細</a:t>
            </a:r>
          </a:p>
        </p:txBody>
      </p:sp>
      <p:sp>
        <p:nvSpPr>
          <p:cNvPr id="43" name="正方形/長方形 42">
            <a:extLst>
              <a:ext uri="{FF2B5EF4-FFF2-40B4-BE49-F238E27FC236}">
                <a16:creationId xmlns:a16="http://schemas.microsoft.com/office/drawing/2014/main" id="{9279C9B2-87B9-4ADB-A815-A22ECABFDB52}"/>
              </a:ext>
            </a:extLst>
          </p:cNvPr>
          <p:cNvSpPr/>
          <p:nvPr/>
        </p:nvSpPr>
        <p:spPr>
          <a:xfrm>
            <a:off x="241300" y="6041730"/>
            <a:ext cx="10337800" cy="6152658"/>
          </a:xfrm>
          <a:prstGeom prst="rect">
            <a:avLst/>
          </a:prstGeom>
          <a:noFill/>
          <a:ln w="5715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800" b="1" dirty="0"/>
          </a:p>
        </p:txBody>
      </p:sp>
      <p:sp>
        <p:nvSpPr>
          <p:cNvPr id="53" name="正方形/長方形 52">
            <a:extLst>
              <a:ext uri="{FF2B5EF4-FFF2-40B4-BE49-F238E27FC236}">
                <a16:creationId xmlns:a16="http://schemas.microsoft.com/office/drawing/2014/main" id="{4C0BF7AA-2167-4541-87A6-607C263639BE}"/>
              </a:ext>
            </a:extLst>
          </p:cNvPr>
          <p:cNvSpPr/>
          <p:nvPr/>
        </p:nvSpPr>
        <p:spPr>
          <a:xfrm>
            <a:off x="231143" y="2467407"/>
            <a:ext cx="1412400" cy="921505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400" b="1" dirty="0"/>
              <a:t>会社名</a:t>
            </a:r>
          </a:p>
        </p:txBody>
      </p:sp>
      <p:sp>
        <p:nvSpPr>
          <p:cNvPr id="54" name="正方形/長方形 53">
            <a:extLst>
              <a:ext uri="{FF2B5EF4-FFF2-40B4-BE49-F238E27FC236}">
                <a16:creationId xmlns:a16="http://schemas.microsoft.com/office/drawing/2014/main" id="{2C934109-4DC7-4C1B-BBE4-2B7B6D93D14B}"/>
              </a:ext>
            </a:extLst>
          </p:cNvPr>
          <p:cNvSpPr/>
          <p:nvPr/>
        </p:nvSpPr>
        <p:spPr>
          <a:xfrm>
            <a:off x="1621017" y="2495659"/>
            <a:ext cx="8909988" cy="856392"/>
          </a:xfrm>
          <a:prstGeom prst="rect">
            <a:avLst/>
          </a:prstGeom>
          <a:noFill/>
          <a:ln w="5715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800" b="1" dirty="0"/>
          </a:p>
        </p:txBody>
      </p:sp>
      <p:sp>
        <p:nvSpPr>
          <p:cNvPr id="55" name="テキスト ボックス 54">
            <a:extLst>
              <a:ext uri="{FF2B5EF4-FFF2-40B4-BE49-F238E27FC236}">
                <a16:creationId xmlns:a16="http://schemas.microsoft.com/office/drawing/2014/main" id="{BA129DB4-7048-4CFE-8CC3-895E3271CC26}"/>
              </a:ext>
            </a:extLst>
          </p:cNvPr>
          <p:cNvSpPr txBox="1"/>
          <p:nvPr/>
        </p:nvSpPr>
        <p:spPr>
          <a:xfrm>
            <a:off x="1653700" y="2558593"/>
            <a:ext cx="888746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3600" b="1" dirty="0"/>
              <a:t>SPACECOOL</a:t>
            </a:r>
            <a:r>
              <a:rPr kumimoji="1" lang="ja-JP" altLang="en-US" sz="3600" b="1" dirty="0"/>
              <a:t>株式会社</a:t>
            </a:r>
            <a:endParaRPr kumimoji="1" lang="en-US" altLang="ja-JP" sz="3600" b="1" dirty="0"/>
          </a:p>
        </p:txBody>
      </p:sp>
      <p:sp>
        <p:nvSpPr>
          <p:cNvPr id="34" name="正方形/長方形 33">
            <a:extLst>
              <a:ext uri="{FF2B5EF4-FFF2-40B4-BE49-F238E27FC236}">
                <a16:creationId xmlns:a16="http://schemas.microsoft.com/office/drawing/2014/main" id="{2039EEE3-35F8-4B71-8962-E642A02257D2}"/>
              </a:ext>
            </a:extLst>
          </p:cNvPr>
          <p:cNvSpPr/>
          <p:nvPr/>
        </p:nvSpPr>
        <p:spPr>
          <a:xfrm>
            <a:off x="231143" y="3442182"/>
            <a:ext cx="3290858" cy="584775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400" b="1" dirty="0"/>
              <a:t>本社・大阪の拠点</a:t>
            </a:r>
          </a:p>
        </p:txBody>
      </p:sp>
      <p:sp>
        <p:nvSpPr>
          <p:cNvPr id="35" name="正方形/長方形 34">
            <a:extLst>
              <a:ext uri="{FF2B5EF4-FFF2-40B4-BE49-F238E27FC236}">
                <a16:creationId xmlns:a16="http://schemas.microsoft.com/office/drawing/2014/main" id="{163592EF-D567-488F-A146-CD9C2C4AD6C6}"/>
              </a:ext>
            </a:extLst>
          </p:cNvPr>
          <p:cNvSpPr/>
          <p:nvPr/>
        </p:nvSpPr>
        <p:spPr>
          <a:xfrm>
            <a:off x="3522001" y="3477566"/>
            <a:ext cx="7009004" cy="523790"/>
          </a:xfrm>
          <a:prstGeom prst="rect">
            <a:avLst/>
          </a:prstGeom>
          <a:noFill/>
          <a:ln w="5715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800" b="1" dirty="0"/>
          </a:p>
        </p:txBody>
      </p:sp>
      <p:sp>
        <p:nvSpPr>
          <p:cNvPr id="36" name="テキスト ボックス 35">
            <a:extLst>
              <a:ext uri="{FF2B5EF4-FFF2-40B4-BE49-F238E27FC236}">
                <a16:creationId xmlns:a16="http://schemas.microsoft.com/office/drawing/2014/main" id="{C1EC5251-42A1-497F-AA9C-C80FBB0B566E}"/>
              </a:ext>
            </a:extLst>
          </p:cNvPr>
          <p:cNvSpPr txBox="1"/>
          <p:nvPr/>
        </p:nvSpPr>
        <p:spPr>
          <a:xfrm>
            <a:off x="3413111" y="3518838"/>
            <a:ext cx="6997741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2400" b="1" dirty="0"/>
              <a:t>東京都港区</a:t>
            </a:r>
            <a:endParaRPr kumimoji="1" lang="en-US" altLang="ja-JP" sz="2400" b="1" dirty="0"/>
          </a:p>
        </p:txBody>
      </p:sp>
      <p:sp>
        <p:nvSpPr>
          <p:cNvPr id="32" name="正方形/長方形 31">
            <a:extLst>
              <a:ext uri="{FF2B5EF4-FFF2-40B4-BE49-F238E27FC236}">
                <a16:creationId xmlns:a16="http://schemas.microsoft.com/office/drawing/2014/main" id="{35DB722F-FF24-443B-B6AB-FD787D3915D6}"/>
              </a:ext>
            </a:extLst>
          </p:cNvPr>
          <p:cNvSpPr/>
          <p:nvPr/>
        </p:nvSpPr>
        <p:spPr>
          <a:xfrm>
            <a:off x="231142" y="12301835"/>
            <a:ext cx="5732873" cy="529245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400" b="1" dirty="0"/>
              <a:t>期待する技術の活用方法・連携先</a:t>
            </a:r>
          </a:p>
        </p:txBody>
      </p:sp>
      <p:sp>
        <p:nvSpPr>
          <p:cNvPr id="39" name="正方形/長方形 38">
            <a:extLst>
              <a:ext uri="{FF2B5EF4-FFF2-40B4-BE49-F238E27FC236}">
                <a16:creationId xmlns:a16="http://schemas.microsoft.com/office/drawing/2014/main" id="{79ADCB95-D10C-4CAA-8E72-EAD2E2809CC7}"/>
              </a:ext>
            </a:extLst>
          </p:cNvPr>
          <p:cNvSpPr/>
          <p:nvPr/>
        </p:nvSpPr>
        <p:spPr>
          <a:xfrm>
            <a:off x="241299" y="12307041"/>
            <a:ext cx="5722716" cy="2735307"/>
          </a:xfrm>
          <a:prstGeom prst="rect">
            <a:avLst/>
          </a:prstGeom>
          <a:noFill/>
          <a:ln w="5715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800" b="1" dirty="0"/>
          </a:p>
        </p:txBody>
      </p:sp>
      <p:sp>
        <p:nvSpPr>
          <p:cNvPr id="40" name="テキスト ボックス 39">
            <a:extLst>
              <a:ext uri="{FF2B5EF4-FFF2-40B4-BE49-F238E27FC236}">
                <a16:creationId xmlns:a16="http://schemas.microsoft.com/office/drawing/2014/main" id="{0515E507-29CF-46C9-A3F9-2FA025DD86CB}"/>
              </a:ext>
            </a:extLst>
          </p:cNvPr>
          <p:cNvSpPr txBox="1"/>
          <p:nvPr/>
        </p:nvSpPr>
        <p:spPr>
          <a:xfrm>
            <a:off x="6848269" y="14744925"/>
            <a:ext cx="38435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kumimoji="1" lang="ja-JP" altLang="en-US" sz="2000"/>
              <a:t>令和７年５月１日</a:t>
            </a:r>
            <a:r>
              <a:rPr kumimoji="1" lang="ja-JP" altLang="en-US" sz="2000" dirty="0"/>
              <a:t>時点</a:t>
            </a:r>
          </a:p>
        </p:txBody>
      </p:sp>
      <p:sp>
        <p:nvSpPr>
          <p:cNvPr id="48" name="正方形/長方形 47">
            <a:extLst>
              <a:ext uri="{FF2B5EF4-FFF2-40B4-BE49-F238E27FC236}">
                <a16:creationId xmlns:a16="http://schemas.microsoft.com/office/drawing/2014/main" id="{317C07BB-3F7F-4F91-9F34-638CB1CB0095}"/>
              </a:ext>
            </a:extLst>
          </p:cNvPr>
          <p:cNvSpPr/>
          <p:nvPr/>
        </p:nvSpPr>
        <p:spPr>
          <a:xfrm>
            <a:off x="6076729" y="12333317"/>
            <a:ext cx="4520286" cy="559723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000" b="1" dirty="0"/>
              <a:t>問い合わせ先</a:t>
            </a:r>
          </a:p>
        </p:txBody>
      </p:sp>
      <p:sp>
        <p:nvSpPr>
          <p:cNvPr id="51" name="正方形/長方形 50">
            <a:extLst>
              <a:ext uri="{FF2B5EF4-FFF2-40B4-BE49-F238E27FC236}">
                <a16:creationId xmlns:a16="http://schemas.microsoft.com/office/drawing/2014/main" id="{E8C738BC-C855-4226-BE06-7A889DD9448B}"/>
              </a:ext>
            </a:extLst>
          </p:cNvPr>
          <p:cNvSpPr/>
          <p:nvPr/>
        </p:nvSpPr>
        <p:spPr>
          <a:xfrm>
            <a:off x="6076729" y="12301835"/>
            <a:ext cx="4502371" cy="2443090"/>
          </a:xfrm>
          <a:prstGeom prst="rect">
            <a:avLst/>
          </a:prstGeom>
          <a:noFill/>
          <a:ln w="5715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800" b="1" dirty="0"/>
          </a:p>
        </p:txBody>
      </p:sp>
      <p:sp>
        <p:nvSpPr>
          <p:cNvPr id="56" name="テキスト ボックス 55">
            <a:extLst>
              <a:ext uri="{FF2B5EF4-FFF2-40B4-BE49-F238E27FC236}">
                <a16:creationId xmlns:a16="http://schemas.microsoft.com/office/drawing/2014/main" id="{9B5C7E81-478E-4B49-AF72-329C887E5BF7}"/>
              </a:ext>
            </a:extLst>
          </p:cNvPr>
          <p:cNvSpPr txBox="1"/>
          <p:nvPr/>
        </p:nvSpPr>
        <p:spPr>
          <a:xfrm>
            <a:off x="241298" y="12832378"/>
            <a:ext cx="5535033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b="1" dirty="0"/>
              <a:t>・建物の空調エネルギーや</a:t>
            </a:r>
            <a:r>
              <a:rPr kumimoji="1" lang="en-US" altLang="ja-JP" sz="2800" b="1" dirty="0"/>
              <a:t>CO</a:t>
            </a:r>
            <a:r>
              <a:rPr kumimoji="1" lang="en-US" altLang="ja-JP" sz="2000" b="1" dirty="0"/>
              <a:t>2</a:t>
            </a:r>
            <a:r>
              <a:rPr kumimoji="1" lang="ja-JP" altLang="en-US" sz="2800" b="1" dirty="0"/>
              <a:t>の　</a:t>
            </a:r>
            <a:endParaRPr kumimoji="1" lang="en-US" altLang="ja-JP" sz="2800" b="1" dirty="0"/>
          </a:p>
          <a:p>
            <a:r>
              <a:rPr kumimoji="1" lang="ja-JP" altLang="en-US" sz="2800" b="1" dirty="0"/>
              <a:t>　削減、労働環境の改善を実現</a:t>
            </a:r>
            <a:endParaRPr kumimoji="1" lang="en-US" altLang="ja-JP" sz="2800" b="1" dirty="0"/>
          </a:p>
          <a:p>
            <a:r>
              <a:rPr kumimoji="1" lang="ja-JP" altLang="en-US" sz="2800" b="1" dirty="0"/>
              <a:t>・屋外機器の内部を温度低下させ、</a:t>
            </a:r>
            <a:endParaRPr kumimoji="1" lang="en-US" altLang="ja-JP" sz="2800" b="1" dirty="0"/>
          </a:p>
          <a:p>
            <a:r>
              <a:rPr kumimoji="1" lang="ja-JP" altLang="en-US" sz="2800" b="1" dirty="0"/>
              <a:t>　故障リスク軽減や寿命延長につ</a:t>
            </a:r>
            <a:endParaRPr kumimoji="1" lang="en-US" altLang="ja-JP" sz="2800" b="1" dirty="0"/>
          </a:p>
          <a:p>
            <a:r>
              <a:rPr kumimoji="1" lang="ja-JP" altLang="en-US" sz="2800" b="1" dirty="0"/>
              <a:t>　ながる</a:t>
            </a:r>
            <a:endParaRPr kumimoji="1" lang="en-US" altLang="ja-JP" sz="2800" b="1" dirty="0"/>
          </a:p>
        </p:txBody>
      </p:sp>
      <p:sp>
        <p:nvSpPr>
          <p:cNvPr id="57" name="テキスト ボックス 56">
            <a:extLst>
              <a:ext uri="{FF2B5EF4-FFF2-40B4-BE49-F238E27FC236}">
                <a16:creationId xmlns:a16="http://schemas.microsoft.com/office/drawing/2014/main" id="{B94DCDAA-71A5-4A58-B9B5-6BCEB2DA03DD}"/>
              </a:ext>
            </a:extLst>
          </p:cNvPr>
          <p:cNvSpPr txBox="1"/>
          <p:nvPr/>
        </p:nvSpPr>
        <p:spPr>
          <a:xfrm>
            <a:off x="6076729" y="12969964"/>
            <a:ext cx="4125403" cy="1708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500" b="1" dirty="0"/>
              <a:t>大阪府商工労働部成長産業振興室</a:t>
            </a:r>
            <a:endParaRPr kumimoji="1" lang="en-US" altLang="ja-JP" sz="1500" b="1" dirty="0"/>
          </a:p>
          <a:p>
            <a:r>
              <a:rPr kumimoji="1" lang="ja-JP" altLang="en-US" sz="1500" b="1" dirty="0"/>
              <a:t>産業創造課グリーンビジネス</a:t>
            </a:r>
            <a:r>
              <a:rPr kumimoji="1" lang="en-US" altLang="ja-JP" sz="1500" b="1" dirty="0"/>
              <a:t>G</a:t>
            </a:r>
          </a:p>
          <a:p>
            <a:r>
              <a:rPr kumimoji="1" lang="ja-JP" altLang="en-US" sz="1500" b="1" dirty="0"/>
              <a:t>〒</a:t>
            </a:r>
            <a:r>
              <a:rPr kumimoji="1" lang="en-US" altLang="ja-JP" sz="1500" b="1" dirty="0"/>
              <a:t>559-0855 </a:t>
            </a:r>
          </a:p>
          <a:p>
            <a:r>
              <a:rPr kumimoji="1" lang="ja-JP" altLang="en-US" sz="1500" b="1" dirty="0"/>
              <a:t>大阪市住之江区南港北</a:t>
            </a:r>
            <a:r>
              <a:rPr kumimoji="1" lang="en-US" altLang="ja-JP" sz="1500" b="1" dirty="0"/>
              <a:t>1-14-16</a:t>
            </a:r>
          </a:p>
          <a:p>
            <a:r>
              <a:rPr kumimoji="1" lang="ja-JP" altLang="en-US" sz="1500" b="1" dirty="0"/>
              <a:t>大阪府咲洲庁舎</a:t>
            </a:r>
            <a:r>
              <a:rPr kumimoji="1" lang="en-US" altLang="ja-JP" sz="1500" b="1" dirty="0"/>
              <a:t>25</a:t>
            </a:r>
            <a:r>
              <a:rPr kumimoji="1" lang="ja-JP" altLang="en-US" sz="1500" b="1" dirty="0"/>
              <a:t>階</a:t>
            </a:r>
            <a:endParaRPr kumimoji="1" lang="en-US" altLang="ja-JP" sz="1500" b="1" dirty="0"/>
          </a:p>
          <a:p>
            <a:r>
              <a:rPr kumimoji="1" lang="en-US" altLang="ja-JP" sz="1500" b="1" dirty="0"/>
              <a:t>TEL</a:t>
            </a:r>
            <a:r>
              <a:rPr kumimoji="1" lang="ja-JP" altLang="en-US" sz="1500" b="1" dirty="0"/>
              <a:t>：</a:t>
            </a:r>
            <a:r>
              <a:rPr kumimoji="1" lang="en-US" altLang="ja-JP" sz="1500" b="1" dirty="0"/>
              <a:t>06-6210-9484</a:t>
            </a:r>
          </a:p>
          <a:p>
            <a:r>
              <a:rPr kumimoji="1" lang="ja-JP" altLang="en-US" sz="1500" b="1" dirty="0"/>
              <a:t>メールアドレス：</a:t>
            </a:r>
            <a:r>
              <a:rPr kumimoji="1" lang="en-US" altLang="ja-JP" sz="1500" b="1" dirty="0"/>
              <a:t>green@gbox.pref.osaka.lg.jp</a:t>
            </a:r>
            <a:endParaRPr kumimoji="1" lang="ja-JP" altLang="en-US" sz="1500" b="1" dirty="0"/>
          </a:p>
        </p:txBody>
      </p:sp>
      <p:pic>
        <p:nvPicPr>
          <p:cNvPr id="58" name="図 57">
            <a:extLst>
              <a:ext uri="{FF2B5EF4-FFF2-40B4-BE49-F238E27FC236}">
                <a16:creationId xmlns:a16="http://schemas.microsoft.com/office/drawing/2014/main" id="{1CBE5F86-7816-48E8-8BEF-61233B92A72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60367" y="12929318"/>
            <a:ext cx="1470638" cy="1470638"/>
          </a:xfrm>
          <a:prstGeom prst="rect">
            <a:avLst/>
          </a:prstGeom>
        </p:spPr>
      </p:pic>
      <p:pic>
        <p:nvPicPr>
          <p:cNvPr id="14" name="図 13">
            <a:extLst>
              <a:ext uri="{FF2B5EF4-FFF2-40B4-BE49-F238E27FC236}">
                <a16:creationId xmlns:a16="http://schemas.microsoft.com/office/drawing/2014/main" id="{0912D2C1-0B67-68FD-100F-46E49692DC7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53003" y="6239268"/>
            <a:ext cx="7891388" cy="4963208"/>
          </a:xfrm>
          <a:prstGeom prst="rect">
            <a:avLst/>
          </a:prstGeom>
        </p:spPr>
      </p:pic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B2153B7F-A2FD-6292-19D0-FA0BD6D6BEF0}"/>
              </a:ext>
            </a:extLst>
          </p:cNvPr>
          <p:cNvSpPr txBox="1"/>
          <p:nvPr/>
        </p:nvSpPr>
        <p:spPr>
          <a:xfrm>
            <a:off x="1621017" y="11286850"/>
            <a:ext cx="858111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2400" b="1" dirty="0"/>
              <a:t>従来の遮熱技術とは異なる放射冷却技術により</a:t>
            </a:r>
            <a:endParaRPr kumimoji="1" lang="en-US" altLang="ja-JP" sz="2400" b="1" dirty="0"/>
          </a:p>
          <a:p>
            <a:pPr algn="ctr"/>
            <a:r>
              <a:rPr kumimoji="1" lang="ja-JP" altLang="en-US" sz="2400" b="1" dirty="0"/>
              <a:t>真夏の炎天下で外気温と比較し素材温度が</a:t>
            </a:r>
            <a:r>
              <a:rPr kumimoji="1" lang="en-US" altLang="ja-JP" sz="2400" b="1" dirty="0"/>
              <a:t>2</a:t>
            </a:r>
            <a:r>
              <a:rPr kumimoji="1" lang="ja-JP" altLang="en-US" sz="2400" b="1" dirty="0"/>
              <a:t>～</a:t>
            </a:r>
            <a:r>
              <a:rPr kumimoji="1" lang="en-US" altLang="ja-JP" sz="2400" b="1" dirty="0"/>
              <a:t>6</a:t>
            </a:r>
            <a:r>
              <a:rPr kumimoji="1" lang="ja-JP" altLang="en-US" sz="2400" b="1" dirty="0"/>
              <a:t>℃低下。</a:t>
            </a:r>
            <a:endParaRPr kumimoji="1" lang="en-US" altLang="ja-JP" sz="2400" b="1" dirty="0"/>
          </a:p>
        </p:txBody>
      </p:sp>
    </p:spTree>
    <p:extLst>
      <p:ext uri="{BB962C8B-B14F-4D97-AF65-F5344CB8AC3E}">
        <p14:creationId xmlns:p14="http://schemas.microsoft.com/office/powerpoint/2010/main" val="10324298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212</Words>
  <Application>Microsoft Office PowerPoint</Application>
  <PresentationFormat>ユーザー設定</PresentationFormat>
  <Paragraphs>31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Meiryo UI</vt:lpstr>
      <vt:lpstr>Arial</vt:lpstr>
      <vt:lpstr>Calibri</vt:lpstr>
      <vt:lpstr>Calibri Light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2025-06-26T09:24:51Z</dcterms:created>
  <dcterms:modified xsi:type="dcterms:W3CDTF">2025-07-03T05:57:01Z</dcterms:modified>
</cp:coreProperties>
</file>