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67" r:id="rId2"/>
  </p:sldIdLst>
  <p:sldSz cx="10691813" cy="1511935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2" userDrawn="1">
          <p15:clr>
            <a:srgbClr val="A4A3A4"/>
          </p15:clr>
        </p15:guide>
        <p15:guide id="2" pos="336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9FF"/>
    <a:srgbClr val="FBA3FF"/>
    <a:srgbClr val="B70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4660"/>
  </p:normalViewPr>
  <p:slideViewPr>
    <p:cSldViewPr snapToGrid="0" showGuides="1">
      <p:cViewPr varScale="1">
        <p:scale>
          <a:sx n="35" d="100"/>
          <a:sy n="35" d="100"/>
        </p:scale>
        <p:origin x="2244" y="52"/>
      </p:cViewPr>
      <p:guideLst>
        <p:guide orient="horz" pos="4762"/>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996457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24880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863453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24130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4" name="Content Placeholder 3"/>
          <p:cNvSpPr>
            <a:spLocks noGrp="1"/>
          </p:cNvSpPr>
          <p:nvPr>
            <p:ph sz="half" idx="2"/>
          </p:nvPr>
        </p:nvSpPr>
        <p:spPr>
          <a:xfrm>
            <a:off x="736456" y="5522763"/>
            <a:ext cx="4523137"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6" name="Content Placeholder 5"/>
          <p:cNvSpPr>
            <a:spLocks noGrp="1"/>
          </p:cNvSpPr>
          <p:nvPr>
            <p:ph sz="quarter" idx="4"/>
          </p:nvPr>
        </p:nvSpPr>
        <p:spPr>
          <a:xfrm>
            <a:off x="5412731" y="5522763"/>
            <a:ext cx="4545413"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0E7F748-EFF0-4734-9030-9BE5DC16CAB2}" type="datetimeFigureOut">
              <a:rPr kumimoji="1" lang="ja-JP" altLang="en-US" smtClean="0"/>
              <a:t>2026/9/8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2029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0E7F748-EFF0-4734-9030-9BE5DC16CAB2}" type="datetimeFigureOut">
              <a:rPr kumimoji="1" lang="ja-JP" altLang="en-US" smtClean="0"/>
              <a:t>2026/9/8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50912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7F748-EFF0-4734-9030-9BE5DC16CAB2}" type="datetimeFigureOut">
              <a:rPr kumimoji="1" lang="ja-JP" altLang="en-US" smtClean="0"/>
              <a:t>2026/9/8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429889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326241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098385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79599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97469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B0E7F748-EFF0-4734-9030-9BE5DC16CAB2}" type="datetimeFigureOut">
              <a:rPr kumimoji="1" lang="ja-JP" altLang="en-US" smtClean="0"/>
              <a:t>2026/9/8</a:t>
            </a:fld>
            <a:endParaRPr kumimoji="1" lang="ja-JP" alt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908486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69208" rtl="0" eaLnBrk="1" latinLnBrk="0" hangingPunct="1">
        <a:lnSpc>
          <a:spcPct val="90000"/>
        </a:lnSpc>
        <a:spcBef>
          <a:spcPct val="0"/>
        </a:spcBef>
        <a:buNone/>
        <a:defRPr kumimoji="1"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kumimoji="1"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kumimoji="1"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kumimoji="1"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9pPr>
    </p:bodyStyle>
    <p:otherStyle>
      <a:defPPr>
        <a:defRPr lang="en-US"/>
      </a:defPPr>
      <a:lvl1pPr marL="0" algn="l" defTabSz="1069208" rtl="0" eaLnBrk="1" latinLnBrk="0" hangingPunct="1">
        <a:defRPr kumimoji="1" sz="2105" kern="1200">
          <a:solidFill>
            <a:schemeClr val="tx1"/>
          </a:solidFill>
          <a:latin typeface="+mn-lt"/>
          <a:ea typeface="+mn-ea"/>
          <a:cs typeface="+mn-cs"/>
        </a:defRPr>
      </a:lvl1pPr>
      <a:lvl2pPr marL="534604" algn="l" defTabSz="1069208" rtl="0" eaLnBrk="1" latinLnBrk="0" hangingPunct="1">
        <a:defRPr kumimoji="1" sz="2105" kern="1200">
          <a:solidFill>
            <a:schemeClr val="tx1"/>
          </a:solidFill>
          <a:latin typeface="+mn-lt"/>
          <a:ea typeface="+mn-ea"/>
          <a:cs typeface="+mn-cs"/>
        </a:defRPr>
      </a:lvl2pPr>
      <a:lvl3pPr marL="1069208" algn="l" defTabSz="1069208" rtl="0" eaLnBrk="1" latinLnBrk="0" hangingPunct="1">
        <a:defRPr kumimoji="1" sz="2105" kern="1200">
          <a:solidFill>
            <a:schemeClr val="tx1"/>
          </a:solidFill>
          <a:latin typeface="+mn-lt"/>
          <a:ea typeface="+mn-ea"/>
          <a:cs typeface="+mn-cs"/>
        </a:defRPr>
      </a:lvl3pPr>
      <a:lvl4pPr marL="1603812" algn="l" defTabSz="1069208" rtl="0" eaLnBrk="1" latinLnBrk="0" hangingPunct="1">
        <a:defRPr kumimoji="1" sz="2105" kern="1200">
          <a:solidFill>
            <a:schemeClr val="tx1"/>
          </a:solidFill>
          <a:latin typeface="+mn-lt"/>
          <a:ea typeface="+mn-ea"/>
          <a:cs typeface="+mn-cs"/>
        </a:defRPr>
      </a:lvl4pPr>
      <a:lvl5pPr marL="2138416" algn="l" defTabSz="1069208" rtl="0" eaLnBrk="1" latinLnBrk="0" hangingPunct="1">
        <a:defRPr kumimoji="1" sz="2105" kern="1200">
          <a:solidFill>
            <a:schemeClr val="tx1"/>
          </a:solidFill>
          <a:latin typeface="+mn-lt"/>
          <a:ea typeface="+mn-ea"/>
          <a:cs typeface="+mn-cs"/>
        </a:defRPr>
      </a:lvl5pPr>
      <a:lvl6pPr marL="2673020" algn="l" defTabSz="1069208" rtl="0" eaLnBrk="1" latinLnBrk="0" hangingPunct="1">
        <a:defRPr kumimoji="1" sz="2105" kern="1200">
          <a:solidFill>
            <a:schemeClr val="tx1"/>
          </a:solidFill>
          <a:latin typeface="+mn-lt"/>
          <a:ea typeface="+mn-ea"/>
          <a:cs typeface="+mn-cs"/>
        </a:defRPr>
      </a:lvl6pPr>
      <a:lvl7pPr marL="3207624" algn="l" defTabSz="1069208" rtl="0" eaLnBrk="1" latinLnBrk="0" hangingPunct="1">
        <a:defRPr kumimoji="1" sz="2105" kern="1200">
          <a:solidFill>
            <a:schemeClr val="tx1"/>
          </a:solidFill>
          <a:latin typeface="+mn-lt"/>
          <a:ea typeface="+mn-ea"/>
          <a:cs typeface="+mn-cs"/>
        </a:defRPr>
      </a:lvl7pPr>
      <a:lvl8pPr marL="3742228" algn="l" defTabSz="1069208" rtl="0" eaLnBrk="1" latinLnBrk="0" hangingPunct="1">
        <a:defRPr kumimoji="1" sz="2105" kern="1200">
          <a:solidFill>
            <a:schemeClr val="tx1"/>
          </a:solidFill>
          <a:latin typeface="+mn-lt"/>
          <a:ea typeface="+mn-ea"/>
          <a:cs typeface="+mn-cs"/>
        </a:defRPr>
      </a:lvl8pPr>
      <a:lvl9pPr marL="4276832" algn="l" defTabSz="1069208" rtl="0" eaLnBrk="1" latinLnBrk="0" hangingPunct="1">
        <a:defRPr kumimoji="1"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41300" y="601133"/>
            <a:ext cx="1412400" cy="178215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その他</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ゴミが出ないマグネメディアを</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使った</a:t>
            </a:r>
            <a:r>
              <a:rPr kumimoji="1" lang="en-US" altLang="ja-JP" sz="4800" b="1" dirty="0">
                <a:latin typeface="Meiryo UI" panose="020B0604030504040204" pitchFamily="50" charset="-128"/>
                <a:ea typeface="Meiryo UI" panose="020B0604030504040204" pitchFamily="50" charset="-128"/>
              </a:rPr>
              <a:t>A</a:t>
            </a:r>
            <a:r>
              <a:rPr kumimoji="1" lang="ja-JP" altLang="en-US" sz="4800" b="1" dirty="0">
                <a:latin typeface="Meiryo UI" panose="020B0604030504040204" pitchFamily="50" charset="-128"/>
                <a:ea typeface="Meiryo UI" panose="020B0604030504040204" pitchFamily="50" charset="-128"/>
              </a:rPr>
              <a:t>型スタンド広告</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06485"/>
            <a:ext cx="9229796" cy="1903791"/>
          </a:xfrm>
          <a:prstGeom prst="rect">
            <a:avLst/>
          </a:prstGeom>
          <a:noFill/>
        </p:spPr>
        <p:txBody>
          <a:bodyPr wrap="square" rtlCol="0">
            <a:spAutoFit/>
          </a:bodyPr>
          <a:lstStyle/>
          <a:p>
            <a:pPr>
              <a:lnSpc>
                <a:spcPct val="150000"/>
              </a:lnSpc>
            </a:pPr>
            <a:r>
              <a:rPr kumimoji="1" lang="en-US" altLang="ja-JP" sz="1600" b="1" dirty="0">
                <a:latin typeface="+mn-ea"/>
              </a:rPr>
              <a:t>1969</a:t>
            </a:r>
            <a:r>
              <a:rPr kumimoji="1" lang="ja-JP" altLang="en-US" sz="1600" b="1" dirty="0">
                <a:latin typeface="+mn-ea"/>
              </a:rPr>
              <a:t>年に「マグネシート</a:t>
            </a:r>
            <a:r>
              <a:rPr kumimoji="1" lang="en-US" altLang="ja-JP" sz="1600" b="1" dirty="0">
                <a:latin typeface="+mn-ea"/>
              </a:rPr>
              <a:t>®</a:t>
            </a:r>
            <a:r>
              <a:rPr kumimoji="1" lang="ja-JP" altLang="en-US" sz="1600" b="1" dirty="0">
                <a:latin typeface="+mn-ea"/>
              </a:rPr>
              <a:t>」を誕生させて以来、マグネット製品の可能性を広げてまいりました。</a:t>
            </a:r>
          </a:p>
          <a:p>
            <a:pPr>
              <a:lnSpc>
                <a:spcPct val="150000"/>
              </a:lnSpc>
            </a:pPr>
            <a:r>
              <a:rPr kumimoji="1" lang="ja-JP" altLang="en-US" sz="1600" b="1" dirty="0">
                <a:latin typeface="+mn-ea"/>
              </a:rPr>
              <a:t>現在は「文具・教材」「販促品」「建装」の</a:t>
            </a:r>
            <a:r>
              <a:rPr kumimoji="1" lang="en-US" altLang="ja-JP" sz="1600" b="1" dirty="0">
                <a:latin typeface="+mn-ea"/>
              </a:rPr>
              <a:t>3</a:t>
            </a:r>
            <a:r>
              <a:rPr kumimoji="1" lang="ja-JP" altLang="en-US" sz="1600" b="1" dirty="0">
                <a:latin typeface="+mn-ea"/>
              </a:rPr>
              <a:t>つの事業を中心に展開しています。</a:t>
            </a:r>
          </a:p>
          <a:p>
            <a:pPr>
              <a:lnSpc>
                <a:spcPct val="150000"/>
              </a:lnSpc>
            </a:pPr>
            <a:r>
              <a:rPr kumimoji="1" lang="ja-JP" altLang="en-US" sz="1600" b="1" dirty="0">
                <a:latin typeface="+mn-ea"/>
              </a:rPr>
              <a:t>「マグネット施工でゴミ削減</a:t>
            </a:r>
            <a:r>
              <a:rPr kumimoji="1" lang="en-US" altLang="ja-JP" sz="1600" b="1" dirty="0">
                <a:latin typeface="+mn-ea"/>
              </a:rPr>
              <a:t>‼</a:t>
            </a:r>
            <a:r>
              <a:rPr kumimoji="1" lang="ja-JP" altLang="en-US" sz="1600" b="1" dirty="0">
                <a:latin typeface="+mn-ea"/>
              </a:rPr>
              <a:t>」をテーマに、釘・ビス・ボンドを使わない施工方法をご提案。</a:t>
            </a:r>
          </a:p>
          <a:p>
            <a:pPr>
              <a:lnSpc>
                <a:spcPct val="150000"/>
              </a:lnSpc>
            </a:pPr>
            <a:r>
              <a:rPr kumimoji="1" lang="ja-JP" altLang="en-US" sz="1600" b="1" dirty="0">
                <a:latin typeface="+mn-ea"/>
              </a:rPr>
              <a:t>廃棄物の削減を通じて、環境にやさしい未来の施工と持続可能な社会の実現を目指します。</a:t>
            </a:r>
          </a:p>
          <a:p>
            <a:pPr>
              <a:lnSpc>
                <a:spcPct val="150000"/>
              </a:lnSpc>
            </a:pPr>
            <a:endParaRPr kumimoji="1" lang="en-US" altLang="ja-JP" sz="1600" b="1" dirty="0">
              <a:latin typeface="+mn-ea"/>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480473" y="6163254"/>
            <a:ext cx="6328367" cy="6175024"/>
          </a:xfrm>
          <a:prstGeom prst="rect">
            <a:avLst/>
          </a:prstGeom>
          <a:noFill/>
        </p:spPr>
        <p:txBody>
          <a:bodyPr wrap="square" rtlCol="0">
            <a:spAutoFit/>
          </a:bodyPr>
          <a:lstStyle/>
          <a:p>
            <a:pPr>
              <a:lnSpc>
                <a:spcPts val="2500"/>
              </a:lnSpc>
            </a:pPr>
            <a:r>
              <a:rPr kumimoji="1" lang="ja-JP" altLang="en-US" sz="2000" b="1" dirty="0">
                <a:latin typeface="+mn-ea"/>
              </a:rPr>
              <a:t>当社が採用する表示素材は、フルカラー印刷が可能なマグネメディアであり、磁石対応の</a:t>
            </a:r>
            <a:r>
              <a:rPr kumimoji="1" lang="en-US" altLang="ja-JP" sz="2000" b="1" dirty="0">
                <a:latin typeface="+mn-ea"/>
              </a:rPr>
              <a:t>A</a:t>
            </a:r>
            <a:r>
              <a:rPr kumimoji="1" lang="ja-JP" altLang="en-US" sz="2000" b="1" dirty="0">
                <a:latin typeface="+mn-ea"/>
              </a:rPr>
              <a:t>型スタンドに貼り付けして使用します。本素材は貼って剥がすことができ繰り返し使用が可能であるほか、重ね張りにも対応しており、運用上の柔軟性が高いことが特徴です。また、耐候性を備えているため、屋外の環境においても長期間の使用が可能です。</a:t>
            </a:r>
          </a:p>
          <a:p>
            <a:pPr>
              <a:lnSpc>
                <a:spcPts val="2500"/>
              </a:lnSpc>
            </a:pPr>
            <a:endParaRPr kumimoji="1" lang="ja-JP" altLang="en-US" sz="2000" b="1" dirty="0">
              <a:latin typeface="+mn-ea"/>
            </a:endParaRPr>
          </a:p>
          <a:p>
            <a:pPr>
              <a:lnSpc>
                <a:spcPts val="2500"/>
              </a:lnSpc>
            </a:pPr>
            <a:r>
              <a:rPr kumimoji="1" lang="ja-JP" altLang="en-US" sz="2000" b="1" dirty="0">
                <a:latin typeface="+mn-ea"/>
              </a:rPr>
              <a:t>従来の紙製ポスターでは、雨や湿気による変質を防ぐために透明アクリル板を併用する必要がありましたが、アクリル板は太陽光や蛍光灯の光を反射し、視認性が低下する問題がありました。さらに紙素材は繰り返し使用が出来ず、交換頻度が高くなることで、廃棄物が多く発生するという課題も存在します。</a:t>
            </a:r>
          </a:p>
          <a:p>
            <a:pPr>
              <a:lnSpc>
                <a:spcPts val="2500"/>
              </a:lnSpc>
            </a:pPr>
            <a:r>
              <a:rPr kumimoji="1" lang="ja-JP" altLang="en-US" sz="2000" b="1" dirty="0">
                <a:latin typeface="+mn-ea"/>
              </a:rPr>
              <a:t>これらの点を踏まえ、マグネメディアを用いた本方式は、視認性、耐候性、再利用性の観点から、環境負荷を低減し、運用効率を向上させる技術であると考えます。</a:t>
            </a:r>
          </a:p>
          <a:p>
            <a:pPr>
              <a:lnSpc>
                <a:spcPts val="2500"/>
              </a:lnSpc>
            </a:pPr>
            <a:endParaRPr kumimoji="1" lang="ja-JP" altLang="en-US" sz="2000" b="1" dirty="0">
              <a:latin typeface="+mn-ea"/>
            </a:endParaRP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ニチレイマグネット株式会社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56301"/>
            <a:ext cx="7009004" cy="523790"/>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522000" y="3478897"/>
            <a:ext cx="6997741" cy="461665"/>
          </a:xfrm>
          <a:prstGeom prst="rect">
            <a:avLst/>
          </a:prstGeom>
          <a:noFill/>
          <a:ln>
            <a:solidFill>
              <a:schemeClr val="tx1">
                <a:lumMod val="65000"/>
                <a:lumOff val="35000"/>
              </a:schemeClr>
            </a:solidFill>
          </a:ln>
        </p:spPr>
        <p:txBody>
          <a:bodyPr wrap="square" rtlCol="0">
            <a:spAutoFit/>
          </a:bodyPr>
          <a:lstStyle/>
          <a:p>
            <a:pPr algn="ctr"/>
            <a:r>
              <a:rPr kumimoji="1" lang="ja-JP" altLang="en-US" sz="2400" b="1" dirty="0"/>
              <a:t>東大阪市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a:t>
            </a:r>
            <a:r>
              <a:rPr kumimoji="1" lang="ja-JP" altLang="en-US" sz="2000"/>
              <a:t>８年９月７日</a:t>
            </a:r>
            <a:r>
              <a:rPr kumimoji="1" lang="ja-JP" altLang="en-US" sz="2000" dirty="0"/>
              <a:t>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4"/>
            <a:ext cx="4502371" cy="2443090"/>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330061" y="12944407"/>
            <a:ext cx="5535033" cy="1815882"/>
          </a:xfrm>
          <a:prstGeom prst="rect">
            <a:avLst/>
          </a:prstGeom>
          <a:noFill/>
        </p:spPr>
        <p:txBody>
          <a:bodyPr wrap="square" rtlCol="0">
            <a:spAutoFit/>
          </a:bodyPr>
          <a:lstStyle/>
          <a:p>
            <a:r>
              <a:rPr kumimoji="1" lang="ja-JP" altLang="en-US" sz="1600" b="1" dirty="0">
                <a:latin typeface="+mn-ea"/>
              </a:rPr>
              <a:t>理美容室、ドラッグストア、スーパー、飲食店、花屋等、</a:t>
            </a:r>
            <a:r>
              <a:rPr kumimoji="1" lang="en-US" altLang="ja-JP" sz="1600" b="1" dirty="0">
                <a:latin typeface="+mn-ea"/>
              </a:rPr>
              <a:t>A</a:t>
            </a:r>
            <a:r>
              <a:rPr kumimoji="1" lang="ja-JP" altLang="en-US" sz="1600" b="1" dirty="0">
                <a:latin typeface="+mn-ea"/>
              </a:rPr>
              <a:t>型スタンド広告を利用できる全店舗</a:t>
            </a:r>
            <a:endParaRPr kumimoji="1" lang="en-US" altLang="ja-JP" sz="1600" b="1" dirty="0">
              <a:latin typeface="+mn-ea"/>
            </a:endParaRPr>
          </a:p>
          <a:p>
            <a:endParaRPr kumimoji="1" lang="en-US" altLang="ja-JP" sz="1600" b="1" dirty="0">
              <a:latin typeface="+mn-ea"/>
            </a:endParaRPr>
          </a:p>
          <a:p>
            <a:r>
              <a:rPr kumimoji="1" lang="ja-JP" altLang="en-US" sz="1600" b="1" dirty="0">
                <a:latin typeface="+mn-ea"/>
              </a:rPr>
              <a:t>他にも、ペロブスカイトおよび、その他の薄膜型太陽光パネルをマグネシートにより設置すれば磁力で吸着するので、接着剤が不要になり、設備の導入、更新を柔軟化できカーボンニュートラル実現に向けた普及・促進に役立つ</a:t>
            </a:r>
            <a:endParaRPr kumimoji="1" lang="en-US" altLang="ja-JP" sz="1600" b="1" dirty="0">
              <a:latin typeface="+mn-ea"/>
            </a:endParaRPr>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pic>
        <p:nvPicPr>
          <p:cNvPr id="2" name="図 1">
            <a:extLst>
              <a:ext uri="{FF2B5EF4-FFF2-40B4-BE49-F238E27FC236}">
                <a16:creationId xmlns:a16="http://schemas.microsoft.com/office/drawing/2014/main" id="{D80B280E-0724-25FE-7AEC-659D5102C071}"/>
              </a:ext>
            </a:extLst>
          </p:cNvPr>
          <p:cNvPicPr>
            <a:picLocks noChangeAspect="1"/>
          </p:cNvPicPr>
          <p:nvPr/>
        </p:nvPicPr>
        <p:blipFill>
          <a:blip r:embed="rId3"/>
          <a:stretch>
            <a:fillRect/>
          </a:stretch>
        </p:blipFill>
        <p:spPr>
          <a:xfrm>
            <a:off x="8137714" y="9380242"/>
            <a:ext cx="2226305" cy="2614724"/>
          </a:xfrm>
          <a:prstGeom prst="rect">
            <a:avLst/>
          </a:prstGeom>
        </p:spPr>
      </p:pic>
      <p:pic>
        <p:nvPicPr>
          <p:cNvPr id="12" name="図 11">
            <a:extLst>
              <a:ext uri="{FF2B5EF4-FFF2-40B4-BE49-F238E27FC236}">
                <a16:creationId xmlns:a16="http://schemas.microsoft.com/office/drawing/2014/main" id="{B5462373-47F3-5CDF-6729-EC3C9DDD2FFC}"/>
              </a:ext>
            </a:extLst>
          </p:cNvPr>
          <p:cNvPicPr>
            <a:picLocks noChangeAspect="1"/>
          </p:cNvPicPr>
          <p:nvPr/>
        </p:nvPicPr>
        <p:blipFill>
          <a:blip r:embed="rId4"/>
          <a:stretch>
            <a:fillRect/>
          </a:stretch>
        </p:blipFill>
        <p:spPr>
          <a:xfrm>
            <a:off x="8129272" y="6287198"/>
            <a:ext cx="2226305" cy="2830861"/>
          </a:xfrm>
          <a:prstGeom prst="rect">
            <a:avLst/>
          </a:prstGeom>
        </p:spPr>
      </p:pic>
    </p:spTree>
    <p:extLst>
      <p:ext uri="{BB962C8B-B14F-4D97-AF65-F5344CB8AC3E}">
        <p14:creationId xmlns:p14="http://schemas.microsoft.com/office/powerpoint/2010/main" val="289632625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438</Words>
  <Application>Microsoft Office PowerPoint</Application>
  <PresentationFormat>ユーザー設定</PresentationFormat>
  <Paragraphs>33</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2026-09-08T10:32:38Z</dcterms:created>
  <dcterms:modified xsi:type="dcterms:W3CDTF">2026-09-08T10:32:44Z</dcterms:modified>
</cp:coreProperties>
</file>