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69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FF"/>
    <a:srgbClr val="FBA3FF"/>
    <a:srgbClr val="B7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 showGuides="1">
      <p:cViewPr varScale="1">
        <p:scale>
          <a:sx n="36" d="100"/>
          <a:sy n="36" d="100"/>
        </p:scale>
        <p:origin x="2224" y="60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45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9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7469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0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5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00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29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12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88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24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8385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7F748-EFF0-4734-9030-9BE5DC16CAB2}" type="datetimeFigureOut">
              <a:rPr kumimoji="1" lang="ja-JP" altLang="en-US" smtClean="0"/>
              <a:t>2026/7/21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36F32-286C-4693-906A-7189E1F58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85288-54E8-88CB-CB55-04F0971C6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22C334-ACE1-3576-859A-EF2038E174BB}"/>
              </a:ext>
            </a:extLst>
          </p:cNvPr>
          <p:cNvSpPr txBox="1"/>
          <p:nvPr/>
        </p:nvSpPr>
        <p:spPr>
          <a:xfrm>
            <a:off x="125127" y="77002"/>
            <a:ext cx="9719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おおさかカーボンニュートラルビジネスネットワーク会員企業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DBFE144-4E0F-1E4F-4DD3-979A195D668E}"/>
              </a:ext>
            </a:extLst>
          </p:cNvPr>
          <p:cNvSpPr/>
          <p:nvPr/>
        </p:nvSpPr>
        <p:spPr>
          <a:xfrm>
            <a:off x="241300" y="601133"/>
            <a:ext cx="1412400" cy="17821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その他</a:t>
            </a:r>
            <a:endParaRPr kumimoji="1" lang="en-US" altLang="ja-JP" sz="280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E6F4E0-9FF1-E736-059C-6C870C973EC0}"/>
              </a:ext>
            </a:extLst>
          </p:cNvPr>
          <p:cNvSpPr txBox="1"/>
          <p:nvPr/>
        </p:nvSpPr>
        <p:spPr>
          <a:xfrm>
            <a:off x="1817213" y="676906"/>
            <a:ext cx="870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ヒートラベリングシステムによる</a:t>
            </a:r>
            <a:endParaRPr kumimoji="1" lang="en-US" altLang="ja-JP" sz="4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4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廃棄される剥離紙ゼロ化の実現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AFBAE70-9B3E-930B-A7F1-819BE099BBC9}"/>
              </a:ext>
            </a:extLst>
          </p:cNvPr>
          <p:cNvSpPr/>
          <p:nvPr/>
        </p:nvSpPr>
        <p:spPr>
          <a:xfrm>
            <a:off x="260273" y="4126596"/>
            <a:ext cx="1066800" cy="180727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紹介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7FDE371-1CAD-D930-7110-CE439DF9CB82}"/>
              </a:ext>
            </a:extLst>
          </p:cNvPr>
          <p:cNvSpPr/>
          <p:nvPr/>
        </p:nvSpPr>
        <p:spPr>
          <a:xfrm>
            <a:off x="241300" y="4100994"/>
            <a:ext cx="10337800" cy="183287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049477-3DA5-E331-B55D-1273A8D21914}"/>
              </a:ext>
            </a:extLst>
          </p:cNvPr>
          <p:cNvSpPr/>
          <p:nvPr/>
        </p:nvSpPr>
        <p:spPr>
          <a:xfrm>
            <a:off x="1621017" y="635620"/>
            <a:ext cx="8909989" cy="171728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9FAF0C-3C3B-0D44-F2A9-FE9D0B51C372}"/>
              </a:ext>
            </a:extLst>
          </p:cNvPr>
          <p:cNvSpPr txBox="1"/>
          <p:nvPr/>
        </p:nvSpPr>
        <p:spPr>
          <a:xfrm>
            <a:off x="1384155" y="4263635"/>
            <a:ext cx="9229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1946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年、ラベル印刷・カタログ印刷の事業化を目的として設立。現在は、包材・販促・転写・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IT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の</a:t>
            </a:r>
            <a:r>
              <a:rPr lang="en-US" altLang="ja-JP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4</a:t>
            </a:r>
            <a:r>
              <a:rPr lang="ja-JP" altLang="en-US" sz="2400" b="1" dirty="0">
                <a:solidFill>
                  <a:srgbClr val="333333"/>
                </a:solidFill>
                <a:latin typeface="Montserrat" panose="00000500000000000000" pitchFamily="2" charset="0"/>
              </a:rPr>
              <a:t>つの事業部で構成され、国内外各拠点と連携したマーケティングサポート、価値を具現化することで、お客様に画期的な、これまでになかった体験を提供します。</a:t>
            </a:r>
            <a:endParaRPr kumimoji="1" lang="en-US" altLang="ja-JP" sz="2400" b="1" dirty="0">
              <a:solidFill>
                <a:srgbClr val="333333"/>
              </a:solidFill>
              <a:latin typeface="Montserrat" panose="00000500000000000000" pitchFamily="2" charset="0"/>
            </a:endParaRPr>
          </a:p>
          <a:p>
            <a:endParaRPr kumimoji="1" lang="en-US" altLang="ja-JP" sz="2400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60B0661-76E3-3ADF-71D3-B0A4640BDB0A}"/>
              </a:ext>
            </a:extLst>
          </p:cNvPr>
          <p:cNvSpPr/>
          <p:nvPr/>
        </p:nvSpPr>
        <p:spPr>
          <a:xfrm>
            <a:off x="241299" y="6067331"/>
            <a:ext cx="1085773" cy="612575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技術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詳細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B70BBFAE-D480-6BDA-FB3E-896D0DE7D7BF}"/>
              </a:ext>
            </a:extLst>
          </p:cNvPr>
          <p:cNvSpPr/>
          <p:nvPr/>
        </p:nvSpPr>
        <p:spPr>
          <a:xfrm>
            <a:off x="241300" y="6041730"/>
            <a:ext cx="10337800" cy="6152658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BF809DE5-A91F-D966-3568-B0FD67D7BF94}"/>
              </a:ext>
            </a:extLst>
          </p:cNvPr>
          <p:cNvSpPr/>
          <p:nvPr/>
        </p:nvSpPr>
        <p:spPr>
          <a:xfrm>
            <a:off x="231143" y="2467407"/>
            <a:ext cx="1412400" cy="92150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会社名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9F1F969-34FC-792B-4136-3D22E2D31760}"/>
              </a:ext>
            </a:extLst>
          </p:cNvPr>
          <p:cNvSpPr/>
          <p:nvPr/>
        </p:nvSpPr>
        <p:spPr>
          <a:xfrm>
            <a:off x="1621017" y="2495659"/>
            <a:ext cx="8909988" cy="856392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02B6566-92A6-968B-DB75-550AAC9C549C}"/>
              </a:ext>
            </a:extLst>
          </p:cNvPr>
          <p:cNvSpPr txBox="1"/>
          <p:nvPr/>
        </p:nvSpPr>
        <p:spPr>
          <a:xfrm>
            <a:off x="1653700" y="2558593"/>
            <a:ext cx="888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 dirty="0"/>
              <a:t>寿精版印刷株式会社</a:t>
            </a:r>
            <a:endParaRPr kumimoji="1" lang="en-US" altLang="ja-JP" sz="36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7D6D16F-2F0F-39D9-A859-568FA365C40A}"/>
              </a:ext>
            </a:extLst>
          </p:cNvPr>
          <p:cNvSpPr/>
          <p:nvPr/>
        </p:nvSpPr>
        <p:spPr>
          <a:xfrm>
            <a:off x="231143" y="3442182"/>
            <a:ext cx="3290858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本社・大阪の拠点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F1B5CCD-A9A1-DEA3-F07A-1A132C546653}"/>
              </a:ext>
            </a:extLst>
          </p:cNvPr>
          <p:cNvSpPr/>
          <p:nvPr/>
        </p:nvSpPr>
        <p:spPr>
          <a:xfrm>
            <a:off x="3522001" y="3456301"/>
            <a:ext cx="7009004" cy="5237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830ED0A-FBC8-2B72-F0B6-83B4F2A174BA}"/>
              </a:ext>
            </a:extLst>
          </p:cNvPr>
          <p:cNvSpPr txBox="1"/>
          <p:nvPr/>
        </p:nvSpPr>
        <p:spPr>
          <a:xfrm>
            <a:off x="3522000" y="3478897"/>
            <a:ext cx="6997741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大阪市</a:t>
            </a:r>
            <a:endParaRPr kumimoji="1" lang="en-US" altLang="ja-JP" sz="2400" b="1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A780AEF-F621-1BAF-9C8C-175FFFA2E112}"/>
              </a:ext>
            </a:extLst>
          </p:cNvPr>
          <p:cNvSpPr/>
          <p:nvPr/>
        </p:nvSpPr>
        <p:spPr>
          <a:xfrm>
            <a:off x="231142" y="12301835"/>
            <a:ext cx="5732873" cy="52924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期待する技術の活用方法・連携先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E161431-5E29-BBF6-D892-2A7530465929}"/>
              </a:ext>
            </a:extLst>
          </p:cNvPr>
          <p:cNvSpPr/>
          <p:nvPr/>
        </p:nvSpPr>
        <p:spPr>
          <a:xfrm>
            <a:off x="241299" y="12307041"/>
            <a:ext cx="5722716" cy="2735307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769AA48-7FA1-5090-98B1-45EB7383D228}"/>
              </a:ext>
            </a:extLst>
          </p:cNvPr>
          <p:cNvSpPr txBox="1"/>
          <p:nvPr/>
        </p:nvSpPr>
        <p:spPr>
          <a:xfrm>
            <a:off x="6848269" y="14744925"/>
            <a:ext cx="3843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dirty="0"/>
              <a:t>令和</a:t>
            </a:r>
            <a:r>
              <a:rPr kumimoji="1" lang="ja-JP" altLang="en-US" sz="2000"/>
              <a:t>８年７月６日</a:t>
            </a:r>
            <a:r>
              <a:rPr kumimoji="1" lang="ja-JP" altLang="en-US" sz="2000" dirty="0"/>
              <a:t>時点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86AE746-2811-0893-ED39-528FDB9287B1}"/>
              </a:ext>
            </a:extLst>
          </p:cNvPr>
          <p:cNvSpPr/>
          <p:nvPr/>
        </p:nvSpPr>
        <p:spPr>
          <a:xfrm>
            <a:off x="6076729" y="12333317"/>
            <a:ext cx="4520286" cy="55972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/>
              <a:t>問い合わせ先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2DC822E4-97BE-25C6-E0EA-AB232B10BFD6}"/>
              </a:ext>
            </a:extLst>
          </p:cNvPr>
          <p:cNvSpPr/>
          <p:nvPr/>
        </p:nvSpPr>
        <p:spPr>
          <a:xfrm>
            <a:off x="6076729" y="12301834"/>
            <a:ext cx="4502371" cy="2443090"/>
          </a:xfrm>
          <a:prstGeom prst="rect">
            <a:avLst/>
          </a:prstGeom>
          <a:noFill/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800" b="1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8B15404-1C35-B8D0-076F-C2B1D4D41F2F}"/>
              </a:ext>
            </a:extLst>
          </p:cNvPr>
          <p:cNvSpPr txBox="1"/>
          <p:nvPr/>
        </p:nvSpPr>
        <p:spPr>
          <a:xfrm>
            <a:off x="241298" y="12893338"/>
            <a:ext cx="5835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・用途に応じた糊のラインナップ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（強接着、常温易剥離、</a:t>
            </a:r>
            <a:endParaRPr kumimoji="1" lang="en-US" altLang="ja-JP" sz="2800" b="1" dirty="0"/>
          </a:p>
          <a:p>
            <a:r>
              <a:rPr kumimoji="1" lang="ja-JP" altLang="en-US" sz="2800" b="1" dirty="0"/>
              <a:t>　　水浸漬剥離、アルカリ剥離）</a:t>
            </a:r>
            <a:endParaRPr kumimoji="1" lang="en-US" altLang="ja-JP" sz="2800" b="1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87008357-C5EF-2B72-239E-DAFFDEC69CD0}"/>
              </a:ext>
            </a:extLst>
          </p:cNvPr>
          <p:cNvSpPr txBox="1"/>
          <p:nvPr/>
        </p:nvSpPr>
        <p:spPr>
          <a:xfrm>
            <a:off x="6076729" y="12969964"/>
            <a:ext cx="412540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00" b="1" dirty="0"/>
              <a:t>大阪府商工労働部成長産業振興室</a:t>
            </a:r>
            <a:endParaRPr kumimoji="1" lang="en-US" altLang="ja-JP" sz="1500" b="1" dirty="0"/>
          </a:p>
          <a:p>
            <a:r>
              <a:rPr kumimoji="1" lang="ja-JP" altLang="en-US" sz="1500" b="1" dirty="0"/>
              <a:t>産業創造課グリーンビジネス</a:t>
            </a:r>
            <a:r>
              <a:rPr kumimoji="1" lang="en-US" altLang="ja-JP" sz="1500" b="1" dirty="0"/>
              <a:t>G</a:t>
            </a:r>
          </a:p>
          <a:p>
            <a:r>
              <a:rPr kumimoji="1" lang="ja-JP" altLang="en-US" sz="1500" b="1" dirty="0"/>
              <a:t>〒</a:t>
            </a:r>
            <a:r>
              <a:rPr kumimoji="1" lang="en-US" altLang="ja-JP" sz="1500" b="1" dirty="0"/>
              <a:t>559-0855 </a:t>
            </a:r>
          </a:p>
          <a:p>
            <a:r>
              <a:rPr kumimoji="1" lang="ja-JP" altLang="en-US" sz="1500" b="1" dirty="0"/>
              <a:t>大阪市住之江区南港北</a:t>
            </a:r>
            <a:r>
              <a:rPr kumimoji="1" lang="en-US" altLang="ja-JP" sz="1500" b="1" dirty="0"/>
              <a:t>1-14-16</a:t>
            </a:r>
          </a:p>
          <a:p>
            <a:r>
              <a:rPr kumimoji="1" lang="ja-JP" altLang="en-US" sz="1500" b="1" dirty="0"/>
              <a:t>大阪府咲洲庁舎</a:t>
            </a:r>
            <a:r>
              <a:rPr kumimoji="1" lang="en-US" altLang="ja-JP" sz="1500" b="1" dirty="0"/>
              <a:t>25</a:t>
            </a:r>
            <a:r>
              <a:rPr kumimoji="1" lang="ja-JP" altLang="en-US" sz="1500" b="1" dirty="0"/>
              <a:t>階</a:t>
            </a:r>
            <a:endParaRPr kumimoji="1" lang="en-US" altLang="ja-JP" sz="1500" b="1" dirty="0"/>
          </a:p>
          <a:p>
            <a:r>
              <a:rPr kumimoji="1" lang="en-US" altLang="ja-JP" sz="1500" b="1" dirty="0"/>
              <a:t>TEL</a:t>
            </a:r>
            <a:r>
              <a:rPr kumimoji="1" lang="ja-JP" altLang="en-US" sz="1500" b="1" dirty="0"/>
              <a:t>：</a:t>
            </a:r>
            <a:r>
              <a:rPr kumimoji="1" lang="en-US" altLang="ja-JP" sz="1500" b="1" dirty="0"/>
              <a:t>06-6210-9484</a:t>
            </a:r>
          </a:p>
          <a:p>
            <a:r>
              <a:rPr kumimoji="1" lang="ja-JP" altLang="en-US" sz="1500" b="1" dirty="0"/>
              <a:t>メールアドレス：</a:t>
            </a:r>
            <a:r>
              <a:rPr kumimoji="1" lang="en-US" altLang="ja-JP" sz="1500" b="1" dirty="0"/>
              <a:t>green@gbox.pref.osaka.lg.jp</a:t>
            </a:r>
            <a:endParaRPr kumimoji="1" lang="ja-JP" altLang="en-US" sz="1500" b="1" dirty="0"/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0EC96C23-B9FD-6445-049E-44973607D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7" y="12929318"/>
            <a:ext cx="1470638" cy="147063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3259DB-873B-298B-0811-0FCF2D55924E}"/>
              </a:ext>
            </a:extLst>
          </p:cNvPr>
          <p:cNvSpPr txBox="1"/>
          <p:nvPr/>
        </p:nvSpPr>
        <p:spPr>
          <a:xfrm>
            <a:off x="1298419" y="6135713"/>
            <a:ext cx="388278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/>
              <a:t>　従来、あらかじめラベルに糊剤がついているタックラベルは、剥離紙部分が不要・廃棄されます。</a:t>
            </a:r>
            <a:endParaRPr kumimoji="1" lang="en-US" altLang="ja-JP" sz="2800" b="1" dirty="0"/>
          </a:p>
          <a:p>
            <a:endParaRPr kumimoji="1" lang="en-US" altLang="ja-JP" sz="2800" b="1" dirty="0"/>
          </a:p>
          <a:p>
            <a:r>
              <a:rPr kumimoji="1" lang="ja-JP" altLang="en-US" sz="2800" b="1" dirty="0"/>
              <a:t>　当社は、糊剤がついているにもかかわらず剥離紙を必要としない、感熱接着方式である、ヒートラベルを開発し、ラベル全体の約</a:t>
            </a:r>
            <a:r>
              <a:rPr kumimoji="1" lang="en-US" altLang="ja-JP" sz="2800" b="1" dirty="0"/>
              <a:t>4</a:t>
            </a:r>
            <a:r>
              <a:rPr kumimoji="1" lang="ja-JP" altLang="en-US" sz="2800" b="1" dirty="0"/>
              <a:t>割を占める剥離紙そのものをなくしました。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797450A-EDB3-707E-34FD-069F42FB7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270" y="6212570"/>
            <a:ext cx="5294151" cy="579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19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234</Words>
  <Application>Microsoft Office PowerPoint</Application>
  <PresentationFormat>ユーザー設定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Montserrat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2026-07-21T03:01:28Z</dcterms:created>
  <dcterms:modified xsi:type="dcterms:W3CDTF">2026-07-21T03:01:31Z</dcterms:modified>
</cp:coreProperties>
</file>