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4" r:id="rId2"/>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36" d="100"/>
          <a:sy n="36" d="100"/>
        </p:scale>
        <p:origin x="1972" y="60"/>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2025/8/6</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823592" y="1476344"/>
            <a:ext cx="6603090" cy="707886"/>
          </a:xfrm>
          <a:prstGeom prst="rect">
            <a:avLst/>
          </a:prstGeom>
          <a:noFill/>
        </p:spPr>
        <p:txBody>
          <a:bodyPr wrap="none" rtlCol="0">
            <a:spAutoFit/>
          </a:bodyPr>
          <a:lstStyle/>
          <a:p>
            <a:r>
              <a:rPr kumimoji="1" lang="ja-JP" altLang="en-US" sz="4000" b="1" dirty="0">
                <a:latin typeface="Meiryo UI" panose="020B0604030504040204" pitchFamily="50" charset="-128"/>
                <a:ea typeface="Meiryo UI" panose="020B0604030504040204" pitchFamily="50" charset="-128"/>
              </a:rPr>
              <a:t>ステンレス密封真空断熱パネル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latin typeface="+mn-ea"/>
              </a:rPr>
              <a:t>当社は</a:t>
            </a:r>
            <a:r>
              <a:rPr kumimoji="1" lang="en-US" altLang="ja-JP" sz="2400" b="1" dirty="0">
                <a:latin typeface="+mn-ea"/>
              </a:rPr>
              <a:t>2023</a:t>
            </a:r>
            <a:r>
              <a:rPr kumimoji="1" lang="ja-JP" altLang="en-US" sz="2400" b="1" dirty="0">
                <a:latin typeface="+mn-ea"/>
              </a:rPr>
              <a:t>年に創立</a:t>
            </a:r>
            <a:r>
              <a:rPr kumimoji="1" lang="en-US" altLang="ja-JP" sz="2400" b="1" dirty="0">
                <a:latin typeface="+mn-ea"/>
              </a:rPr>
              <a:t>100</a:t>
            </a:r>
            <a:r>
              <a:rPr kumimoji="1" lang="ja-JP" altLang="en-US" sz="2400" b="1" dirty="0">
                <a:latin typeface="+mn-ea"/>
              </a:rPr>
              <a:t>周年を迎え、祖業の「真空断熱技術」は宇宙分野にも挑戦するなど進化を遂げております。磨き続けた「真空断熱技術」で次の</a:t>
            </a:r>
            <a:r>
              <a:rPr kumimoji="1" lang="en-US" altLang="ja-JP" sz="2400" b="1" dirty="0">
                <a:latin typeface="+mn-ea"/>
              </a:rPr>
              <a:t>100</a:t>
            </a:r>
            <a:r>
              <a:rPr kumimoji="1" lang="ja-JP" altLang="en-US" sz="2400" b="1" dirty="0">
                <a:latin typeface="+mn-ea"/>
              </a:rPr>
              <a:t>年は世界のカーボンニュートラルに貢献してまいります。</a:t>
            </a:r>
            <a:endParaRPr kumimoji="1" lang="en-US" altLang="ja-JP" sz="2400" b="1" dirty="0">
              <a:solidFill>
                <a:srgbClr val="333333"/>
              </a:solidFill>
              <a:latin typeface="+mn-ea"/>
            </a:endParaRPr>
          </a:p>
          <a:p>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501054" y="9699667"/>
            <a:ext cx="9078046" cy="2585323"/>
          </a:xfrm>
          <a:prstGeom prst="rect">
            <a:avLst/>
          </a:prstGeom>
          <a:noFill/>
        </p:spPr>
        <p:txBody>
          <a:bodyPr wrap="square" rtlCol="0">
            <a:spAutoFit/>
          </a:bodyPr>
          <a:lstStyle/>
          <a:p>
            <a:r>
              <a:rPr kumimoji="1" lang="ja-JP" altLang="en-US" sz="2600" b="1" dirty="0">
                <a:latin typeface="+mn-ea"/>
              </a:rPr>
              <a:t>ステンレス密封真空断熱パネル（</a:t>
            </a:r>
            <a:r>
              <a:rPr kumimoji="1" lang="en-US" altLang="ja-JP" sz="2600" b="1" dirty="0">
                <a:latin typeface="+mn-ea"/>
              </a:rPr>
              <a:t>TIVIP</a:t>
            </a:r>
            <a:r>
              <a:rPr kumimoji="1" lang="ja-JP" altLang="en-US" sz="2600" b="1" dirty="0">
                <a:latin typeface="+mn-ea"/>
              </a:rPr>
              <a:t>［ティビップ］）は、ステンレス箔を使用し、パネル内部を真空状態にすることで熱伝導を非常に低く抑えた高性能な断熱材です。</a:t>
            </a:r>
          </a:p>
          <a:p>
            <a:r>
              <a:rPr kumimoji="1" lang="ja-JP" altLang="en-US" sz="2600" b="1" dirty="0">
                <a:latin typeface="+mn-ea"/>
              </a:rPr>
              <a:t>一般的な断熱材と比較して、非常に薄い厚みでも高い断熱効果を発揮します。この特性により、省エネやスペース効率を重視する様々な分野で注目されています。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97503"/>
            <a:ext cx="8887462" cy="646331"/>
          </a:xfrm>
          <a:prstGeom prst="rect">
            <a:avLst/>
          </a:prstGeom>
          <a:noFill/>
        </p:spPr>
        <p:txBody>
          <a:bodyPr wrap="square" rtlCol="0">
            <a:spAutoFit/>
          </a:bodyPr>
          <a:lstStyle/>
          <a:p>
            <a:pPr algn="ctr"/>
            <a:r>
              <a:rPr kumimoji="1" lang="ja-JP" altLang="en-US" sz="3600" b="1" dirty="0"/>
              <a:t>タイガー魔法瓶株式会社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51207"/>
            <a:ext cx="6997741" cy="461665"/>
          </a:xfrm>
          <a:prstGeom prst="rect">
            <a:avLst/>
          </a:prstGeom>
          <a:noFill/>
          <a:ln>
            <a:noFill/>
          </a:ln>
        </p:spPr>
        <p:txBody>
          <a:bodyPr wrap="square" rtlCol="0">
            <a:spAutoFit/>
          </a:bodyPr>
          <a:lstStyle/>
          <a:p>
            <a:pPr algn="ctr"/>
            <a:r>
              <a:rPr kumimoji="1" lang="ja-JP" altLang="en-US" sz="2400" b="1" dirty="0"/>
              <a:t>門真市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令和７年８月５日時点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58028" y="12890743"/>
            <a:ext cx="5211683" cy="1384995"/>
          </a:xfrm>
          <a:prstGeom prst="rect">
            <a:avLst/>
          </a:prstGeom>
          <a:noFill/>
        </p:spPr>
        <p:txBody>
          <a:bodyPr wrap="none" rtlCol="0">
            <a:spAutoFit/>
          </a:bodyPr>
          <a:lstStyle/>
          <a:p>
            <a:r>
              <a:rPr kumimoji="1" lang="ja-JP" altLang="en-US" sz="2800" b="1" dirty="0"/>
              <a:t>＜活用が期待される分野＞</a:t>
            </a:r>
            <a:endParaRPr kumimoji="1" lang="en-US" altLang="ja-JP" sz="2800" b="1" dirty="0"/>
          </a:p>
          <a:p>
            <a:r>
              <a:rPr kumimoji="1" lang="ja-JP" altLang="en-US" sz="2800" b="1" dirty="0"/>
              <a:t>輸送、建築建材、医療、工業、</a:t>
            </a:r>
            <a:endParaRPr kumimoji="1" lang="en-US" altLang="ja-JP" sz="2800" b="1" dirty="0"/>
          </a:p>
          <a:p>
            <a:r>
              <a:rPr kumimoji="1" lang="ja-JP" altLang="en-US" sz="2800" b="1" dirty="0"/>
              <a:t>環境エネルギー分野での活用</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descr="コンピューターの画面&#10;&#10;AI によって生成されたコンテンツは間違っている可能性があります。">
            <a:extLst>
              <a:ext uri="{FF2B5EF4-FFF2-40B4-BE49-F238E27FC236}">
                <a16:creationId xmlns:a16="http://schemas.microsoft.com/office/drawing/2014/main" id="{BF12F300-0A1C-2A0A-31D9-1BF611370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340" y="6189844"/>
            <a:ext cx="3401879" cy="1700940"/>
          </a:xfrm>
          <a:prstGeom prst="rect">
            <a:avLst/>
          </a:prstGeom>
        </p:spPr>
      </p:pic>
      <p:pic>
        <p:nvPicPr>
          <p:cNvPr id="14" name="図 13" descr="タイムライン&#10;&#10;AI によって生成されたコンテンツは間違っている可能性があります。">
            <a:extLst>
              <a:ext uri="{FF2B5EF4-FFF2-40B4-BE49-F238E27FC236}">
                <a16:creationId xmlns:a16="http://schemas.microsoft.com/office/drawing/2014/main" id="{14F69F67-A21A-9A62-2A0E-62CAA5B54637}"/>
              </a:ext>
            </a:extLst>
          </p:cNvPr>
          <p:cNvPicPr>
            <a:picLocks noChangeAspect="1"/>
          </p:cNvPicPr>
          <p:nvPr/>
        </p:nvPicPr>
        <p:blipFill>
          <a:blip r:embed="rId4">
            <a:extLst>
              <a:ext uri="{28A0092B-C50C-407E-A947-70E740481C1C}">
                <a14:useLocalDpi xmlns:a14="http://schemas.microsoft.com/office/drawing/2010/main" val="0"/>
              </a:ext>
            </a:extLst>
          </a:blip>
          <a:srcRect r="7877"/>
          <a:stretch>
            <a:fillRect/>
          </a:stretch>
        </p:blipFill>
        <p:spPr>
          <a:xfrm>
            <a:off x="5112806" y="7656518"/>
            <a:ext cx="2585899" cy="1872000"/>
          </a:xfrm>
          <a:prstGeom prst="rect">
            <a:avLst/>
          </a:prstGeom>
        </p:spPr>
      </p:pic>
      <p:pic>
        <p:nvPicPr>
          <p:cNvPr id="19" name="図 18" descr="アイコン&#10;&#10;AI 生成コンテンツは誤りを含む可能性があります。">
            <a:extLst>
              <a:ext uri="{FF2B5EF4-FFF2-40B4-BE49-F238E27FC236}">
                <a16:creationId xmlns:a16="http://schemas.microsoft.com/office/drawing/2014/main" id="{510F7E42-F151-5070-6C94-72D224CA1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669" y="858417"/>
            <a:ext cx="2530879" cy="516581"/>
          </a:xfrm>
          <a:prstGeom prst="rect">
            <a:avLst/>
          </a:prstGeom>
        </p:spPr>
      </p:pic>
      <p:pic>
        <p:nvPicPr>
          <p:cNvPr id="24" name="図 23" descr="ナイフ が含まれている画像&#10;&#10;AI 生成コンテンツは誤りを含む可能性があります。">
            <a:extLst>
              <a:ext uri="{FF2B5EF4-FFF2-40B4-BE49-F238E27FC236}">
                <a16:creationId xmlns:a16="http://schemas.microsoft.com/office/drawing/2014/main" id="{77616BE4-F0AA-3977-7019-0407637DE4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0340" y="7836414"/>
            <a:ext cx="3401879" cy="1700940"/>
          </a:xfrm>
          <a:prstGeom prst="rect">
            <a:avLst/>
          </a:prstGeom>
        </p:spPr>
      </p:pic>
      <p:pic>
        <p:nvPicPr>
          <p:cNvPr id="26" name="図 25" descr="ダイアグラム, タイムライン&#10;&#10;AI 生成コンテンツは誤りを含む可能性があります。">
            <a:extLst>
              <a:ext uri="{FF2B5EF4-FFF2-40B4-BE49-F238E27FC236}">
                <a16:creationId xmlns:a16="http://schemas.microsoft.com/office/drawing/2014/main" id="{8544B440-E3C2-0929-2965-37B9C610CC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3272" y="7656518"/>
            <a:ext cx="2552212" cy="1872000"/>
          </a:xfrm>
          <a:prstGeom prst="rect">
            <a:avLst/>
          </a:prstGeom>
        </p:spPr>
      </p:pic>
      <p:sp>
        <p:nvSpPr>
          <p:cNvPr id="29" name="四角形: 角を丸くする 28">
            <a:extLst>
              <a:ext uri="{FF2B5EF4-FFF2-40B4-BE49-F238E27FC236}">
                <a16:creationId xmlns:a16="http://schemas.microsoft.com/office/drawing/2014/main" id="{56C9D744-BF58-0652-1DD3-1893D2E877F2}"/>
              </a:ext>
            </a:extLst>
          </p:cNvPr>
          <p:cNvSpPr/>
          <p:nvPr/>
        </p:nvSpPr>
        <p:spPr>
          <a:xfrm>
            <a:off x="5203580"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高断熱</a:t>
            </a:r>
            <a:endParaRPr kumimoji="1" lang="en-US" altLang="ja-JP" b="1" dirty="0"/>
          </a:p>
          <a:p>
            <a:pPr algn="ctr"/>
            <a:r>
              <a:rPr kumimoji="1" lang="ja-JP" altLang="en-US" sz="1100" dirty="0"/>
              <a:t>保温・保冷効果向上</a:t>
            </a:r>
          </a:p>
        </p:txBody>
      </p:sp>
      <p:sp>
        <p:nvSpPr>
          <p:cNvPr id="30" name="四角形: 角を丸くする 29">
            <a:extLst>
              <a:ext uri="{FF2B5EF4-FFF2-40B4-BE49-F238E27FC236}">
                <a16:creationId xmlns:a16="http://schemas.microsoft.com/office/drawing/2014/main" id="{8685FD52-9154-4F59-8108-25D1020F9118}"/>
              </a:ext>
            </a:extLst>
          </p:cNvPr>
          <p:cNvSpPr/>
          <p:nvPr/>
        </p:nvSpPr>
        <p:spPr>
          <a:xfrm>
            <a:off x="7841554"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長寿命</a:t>
            </a:r>
            <a:endParaRPr kumimoji="1" lang="en-US" altLang="ja-JP" b="1" dirty="0"/>
          </a:p>
          <a:p>
            <a:pPr algn="ctr"/>
            <a:r>
              <a:rPr kumimoji="1" lang="ja-JP" altLang="en-US" sz="1100" dirty="0"/>
              <a:t>ライフサイクルコスト削減</a:t>
            </a:r>
          </a:p>
        </p:txBody>
      </p:sp>
      <p:sp>
        <p:nvSpPr>
          <p:cNvPr id="31" name="四角形: 角を丸くする 30">
            <a:extLst>
              <a:ext uri="{FF2B5EF4-FFF2-40B4-BE49-F238E27FC236}">
                <a16:creationId xmlns:a16="http://schemas.microsoft.com/office/drawing/2014/main" id="{02A0B0BC-2981-244E-3E01-3ABF769D5223}"/>
              </a:ext>
            </a:extLst>
          </p:cNvPr>
          <p:cNvSpPr/>
          <p:nvPr/>
        </p:nvSpPr>
        <p:spPr>
          <a:xfrm>
            <a:off x="5203580"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不燃</a:t>
            </a:r>
            <a:endParaRPr kumimoji="1" lang="en-US" altLang="ja-JP" b="1" dirty="0"/>
          </a:p>
          <a:p>
            <a:pPr algn="ctr"/>
            <a:r>
              <a:rPr kumimoji="1" lang="ja-JP" altLang="en-US" sz="1100" dirty="0"/>
              <a:t>高い安全性</a:t>
            </a:r>
          </a:p>
        </p:txBody>
      </p:sp>
      <p:sp>
        <p:nvSpPr>
          <p:cNvPr id="33" name="四角形: 角を丸くする 32">
            <a:extLst>
              <a:ext uri="{FF2B5EF4-FFF2-40B4-BE49-F238E27FC236}">
                <a16:creationId xmlns:a16="http://schemas.microsoft.com/office/drawing/2014/main" id="{6123B56B-9AC4-089E-2714-449070A47722}"/>
              </a:ext>
            </a:extLst>
          </p:cNvPr>
          <p:cNvSpPr/>
          <p:nvPr/>
        </p:nvSpPr>
        <p:spPr>
          <a:xfrm>
            <a:off x="7841554"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薄型</a:t>
            </a:r>
            <a:endParaRPr kumimoji="1" lang="en-US" altLang="ja-JP" b="1" dirty="0"/>
          </a:p>
          <a:p>
            <a:pPr algn="ctr"/>
            <a:r>
              <a:rPr kumimoji="1" lang="ja-JP" altLang="en-US" sz="1100" dirty="0"/>
              <a:t>スペース有効活用</a:t>
            </a:r>
          </a:p>
        </p:txBody>
      </p:sp>
      <p:sp>
        <p:nvSpPr>
          <p:cNvPr id="37" name="テキスト ボックス 36">
            <a:extLst>
              <a:ext uri="{FF2B5EF4-FFF2-40B4-BE49-F238E27FC236}">
                <a16:creationId xmlns:a16="http://schemas.microsoft.com/office/drawing/2014/main" id="{50D8CE83-CCFF-2B9D-FDE4-8516ACCDF925}"/>
              </a:ext>
            </a:extLst>
          </p:cNvPr>
          <p:cNvSpPr txBox="1"/>
          <p:nvPr/>
        </p:nvSpPr>
        <p:spPr>
          <a:xfrm>
            <a:off x="7197646" y="1058648"/>
            <a:ext cx="1338828" cy="369332"/>
          </a:xfrm>
          <a:prstGeom prst="rect">
            <a:avLst/>
          </a:prstGeom>
          <a:noFill/>
        </p:spPr>
        <p:txBody>
          <a:bodyPr wrap="none" rtlCol="0">
            <a:spAutoFit/>
          </a:bodyPr>
          <a:lstStyle/>
          <a:p>
            <a:r>
              <a:rPr kumimoji="1" lang="ja-JP" altLang="en-US" b="1" dirty="0">
                <a:solidFill>
                  <a:schemeClr val="accent1"/>
                </a:solidFill>
              </a:rPr>
              <a:t>ティビップ</a:t>
            </a:r>
          </a:p>
        </p:txBody>
      </p:sp>
    </p:spTree>
    <p:extLst>
      <p:ext uri="{BB962C8B-B14F-4D97-AF65-F5344CB8AC3E}">
        <p14:creationId xmlns:p14="http://schemas.microsoft.com/office/powerpoint/2010/main" val="10324298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250</Words>
  <Application>Microsoft Office PowerPoint</Application>
  <PresentationFormat>ユーザー設定</PresentationFormat>
  <Paragraphs>37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2025-08-06T00:13:19Z</dcterms:created>
  <dcterms:modified xsi:type="dcterms:W3CDTF">2025-08-06T00:13:22Z</dcterms:modified>
</cp:coreProperties>
</file>