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4" r:id="rId2"/>
  </p:sldIdLst>
  <p:sldSz cx="10691813" cy="1511935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85"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9FF"/>
    <a:srgbClr val="FBA3FF"/>
    <a:srgbClr val="B70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57" autoAdjust="0"/>
    <p:restoredTop sz="94660"/>
  </p:normalViewPr>
  <p:slideViewPr>
    <p:cSldViewPr snapToGrid="0" showGuides="1">
      <p:cViewPr>
        <p:scale>
          <a:sx n="75" d="100"/>
          <a:sy n="75" d="100"/>
        </p:scale>
        <p:origin x="888" y="-2836"/>
      </p:cViewPr>
      <p:guideLst>
        <p:guide orient="horz" pos="4785"/>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2026/7/9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99645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2026/7/9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795990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2026/7/9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97469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2026/7/9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24880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2026/7/9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86345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2026/7/9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24130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4" name="Content Placeholder 3"/>
          <p:cNvSpPr>
            <a:spLocks noGrp="1"/>
          </p:cNvSpPr>
          <p:nvPr>
            <p:ph sz="half" idx="2"/>
          </p:nvPr>
        </p:nvSpPr>
        <p:spPr>
          <a:xfrm>
            <a:off x="736456" y="5522763"/>
            <a:ext cx="4523137"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6" name="Content Placeholder 5"/>
          <p:cNvSpPr>
            <a:spLocks noGrp="1"/>
          </p:cNvSpPr>
          <p:nvPr>
            <p:ph sz="quarter" idx="4"/>
          </p:nvPr>
        </p:nvSpPr>
        <p:spPr>
          <a:xfrm>
            <a:off x="5412731" y="5522763"/>
            <a:ext cx="4545413"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0E7F748-EFF0-4734-9030-9BE5DC16CAB2}" type="datetimeFigureOut">
              <a:rPr kumimoji="1" lang="ja-JP" altLang="en-US" smtClean="0"/>
              <a:t>2026/7/9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2029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0E7F748-EFF0-4734-9030-9BE5DC16CAB2}" type="datetimeFigureOut">
              <a:rPr kumimoji="1" lang="ja-JP" altLang="en-US" smtClean="0"/>
              <a:t>2026/7/9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509128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7F748-EFF0-4734-9030-9BE5DC16CAB2}" type="datetimeFigureOut">
              <a:rPr kumimoji="1" lang="ja-JP" altLang="en-US" smtClean="0"/>
              <a:t>2026/7/9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42988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2026/7/9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326241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2026/7/9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098385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B0E7F748-EFF0-4734-9030-9BE5DC16CAB2}" type="datetimeFigureOut">
              <a:rPr kumimoji="1" lang="ja-JP" altLang="en-US" smtClean="0"/>
              <a:t>2026/7/9</a:t>
            </a:fld>
            <a:endParaRPr kumimoji="1" lang="ja-JP" alt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908486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69208" rtl="0" eaLnBrk="1" latinLnBrk="0" hangingPunct="1">
        <a:lnSpc>
          <a:spcPct val="90000"/>
        </a:lnSpc>
        <a:spcBef>
          <a:spcPct val="0"/>
        </a:spcBef>
        <a:buNone/>
        <a:defRPr kumimoji="1"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kumimoji="1"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kumimoji="1"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kumimoji="1"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9pPr>
    </p:bodyStyle>
    <p:otherStyle>
      <a:defPPr>
        <a:defRPr lang="en-US"/>
      </a:defPPr>
      <a:lvl1pPr marL="0" algn="l" defTabSz="1069208" rtl="0" eaLnBrk="1" latinLnBrk="0" hangingPunct="1">
        <a:defRPr kumimoji="1" sz="2105" kern="1200">
          <a:solidFill>
            <a:schemeClr val="tx1"/>
          </a:solidFill>
          <a:latin typeface="+mn-lt"/>
          <a:ea typeface="+mn-ea"/>
          <a:cs typeface="+mn-cs"/>
        </a:defRPr>
      </a:lvl1pPr>
      <a:lvl2pPr marL="534604" algn="l" defTabSz="1069208" rtl="0" eaLnBrk="1" latinLnBrk="0" hangingPunct="1">
        <a:defRPr kumimoji="1" sz="2105" kern="1200">
          <a:solidFill>
            <a:schemeClr val="tx1"/>
          </a:solidFill>
          <a:latin typeface="+mn-lt"/>
          <a:ea typeface="+mn-ea"/>
          <a:cs typeface="+mn-cs"/>
        </a:defRPr>
      </a:lvl2pPr>
      <a:lvl3pPr marL="1069208" algn="l" defTabSz="1069208" rtl="0" eaLnBrk="1" latinLnBrk="0" hangingPunct="1">
        <a:defRPr kumimoji="1" sz="2105" kern="1200">
          <a:solidFill>
            <a:schemeClr val="tx1"/>
          </a:solidFill>
          <a:latin typeface="+mn-lt"/>
          <a:ea typeface="+mn-ea"/>
          <a:cs typeface="+mn-cs"/>
        </a:defRPr>
      </a:lvl3pPr>
      <a:lvl4pPr marL="1603812" algn="l" defTabSz="1069208" rtl="0" eaLnBrk="1" latinLnBrk="0" hangingPunct="1">
        <a:defRPr kumimoji="1" sz="2105" kern="1200">
          <a:solidFill>
            <a:schemeClr val="tx1"/>
          </a:solidFill>
          <a:latin typeface="+mn-lt"/>
          <a:ea typeface="+mn-ea"/>
          <a:cs typeface="+mn-cs"/>
        </a:defRPr>
      </a:lvl4pPr>
      <a:lvl5pPr marL="2138416" algn="l" defTabSz="1069208" rtl="0" eaLnBrk="1" latinLnBrk="0" hangingPunct="1">
        <a:defRPr kumimoji="1" sz="2105" kern="1200">
          <a:solidFill>
            <a:schemeClr val="tx1"/>
          </a:solidFill>
          <a:latin typeface="+mn-lt"/>
          <a:ea typeface="+mn-ea"/>
          <a:cs typeface="+mn-cs"/>
        </a:defRPr>
      </a:lvl5pPr>
      <a:lvl6pPr marL="2673020" algn="l" defTabSz="1069208" rtl="0" eaLnBrk="1" latinLnBrk="0" hangingPunct="1">
        <a:defRPr kumimoji="1" sz="2105" kern="1200">
          <a:solidFill>
            <a:schemeClr val="tx1"/>
          </a:solidFill>
          <a:latin typeface="+mn-lt"/>
          <a:ea typeface="+mn-ea"/>
          <a:cs typeface="+mn-cs"/>
        </a:defRPr>
      </a:lvl6pPr>
      <a:lvl7pPr marL="3207624" algn="l" defTabSz="1069208" rtl="0" eaLnBrk="1" latinLnBrk="0" hangingPunct="1">
        <a:defRPr kumimoji="1" sz="2105" kern="1200">
          <a:solidFill>
            <a:schemeClr val="tx1"/>
          </a:solidFill>
          <a:latin typeface="+mn-lt"/>
          <a:ea typeface="+mn-ea"/>
          <a:cs typeface="+mn-cs"/>
        </a:defRPr>
      </a:lvl7pPr>
      <a:lvl8pPr marL="3742228" algn="l" defTabSz="1069208" rtl="0" eaLnBrk="1" latinLnBrk="0" hangingPunct="1">
        <a:defRPr kumimoji="1" sz="2105" kern="1200">
          <a:solidFill>
            <a:schemeClr val="tx1"/>
          </a:solidFill>
          <a:latin typeface="+mn-lt"/>
          <a:ea typeface="+mn-ea"/>
          <a:cs typeface="+mn-cs"/>
        </a:defRPr>
      </a:lvl8pPr>
      <a:lvl9pPr marL="4276832" algn="l" defTabSz="1069208"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EE44540-90EF-458D-BA84-DE2A6C49202B}"/>
              </a:ext>
            </a:extLst>
          </p:cNvPr>
          <p:cNvSpPr txBox="1"/>
          <p:nvPr/>
        </p:nvSpPr>
        <p:spPr>
          <a:xfrm>
            <a:off x="125127" y="77002"/>
            <a:ext cx="9719264" cy="461665"/>
          </a:xfrm>
          <a:prstGeom prst="rect">
            <a:avLst/>
          </a:prstGeom>
          <a:noFill/>
        </p:spPr>
        <p:txBody>
          <a:bodyPr wrap="square" rtlCol="0">
            <a:spAutoFit/>
          </a:bodyPr>
          <a:lstStyle/>
          <a:p>
            <a:r>
              <a:rPr kumimoji="1" lang="ja-JP" altLang="en-US" sz="2400" dirty="0"/>
              <a:t>おおさかカーボンニュートラルビジネスネットワーク会員企業</a:t>
            </a:r>
          </a:p>
        </p:txBody>
      </p:sp>
      <p:sp>
        <p:nvSpPr>
          <p:cNvPr id="5" name="正方形/長方形 4">
            <a:extLst>
              <a:ext uri="{FF2B5EF4-FFF2-40B4-BE49-F238E27FC236}">
                <a16:creationId xmlns:a16="http://schemas.microsoft.com/office/drawing/2014/main" id="{A115B290-6D51-40E9-9512-39B20C627EA0}"/>
              </a:ext>
            </a:extLst>
          </p:cNvPr>
          <p:cNvSpPr/>
          <p:nvPr/>
        </p:nvSpPr>
        <p:spPr>
          <a:xfrm>
            <a:off x="241300" y="601133"/>
            <a:ext cx="1412400" cy="178215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省エネ</a:t>
            </a:r>
            <a:endParaRPr kumimoji="1" lang="en-US" altLang="ja-JP" sz="2800" b="1" dirty="0"/>
          </a:p>
          <a:p>
            <a:pPr algn="ctr"/>
            <a:r>
              <a:rPr kumimoji="1" lang="ja-JP" altLang="en-US" sz="2800" b="1" dirty="0"/>
              <a:t>ルギー</a:t>
            </a:r>
          </a:p>
        </p:txBody>
      </p:sp>
      <p:sp>
        <p:nvSpPr>
          <p:cNvPr id="6" name="テキスト ボックス 5">
            <a:extLst>
              <a:ext uri="{FF2B5EF4-FFF2-40B4-BE49-F238E27FC236}">
                <a16:creationId xmlns:a16="http://schemas.microsoft.com/office/drawing/2014/main" id="{8063834D-B00F-43C8-985D-1A1C2D0BFB8E}"/>
              </a:ext>
            </a:extLst>
          </p:cNvPr>
          <p:cNvSpPr txBox="1"/>
          <p:nvPr/>
        </p:nvSpPr>
        <p:spPr>
          <a:xfrm>
            <a:off x="1621017" y="676906"/>
            <a:ext cx="8975998" cy="1569660"/>
          </a:xfrm>
          <a:prstGeom prst="rect">
            <a:avLst/>
          </a:prstGeom>
          <a:noFill/>
        </p:spPr>
        <p:txBody>
          <a:bodyPr wrap="square" rtlCol="0">
            <a:spAutoFit/>
          </a:bodyPr>
          <a:lstStyle/>
          <a:p>
            <a:pPr algn="ctr"/>
            <a:r>
              <a:rPr lang="ja-JP" altLang="ja-JP" sz="4800" b="1" dirty="0">
                <a:latin typeface="+mn-ea"/>
              </a:rPr>
              <a:t>蓄電池の寿命</a:t>
            </a:r>
            <a:r>
              <a:rPr lang="ja-JP" altLang="en-US" sz="4800" b="1" dirty="0">
                <a:latin typeface="+mn-ea"/>
              </a:rPr>
              <a:t>が</a:t>
            </a:r>
            <a:r>
              <a:rPr lang="ja-JP" altLang="ja-JP" sz="4800" b="1" dirty="0">
                <a:latin typeface="+mn-ea"/>
              </a:rPr>
              <a:t>２〜３倍に</a:t>
            </a:r>
            <a:endParaRPr lang="en-US" altLang="ja-JP" sz="4800" b="1" dirty="0">
              <a:latin typeface="+mn-ea"/>
            </a:endParaRPr>
          </a:p>
          <a:p>
            <a:pPr algn="ctr"/>
            <a:r>
              <a:rPr lang="ja-JP" altLang="ja-JP" sz="4800" b="1" dirty="0">
                <a:latin typeface="+mn-ea"/>
              </a:rPr>
              <a:t>サイクルエクステンダー</a:t>
            </a:r>
            <a:endParaRPr kumimoji="1" lang="ja-JP" altLang="en-US" sz="4800" b="1" dirty="0">
              <a:latin typeface="+mn-ea"/>
            </a:endParaRPr>
          </a:p>
        </p:txBody>
      </p:sp>
      <p:sp>
        <p:nvSpPr>
          <p:cNvPr id="8" name="正方形/長方形 7">
            <a:extLst>
              <a:ext uri="{FF2B5EF4-FFF2-40B4-BE49-F238E27FC236}">
                <a16:creationId xmlns:a16="http://schemas.microsoft.com/office/drawing/2014/main" id="{DF636FCA-5910-4E7F-BED1-902ED327F9CC}"/>
              </a:ext>
            </a:extLst>
          </p:cNvPr>
          <p:cNvSpPr/>
          <p:nvPr/>
        </p:nvSpPr>
        <p:spPr>
          <a:xfrm>
            <a:off x="260273" y="4126596"/>
            <a:ext cx="1066800" cy="180727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a:t>
            </a:r>
            <a:endParaRPr kumimoji="1" lang="en-US" altLang="ja-JP" sz="2400" b="1" dirty="0"/>
          </a:p>
          <a:p>
            <a:pPr algn="ctr"/>
            <a:r>
              <a:rPr kumimoji="1" lang="ja-JP" altLang="en-US" sz="2400" b="1" dirty="0"/>
              <a:t>紹介</a:t>
            </a:r>
          </a:p>
        </p:txBody>
      </p:sp>
      <p:sp>
        <p:nvSpPr>
          <p:cNvPr id="9" name="正方形/長方形 8">
            <a:extLst>
              <a:ext uri="{FF2B5EF4-FFF2-40B4-BE49-F238E27FC236}">
                <a16:creationId xmlns:a16="http://schemas.microsoft.com/office/drawing/2014/main" id="{D365A124-1A3E-40E1-BF72-B2E415DBDBB7}"/>
              </a:ext>
            </a:extLst>
          </p:cNvPr>
          <p:cNvSpPr/>
          <p:nvPr/>
        </p:nvSpPr>
        <p:spPr>
          <a:xfrm>
            <a:off x="241300" y="4100994"/>
            <a:ext cx="10337800" cy="1832877"/>
          </a:xfrm>
          <a:prstGeom prst="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10" name="正方形/長方形 9">
            <a:extLst>
              <a:ext uri="{FF2B5EF4-FFF2-40B4-BE49-F238E27FC236}">
                <a16:creationId xmlns:a16="http://schemas.microsoft.com/office/drawing/2014/main" id="{B27461AB-D926-48BE-91A7-118A36BD532B}"/>
              </a:ext>
            </a:extLst>
          </p:cNvPr>
          <p:cNvSpPr/>
          <p:nvPr/>
        </p:nvSpPr>
        <p:spPr>
          <a:xfrm>
            <a:off x="1621017" y="635620"/>
            <a:ext cx="8909989" cy="1717288"/>
          </a:xfrm>
          <a:prstGeom prst="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20" name="テキスト ボックス 19">
            <a:extLst>
              <a:ext uri="{FF2B5EF4-FFF2-40B4-BE49-F238E27FC236}">
                <a16:creationId xmlns:a16="http://schemas.microsoft.com/office/drawing/2014/main" id="{D97FC27A-9BEF-4B35-A57D-7C75726647C4}"/>
              </a:ext>
            </a:extLst>
          </p:cNvPr>
          <p:cNvSpPr txBox="1"/>
          <p:nvPr/>
        </p:nvSpPr>
        <p:spPr>
          <a:xfrm>
            <a:off x="1384155" y="4263635"/>
            <a:ext cx="9229796" cy="1200329"/>
          </a:xfrm>
          <a:prstGeom prst="rect">
            <a:avLst/>
          </a:prstGeom>
          <a:noFill/>
        </p:spPr>
        <p:txBody>
          <a:bodyPr wrap="square" rtlCol="0">
            <a:spAutoFit/>
          </a:bodyPr>
          <a:lstStyle/>
          <a:p>
            <a:r>
              <a:rPr lang="ja-JP" altLang="ja-JP" sz="2400" b="1" dirty="0"/>
              <a:t>株式会社 </a:t>
            </a:r>
            <a:r>
              <a:rPr lang="ja-JP" altLang="ja-JP" sz="2400" b="1" dirty="0">
                <a:latin typeface="+mn-ea"/>
              </a:rPr>
              <a:t>Plan Be</a:t>
            </a:r>
            <a:r>
              <a:rPr lang="ja-JP" altLang="ja-JP" sz="2400" b="1" dirty="0"/>
              <a:t>は、蓄電池開発の豊富な経験を軸に</a:t>
            </a:r>
            <a:r>
              <a:rPr lang="ja-JP" altLang="en-US" sz="2400" b="1" dirty="0"/>
              <a:t>クライアントの開発を強力に促進する</a:t>
            </a:r>
            <a:r>
              <a:rPr lang="ja-JP" altLang="ja-JP" sz="2400" b="1" dirty="0"/>
              <a:t>コンサルティング</a:t>
            </a:r>
            <a:r>
              <a:rPr lang="ja-JP" altLang="en-US" sz="2400" b="1" dirty="0"/>
              <a:t>を提供</a:t>
            </a:r>
            <a:r>
              <a:rPr lang="ja-JP" altLang="ja-JP" sz="2400" b="1" dirty="0"/>
              <a:t>。</a:t>
            </a:r>
            <a:r>
              <a:rPr lang="ja-JP" altLang="en-US" sz="2400" b="1" dirty="0"/>
              <a:t>また</a:t>
            </a:r>
            <a:r>
              <a:rPr lang="ja-JP" altLang="ja-JP" sz="2400" b="1" dirty="0">
                <a:latin typeface="+mn-ea"/>
              </a:rPr>
              <a:t>AGV</a:t>
            </a:r>
            <a:r>
              <a:rPr lang="ja-JP" altLang="ja-JP" sz="2400" b="1" dirty="0"/>
              <a:t>や</a:t>
            </a:r>
            <a:r>
              <a:rPr lang="ja-JP" altLang="en-US" sz="2400" b="1" dirty="0"/>
              <a:t>小型</a:t>
            </a:r>
            <a:r>
              <a:rPr lang="en-US" altLang="ja-JP" sz="2400" b="1" dirty="0">
                <a:latin typeface="+mn-ea"/>
              </a:rPr>
              <a:t>EV</a:t>
            </a:r>
            <a:r>
              <a:rPr lang="ja-JP" altLang="en-US" sz="2400" b="1" dirty="0"/>
              <a:t>の</a:t>
            </a:r>
            <a:r>
              <a:rPr lang="ja-JP" altLang="ja-JP" sz="2400" b="1" dirty="0"/>
              <a:t>蓄電池</a:t>
            </a:r>
            <a:r>
              <a:rPr lang="ja-JP" altLang="en-US" sz="2400" b="1" dirty="0"/>
              <a:t>を長寿命化</a:t>
            </a:r>
            <a:r>
              <a:rPr lang="ja-JP" altLang="ja-JP" sz="2400" b="1" dirty="0"/>
              <a:t>する</a:t>
            </a:r>
            <a:r>
              <a:rPr lang="ja-JP" altLang="en-US" sz="2400" b="1" dirty="0"/>
              <a:t>制御</a:t>
            </a:r>
            <a:r>
              <a:rPr lang="ja-JP" altLang="ja-JP" sz="2400" b="1" dirty="0"/>
              <a:t>技術の開発を進めています。</a:t>
            </a:r>
            <a:endParaRPr kumimoji="1" lang="en-US" altLang="ja-JP" sz="2400" b="1" dirty="0"/>
          </a:p>
        </p:txBody>
      </p:sp>
      <p:sp>
        <p:nvSpPr>
          <p:cNvPr id="42" name="正方形/長方形 41">
            <a:extLst>
              <a:ext uri="{FF2B5EF4-FFF2-40B4-BE49-F238E27FC236}">
                <a16:creationId xmlns:a16="http://schemas.microsoft.com/office/drawing/2014/main" id="{A459186A-78F0-4F10-8F81-744BCCAA2BB4}"/>
              </a:ext>
            </a:extLst>
          </p:cNvPr>
          <p:cNvSpPr/>
          <p:nvPr/>
        </p:nvSpPr>
        <p:spPr>
          <a:xfrm>
            <a:off x="241299" y="6067331"/>
            <a:ext cx="1085773" cy="612575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技術</a:t>
            </a:r>
            <a:endParaRPr kumimoji="1" lang="en-US" altLang="ja-JP" sz="2400" b="1" dirty="0"/>
          </a:p>
          <a:p>
            <a:pPr algn="ctr"/>
            <a:r>
              <a:rPr kumimoji="1" lang="ja-JP" altLang="en-US" sz="2400" b="1" dirty="0"/>
              <a:t>詳細</a:t>
            </a:r>
          </a:p>
        </p:txBody>
      </p:sp>
      <p:sp>
        <p:nvSpPr>
          <p:cNvPr id="43" name="正方形/長方形 42">
            <a:extLst>
              <a:ext uri="{FF2B5EF4-FFF2-40B4-BE49-F238E27FC236}">
                <a16:creationId xmlns:a16="http://schemas.microsoft.com/office/drawing/2014/main" id="{9279C9B2-87B9-4ADB-A815-A22ECABFDB52}"/>
              </a:ext>
            </a:extLst>
          </p:cNvPr>
          <p:cNvSpPr/>
          <p:nvPr/>
        </p:nvSpPr>
        <p:spPr>
          <a:xfrm>
            <a:off x="241300" y="6041730"/>
            <a:ext cx="10337800" cy="6152658"/>
          </a:xfrm>
          <a:prstGeom prst="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3" name="正方形/長方形 52">
            <a:extLst>
              <a:ext uri="{FF2B5EF4-FFF2-40B4-BE49-F238E27FC236}">
                <a16:creationId xmlns:a16="http://schemas.microsoft.com/office/drawing/2014/main" id="{4C0BF7AA-2167-4541-87A6-607C263639BE}"/>
              </a:ext>
            </a:extLst>
          </p:cNvPr>
          <p:cNvSpPr/>
          <p:nvPr/>
        </p:nvSpPr>
        <p:spPr>
          <a:xfrm>
            <a:off x="231143" y="2467407"/>
            <a:ext cx="1412400" cy="92150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会社名</a:t>
            </a:r>
          </a:p>
        </p:txBody>
      </p:sp>
      <p:sp>
        <p:nvSpPr>
          <p:cNvPr id="54" name="正方形/長方形 53">
            <a:extLst>
              <a:ext uri="{FF2B5EF4-FFF2-40B4-BE49-F238E27FC236}">
                <a16:creationId xmlns:a16="http://schemas.microsoft.com/office/drawing/2014/main" id="{2C934109-4DC7-4C1B-BBE4-2B7B6D93D14B}"/>
              </a:ext>
            </a:extLst>
          </p:cNvPr>
          <p:cNvSpPr/>
          <p:nvPr/>
        </p:nvSpPr>
        <p:spPr>
          <a:xfrm>
            <a:off x="1621017" y="2495659"/>
            <a:ext cx="8909988" cy="856392"/>
          </a:xfrm>
          <a:prstGeom prst="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5" name="テキスト ボックス 54">
            <a:extLst>
              <a:ext uri="{FF2B5EF4-FFF2-40B4-BE49-F238E27FC236}">
                <a16:creationId xmlns:a16="http://schemas.microsoft.com/office/drawing/2014/main" id="{BA129DB4-7048-4CFE-8CC3-895E3271CC26}"/>
              </a:ext>
            </a:extLst>
          </p:cNvPr>
          <p:cNvSpPr txBox="1"/>
          <p:nvPr/>
        </p:nvSpPr>
        <p:spPr>
          <a:xfrm>
            <a:off x="1653700" y="2558593"/>
            <a:ext cx="8887462" cy="646331"/>
          </a:xfrm>
          <a:prstGeom prst="rect">
            <a:avLst/>
          </a:prstGeom>
          <a:noFill/>
        </p:spPr>
        <p:txBody>
          <a:bodyPr wrap="square" rtlCol="0">
            <a:spAutoFit/>
          </a:bodyPr>
          <a:lstStyle/>
          <a:p>
            <a:pPr algn="ctr"/>
            <a:r>
              <a:rPr kumimoji="1" lang="ja-JP" altLang="en-US" sz="3600" b="1" dirty="0"/>
              <a:t>株式会社</a:t>
            </a:r>
            <a:r>
              <a:rPr kumimoji="1" lang="en-US" altLang="ja-JP" sz="3600" b="1" dirty="0">
                <a:latin typeface="+mn-ea"/>
              </a:rPr>
              <a:t>Plan Be</a:t>
            </a:r>
          </a:p>
        </p:txBody>
      </p:sp>
      <p:sp>
        <p:nvSpPr>
          <p:cNvPr id="34" name="正方形/長方形 33">
            <a:extLst>
              <a:ext uri="{FF2B5EF4-FFF2-40B4-BE49-F238E27FC236}">
                <a16:creationId xmlns:a16="http://schemas.microsoft.com/office/drawing/2014/main" id="{2039EEE3-35F8-4B71-8962-E642A02257D2}"/>
              </a:ext>
            </a:extLst>
          </p:cNvPr>
          <p:cNvSpPr/>
          <p:nvPr/>
        </p:nvSpPr>
        <p:spPr>
          <a:xfrm>
            <a:off x="231143" y="3442182"/>
            <a:ext cx="3290858" cy="58477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本社・大阪の拠点</a:t>
            </a:r>
          </a:p>
        </p:txBody>
      </p:sp>
      <p:sp>
        <p:nvSpPr>
          <p:cNvPr id="35" name="正方形/長方形 34">
            <a:extLst>
              <a:ext uri="{FF2B5EF4-FFF2-40B4-BE49-F238E27FC236}">
                <a16:creationId xmlns:a16="http://schemas.microsoft.com/office/drawing/2014/main" id="{163592EF-D567-488F-A146-CD9C2C4AD6C6}"/>
              </a:ext>
            </a:extLst>
          </p:cNvPr>
          <p:cNvSpPr/>
          <p:nvPr/>
        </p:nvSpPr>
        <p:spPr>
          <a:xfrm>
            <a:off x="3522001" y="3477566"/>
            <a:ext cx="7009004" cy="523790"/>
          </a:xfrm>
          <a:prstGeom prst="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36" name="テキスト ボックス 35">
            <a:extLst>
              <a:ext uri="{FF2B5EF4-FFF2-40B4-BE49-F238E27FC236}">
                <a16:creationId xmlns:a16="http://schemas.microsoft.com/office/drawing/2014/main" id="{C1EC5251-42A1-497F-AA9C-C80FBB0B566E}"/>
              </a:ext>
            </a:extLst>
          </p:cNvPr>
          <p:cNvSpPr txBox="1"/>
          <p:nvPr/>
        </p:nvSpPr>
        <p:spPr>
          <a:xfrm>
            <a:off x="3694072" y="3492842"/>
            <a:ext cx="6997741" cy="461665"/>
          </a:xfrm>
          <a:prstGeom prst="rect">
            <a:avLst/>
          </a:prstGeom>
          <a:noFill/>
          <a:ln>
            <a:noFill/>
          </a:ln>
        </p:spPr>
        <p:txBody>
          <a:bodyPr wrap="square" rtlCol="0">
            <a:spAutoFit/>
          </a:bodyPr>
          <a:lstStyle/>
          <a:p>
            <a:pPr algn="ctr"/>
            <a:r>
              <a:rPr kumimoji="1" lang="ja-JP" altLang="en-US" sz="2400" b="1" dirty="0"/>
              <a:t>京都市北区</a:t>
            </a:r>
            <a:endParaRPr kumimoji="1" lang="en-US" altLang="ja-JP" sz="2400" b="1" dirty="0"/>
          </a:p>
        </p:txBody>
      </p:sp>
      <p:sp>
        <p:nvSpPr>
          <p:cNvPr id="32" name="正方形/長方形 31">
            <a:extLst>
              <a:ext uri="{FF2B5EF4-FFF2-40B4-BE49-F238E27FC236}">
                <a16:creationId xmlns:a16="http://schemas.microsoft.com/office/drawing/2014/main" id="{35DB722F-FF24-443B-B6AB-FD787D3915D6}"/>
              </a:ext>
            </a:extLst>
          </p:cNvPr>
          <p:cNvSpPr/>
          <p:nvPr/>
        </p:nvSpPr>
        <p:spPr>
          <a:xfrm>
            <a:off x="231142" y="12301835"/>
            <a:ext cx="5732873" cy="529245"/>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期待する技術の活用方法・連携先</a:t>
            </a:r>
          </a:p>
        </p:txBody>
      </p:sp>
      <p:sp>
        <p:nvSpPr>
          <p:cNvPr id="39" name="正方形/長方形 38">
            <a:extLst>
              <a:ext uri="{FF2B5EF4-FFF2-40B4-BE49-F238E27FC236}">
                <a16:creationId xmlns:a16="http://schemas.microsoft.com/office/drawing/2014/main" id="{79ADCB95-D10C-4CAA-8E72-EAD2E2809CC7}"/>
              </a:ext>
            </a:extLst>
          </p:cNvPr>
          <p:cNvSpPr/>
          <p:nvPr/>
        </p:nvSpPr>
        <p:spPr>
          <a:xfrm>
            <a:off x="241299" y="12307041"/>
            <a:ext cx="5722716" cy="2735307"/>
          </a:xfrm>
          <a:prstGeom prst="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0" name="テキスト ボックス 39">
            <a:extLst>
              <a:ext uri="{FF2B5EF4-FFF2-40B4-BE49-F238E27FC236}">
                <a16:creationId xmlns:a16="http://schemas.microsoft.com/office/drawing/2014/main" id="{0515E507-29CF-46C9-A3F9-2FA025DD86CB}"/>
              </a:ext>
            </a:extLst>
          </p:cNvPr>
          <p:cNvSpPr txBox="1"/>
          <p:nvPr/>
        </p:nvSpPr>
        <p:spPr>
          <a:xfrm>
            <a:off x="6848269" y="14744925"/>
            <a:ext cx="3843544" cy="400110"/>
          </a:xfrm>
          <a:prstGeom prst="rect">
            <a:avLst/>
          </a:prstGeom>
          <a:noFill/>
        </p:spPr>
        <p:txBody>
          <a:bodyPr wrap="square" rtlCol="0">
            <a:spAutoFit/>
          </a:bodyPr>
          <a:lstStyle/>
          <a:p>
            <a:pPr algn="r"/>
            <a:r>
              <a:rPr kumimoji="1" lang="ja-JP" altLang="en-US" sz="2000" dirty="0"/>
              <a:t>令和８年７月８日時点</a:t>
            </a:r>
          </a:p>
        </p:txBody>
      </p:sp>
      <p:sp>
        <p:nvSpPr>
          <p:cNvPr id="48" name="正方形/長方形 47">
            <a:extLst>
              <a:ext uri="{FF2B5EF4-FFF2-40B4-BE49-F238E27FC236}">
                <a16:creationId xmlns:a16="http://schemas.microsoft.com/office/drawing/2014/main" id="{317C07BB-3F7F-4F91-9F34-638CB1CB0095}"/>
              </a:ext>
            </a:extLst>
          </p:cNvPr>
          <p:cNvSpPr/>
          <p:nvPr/>
        </p:nvSpPr>
        <p:spPr>
          <a:xfrm>
            <a:off x="6076729" y="12333317"/>
            <a:ext cx="4520286" cy="559723"/>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問い合わせ先</a:t>
            </a:r>
          </a:p>
        </p:txBody>
      </p:sp>
      <p:sp>
        <p:nvSpPr>
          <p:cNvPr id="51" name="正方形/長方形 50">
            <a:extLst>
              <a:ext uri="{FF2B5EF4-FFF2-40B4-BE49-F238E27FC236}">
                <a16:creationId xmlns:a16="http://schemas.microsoft.com/office/drawing/2014/main" id="{E8C738BC-C855-4226-BE06-7A889DD9448B}"/>
              </a:ext>
            </a:extLst>
          </p:cNvPr>
          <p:cNvSpPr/>
          <p:nvPr/>
        </p:nvSpPr>
        <p:spPr>
          <a:xfrm>
            <a:off x="6076729" y="12301835"/>
            <a:ext cx="4502371" cy="2443090"/>
          </a:xfrm>
          <a:prstGeom prst="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6" name="テキスト ボックス 55">
            <a:extLst>
              <a:ext uri="{FF2B5EF4-FFF2-40B4-BE49-F238E27FC236}">
                <a16:creationId xmlns:a16="http://schemas.microsoft.com/office/drawing/2014/main" id="{9B5C7E81-478E-4B49-AF72-329C887E5BF7}"/>
              </a:ext>
            </a:extLst>
          </p:cNvPr>
          <p:cNvSpPr txBox="1"/>
          <p:nvPr/>
        </p:nvSpPr>
        <p:spPr>
          <a:xfrm>
            <a:off x="125127" y="12832378"/>
            <a:ext cx="5951601" cy="1815882"/>
          </a:xfrm>
          <a:prstGeom prst="rect">
            <a:avLst/>
          </a:prstGeom>
          <a:noFill/>
        </p:spPr>
        <p:txBody>
          <a:bodyPr wrap="square" rtlCol="0">
            <a:spAutoFit/>
          </a:bodyPr>
          <a:lstStyle/>
          <a:p>
            <a:r>
              <a:rPr kumimoji="1" lang="ja-JP" altLang="en-US" sz="2800" b="1" dirty="0"/>
              <a:t>・</a:t>
            </a:r>
            <a:r>
              <a:rPr lang="ja-JP" altLang="ja-JP" sz="2800" b="1" dirty="0"/>
              <a:t>AGVなどの電動モビリティ</a:t>
            </a:r>
            <a:r>
              <a:rPr lang="ja-JP" altLang="en-US" sz="2800" b="1" dirty="0"/>
              <a:t>向け</a:t>
            </a:r>
            <a:endParaRPr lang="en-US" altLang="ja-JP" sz="2800" b="1" dirty="0"/>
          </a:p>
          <a:p>
            <a:r>
              <a:rPr lang="ja-JP" altLang="en-US" sz="2800" b="1" dirty="0"/>
              <a:t>　電池</a:t>
            </a:r>
            <a:r>
              <a:rPr lang="ja-JP" altLang="ja-JP" sz="2800" b="1" dirty="0"/>
              <a:t>長寿命化</a:t>
            </a:r>
            <a:r>
              <a:rPr lang="ja-JP" altLang="en-US" sz="2800" b="1" dirty="0"/>
              <a:t>と交換頻度削減</a:t>
            </a:r>
            <a:endParaRPr lang="en-US" altLang="ja-JP" sz="2800" b="1" dirty="0"/>
          </a:p>
          <a:p>
            <a:r>
              <a:rPr lang="ja-JP" altLang="en-US" sz="2800" b="1" dirty="0"/>
              <a:t>・最適な電池選定で導入コスト低減</a:t>
            </a:r>
            <a:endParaRPr lang="en-US" altLang="ja-JP" sz="2800" b="1" dirty="0"/>
          </a:p>
          <a:p>
            <a:r>
              <a:rPr lang="ja-JP" altLang="en-US" sz="2800" b="1" dirty="0"/>
              <a:t>・小型</a:t>
            </a:r>
            <a:r>
              <a:rPr lang="en-US" altLang="ja-JP" sz="2800" b="1" dirty="0"/>
              <a:t>EV</a:t>
            </a:r>
            <a:r>
              <a:rPr lang="ja-JP" altLang="en-US" sz="2800" b="1" dirty="0"/>
              <a:t>の利用拡大</a:t>
            </a:r>
            <a:r>
              <a:rPr lang="en-US" altLang="ja-JP" sz="2800" b="1" dirty="0"/>
              <a:t>,MaaS</a:t>
            </a:r>
            <a:r>
              <a:rPr lang="ja-JP" altLang="en-US" sz="2800" b="1" dirty="0"/>
              <a:t>との融合</a:t>
            </a:r>
            <a:endParaRPr lang="ja-JP" altLang="ja-JP" sz="2800" dirty="0"/>
          </a:p>
        </p:txBody>
      </p:sp>
      <p:sp>
        <p:nvSpPr>
          <p:cNvPr id="57" name="テキスト ボックス 56">
            <a:extLst>
              <a:ext uri="{FF2B5EF4-FFF2-40B4-BE49-F238E27FC236}">
                <a16:creationId xmlns:a16="http://schemas.microsoft.com/office/drawing/2014/main" id="{B94DCDAA-71A5-4A58-B9B5-6BCEB2DA03DD}"/>
              </a:ext>
            </a:extLst>
          </p:cNvPr>
          <p:cNvSpPr txBox="1"/>
          <p:nvPr/>
        </p:nvSpPr>
        <p:spPr>
          <a:xfrm>
            <a:off x="6076729" y="12969964"/>
            <a:ext cx="4125403" cy="1708160"/>
          </a:xfrm>
          <a:prstGeom prst="rect">
            <a:avLst/>
          </a:prstGeom>
          <a:noFill/>
        </p:spPr>
        <p:txBody>
          <a:bodyPr wrap="square" rtlCol="0">
            <a:spAutoFit/>
          </a:bodyPr>
          <a:lstStyle/>
          <a:p>
            <a:r>
              <a:rPr kumimoji="1" lang="ja-JP" altLang="en-US" sz="1500" b="1" dirty="0"/>
              <a:t>大阪府商工労働部成長産業振興室</a:t>
            </a:r>
            <a:endParaRPr kumimoji="1" lang="en-US" altLang="ja-JP" sz="1500" b="1" dirty="0"/>
          </a:p>
          <a:p>
            <a:r>
              <a:rPr kumimoji="1" lang="ja-JP" altLang="en-US" sz="1500" b="1" dirty="0"/>
              <a:t>産業創造課グリーンビジネス</a:t>
            </a:r>
            <a:r>
              <a:rPr kumimoji="1" lang="en-US" altLang="ja-JP" sz="1500" b="1" dirty="0"/>
              <a:t>G</a:t>
            </a:r>
          </a:p>
          <a:p>
            <a:r>
              <a:rPr kumimoji="1" lang="ja-JP" altLang="en-US" sz="1500" b="1" dirty="0"/>
              <a:t>〒</a:t>
            </a:r>
            <a:r>
              <a:rPr kumimoji="1" lang="en-US" altLang="ja-JP" sz="1500" b="1" dirty="0"/>
              <a:t>559-0855 </a:t>
            </a:r>
          </a:p>
          <a:p>
            <a:r>
              <a:rPr kumimoji="1" lang="ja-JP" altLang="en-US" sz="1500" b="1" dirty="0"/>
              <a:t>大阪市住之江区南港北</a:t>
            </a:r>
            <a:r>
              <a:rPr kumimoji="1" lang="en-US" altLang="ja-JP" sz="1500" b="1" dirty="0"/>
              <a:t>1-14-16</a:t>
            </a:r>
          </a:p>
          <a:p>
            <a:r>
              <a:rPr kumimoji="1" lang="ja-JP" altLang="en-US" sz="1500" b="1" dirty="0"/>
              <a:t>大阪府咲洲庁舎</a:t>
            </a:r>
            <a:r>
              <a:rPr kumimoji="1" lang="en-US" altLang="ja-JP" sz="1500" b="1" dirty="0"/>
              <a:t>25</a:t>
            </a:r>
            <a:r>
              <a:rPr kumimoji="1" lang="ja-JP" altLang="en-US" sz="1500" b="1" dirty="0"/>
              <a:t>階</a:t>
            </a:r>
            <a:endParaRPr kumimoji="1" lang="en-US" altLang="ja-JP" sz="1500" b="1" dirty="0"/>
          </a:p>
          <a:p>
            <a:r>
              <a:rPr kumimoji="1" lang="en-US" altLang="ja-JP" sz="1500" b="1" dirty="0"/>
              <a:t>TEL</a:t>
            </a:r>
            <a:r>
              <a:rPr kumimoji="1" lang="ja-JP" altLang="en-US" sz="1500" b="1" dirty="0"/>
              <a:t>：</a:t>
            </a:r>
            <a:r>
              <a:rPr kumimoji="1" lang="en-US" altLang="ja-JP" sz="1500" b="1" dirty="0"/>
              <a:t>06-6210-9484</a:t>
            </a:r>
          </a:p>
          <a:p>
            <a:r>
              <a:rPr kumimoji="1" lang="ja-JP" altLang="en-US" sz="1500" b="1" dirty="0"/>
              <a:t>メールアドレス：</a:t>
            </a:r>
            <a:r>
              <a:rPr kumimoji="1" lang="en-US" altLang="ja-JP" sz="1500" b="1" dirty="0"/>
              <a:t>green@gbox.pref.osaka.lg.jp</a:t>
            </a:r>
            <a:endParaRPr kumimoji="1" lang="ja-JP" altLang="en-US" sz="1500" b="1" dirty="0"/>
          </a:p>
        </p:txBody>
      </p:sp>
      <p:pic>
        <p:nvPicPr>
          <p:cNvPr id="58" name="図 57">
            <a:extLst>
              <a:ext uri="{FF2B5EF4-FFF2-40B4-BE49-F238E27FC236}">
                <a16:creationId xmlns:a16="http://schemas.microsoft.com/office/drawing/2014/main" id="{1CBE5F86-7816-48E8-8BEF-61233B92A7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0367" y="12929318"/>
            <a:ext cx="1470638" cy="1470638"/>
          </a:xfrm>
          <a:prstGeom prst="rect">
            <a:avLst/>
          </a:prstGeom>
        </p:spPr>
      </p:pic>
      <p:sp>
        <p:nvSpPr>
          <p:cNvPr id="7" name="矢印: 下 6">
            <a:extLst>
              <a:ext uri="{FF2B5EF4-FFF2-40B4-BE49-F238E27FC236}">
                <a16:creationId xmlns:a16="http://schemas.microsoft.com/office/drawing/2014/main" id="{66D3082B-E7BD-4183-979C-66FF88D474DE}"/>
              </a:ext>
            </a:extLst>
          </p:cNvPr>
          <p:cNvSpPr/>
          <p:nvPr/>
        </p:nvSpPr>
        <p:spPr>
          <a:xfrm>
            <a:off x="8015960" y="8483618"/>
            <a:ext cx="716034" cy="48379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矢印: 下 49">
            <a:extLst>
              <a:ext uri="{FF2B5EF4-FFF2-40B4-BE49-F238E27FC236}">
                <a16:creationId xmlns:a16="http://schemas.microsoft.com/office/drawing/2014/main" id="{BBF29C8E-BEC8-4893-A3BD-74D2267F7AA3}"/>
              </a:ext>
            </a:extLst>
          </p:cNvPr>
          <p:cNvSpPr/>
          <p:nvPr/>
        </p:nvSpPr>
        <p:spPr>
          <a:xfrm>
            <a:off x="8015960" y="7030713"/>
            <a:ext cx="716034" cy="48379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descr="image.png">
            <a:extLst>
              <a:ext uri="{FF2B5EF4-FFF2-40B4-BE49-F238E27FC236}">
                <a16:creationId xmlns:a16="http://schemas.microsoft.com/office/drawing/2014/main" id="{81D2DB8C-DEA8-FB17-9CBD-FE6C238B4AA9}"/>
              </a:ext>
            </a:extLst>
          </p:cNvPr>
          <p:cNvPicPr>
            <a:picLocks noChangeAspect="1"/>
          </p:cNvPicPr>
          <p:nvPr/>
        </p:nvPicPr>
        <p:blipFill>
          <a:blip r:embed="rId3"/>
          <a:stretch>
            <a:fillRect/>
          </a:stretch>
        </p:blipFill>
        <p:spPr>
          <a:xfrm>
            <a:off x="1473086" y="6177010"/>
            <a:ext cx="2484586" cy="1372438"/>
          </a:xfrm>
          <a:prstGeom prst="rect">
            <a:avLst/>
          </a:prstGeom>
        </p:spPr>
      </p:pic>
      <p:pic>
        <p:nvPicPr>
          <p:cNvPr id="21" name="図 20">
            <a:extLst>
              <a:ext uri="{FF2B5EF4-FFF2-40B4-BE49-F238E27FC236}">
                <a16:creationId xmlns:a16="http://schemas.microsoft.com/office/drawing/2014/main" id="{A07755EF-E610-3852-5C1C-FA2F2AAB3B58}"/>
              </a:ext>
            </a:extLst>
          </p:cNvPr>
          <p:cNvPicPr>
            <a:picLocks noChangeAspect="1"/>
          </p:cNvPicPr>
          <p:nvPr/>
        </p:nvPicPr>
        <p:blipFill>
          <a:blip r:embed="rId4"/>
          <a:stretch>
            <a:fillRect/>
          </a:stretch>
        </p:blipFill>
        <p:spPr>
          <a:xfrm>
            <a:off x="6365173" y="6117052"/>
            <a:ext cx="4153072" cy="1101835"/>
          </a:xfrm>
          <a:prstGeom prst="rect">
            <a:avLst/>
          </a:prstGeom>
        </p:spPr>
      </p:pic>
      <p:pic>
        <p:nvPicPr>
          <p:cNvPr id="23" name="図 22">
            <a:extLst>
              <a:ext uri="{FF2B5EF4-FFF2-40B4-BE49-F238E27FC236}">
                <a16:creationId xmlns:a16="http://schemas.microsoft.com/office/drawing/2014/main" id="{421A6AAB-3935-9192-DEBE-74677CF871E9}"/>
              </a:ext>
            </a:extLst>
          </p:cNvPr>
          <p:cNvPicPr>
            <a:picLocks noChangeAspect="1"/>
          </p:cNvPicPr>
          <p:nvPr/>
        </p:nvPicPr>
        <p:blipFill>
          <a:blip r:embed="rId5"/>
          <a:stretch>
            <a:fillRect/>
          </a:stretch>
        </p:blipFill>
        <p:spPr>
          <a:xfrm>
            <a:off x="6374684" y="7540729"/>
            <a:ext cx="4134050" cy="1096789"/>
          </a:xfrm>
          <a:prstGeom prst="rect">
            <a:avLst/>
          </a:prstGeom>
        </p:spPr>
      </p:pic>
      <p:pic>
        <p:nvPicPr>
          <p:cNvPr id="25" name="図 24">
            <a:extLst>
              <a:ext uri="{FF2B5EF4-FFF2-40B4-BE49-F238E27FC236}">
                <a16:creationId xmlns:a16="http://schemas.microsoft.com/office/drawing/2014/main" id="{80904467-30BF-81C4-E91C-33EC2160772F}"/>
              </a:ext>
            </a:extLst>
          </p:cNvPr>
          <p:cNvPicPr>
            <a:picLocks noChangeAspect="1"/>
          </p:cNvPicPr>
          <p:nvPr/>
        </p:nvPicPr>
        <p:blipFill>
          <a:blip r:embed="rId6"/>
          <a:stretch>
            <a:fillRect/>
          </a:stretch>
        </p:blipFill>
        <p:spPr>
          <a:xfrm>
            <a:off x="6387893" y="8973560"/>
            <a:ext cx="4136761" cy="1100717"/>
          </a:xfrm>
          <a:prstGeom prst="rect">
            <a:avLst/>
          </a:prstGeom>
        </p:spPr>
      </p:pic>
      <p:sp>
        <p:nvSpPr>
          <p:cNvPr id="37" name="Google Shape;123;p13">
            <a:extLst>
              <a:ext uri="{FF2B5EF4-FFF2-40B4-BE49-F238E27FC236}">
                <a16:creationId xmlns:a16="http://schemas.microsoft.com/office/drawing/2014/main" id="{DDA0F810-F106-8986-E190-046E5E2DB08D}"/>
              </a:ext>
            </a:extLst>
          </p:cNvPr>
          <p:cNvSpPr txBox="1"/>
          <p:nvPr/>
        </p:nvSpPr>
        <p:spPr>
          <a:xfrm>
            <a:off x="1331015" y="9589821"/>
            <a:ext cx="4982932" cy="738664"/>
          </a:xfrm>
          <a:prstGeom prst="rect">
            <a:avLst/>
          </a:prstGeom>
          <a:solidFill>
            <a:schemeClr val="accent2">
              <a:lumMod val="50000"/>
            </a:schemeClr>
          </a:solidFill>
          <a:ln>
            <a:noFill/>
          </a:ln>
        </p:spPr>
        <p:txBody>
          <a:bodyPr spcFirstLastPara="1" wrap="square" lIns="0" tIns="0" rIns="0" bIns="0" anchor="t" anchorCtr="0">
            <a:spAutoFit/>
          </a:bodyPr>
          <a:lstStyle/>
          <a:p>
            <a:pPr marL="0" marR="0" lvl="0" indent="0" algn="l" rtl="0">
              <a:spcBef>
                <a:spcPts val="0"/>
              </a:spcBef>
              <a:spcAft>
                <a:spcPts val="0"/>
              </a:spcAft>
              <a:buNone/>
            </a:pPr>
            <a:r>
              <a:rPr lang="en-US" sz="2400" i="0" u="none" strike="noStrike" cap="none" dirty="0" err="1">
                <a:solidFill>
                  <a:schemeClr val="bg1"/>
                </a:solidFill>
                <a:latin typeface="Noto Sans JP"/>
                <a:ea typeface="Noto Sans JP"/>
                <a:cs typeface="Noto Sans JP"/>
                <a:sym typeface="Noto Sans JP"/>
              </a:rPr>
              <a:t>劣化を予防し本来の性能を極限まで引き出す「予防医学」型アプローチ</a:t>
            </a:r>
            <a:endParaRPr sz="2400" dirty="0">
              <a:solidFill>
                <a:schemeClr val="bg1"/>
              </a:solidFill>
            </a:endParaRPr>
          </a:p>
        </p:txBody>
      </p:sp>
      <p:sp>
        <p:nvSpPr>
          <p:cNvPr id="59" name="Google Shape;124;p13">
            <a:extLst>
              <a:ext uri="{FF2B5EF4-FFF2-40B4-BE49-F238E27FC236}">
                <a16:creationId xmlns:a16="http://schemas.microsoft.com/office/drawing/2014/main" id="{DC2BF1F8-FAB2-6C39-767B-B817C0F50F10}"/>
              </a:ext>
            </a:extLst>
          </p:cNvPr>
          <p:cNvSpPr txBox="1"/>
          <p:nvPr/>
        </p:nvSpPr>
        <p:spPr>
          <a:xfrm>
            <a:off x="1464238" y="10455156"/>
            <a:ext cx="8977695" cy="1538883"/>
          </a:xfrm>
          <a:prstGeom prst="rect">
            <a:avLst/>
          </a:prstGeom>
          <a:noFill/>
          <a:ln>
            <a:noFill/>
          </a:ln>
        </p:spPr>
        <p:txBody>
          <a:bodyPr spcFirstLastPara="1" wrap="square" lIns="0" tIns="0" rIns="0" bIns="0" anchor="t" anchorCtr="0">
            <a:spAutoFit/>
          </a:bodyPr>
          <a:lstStyle/>
          <a:p>
            <a:pPr marL="0" marR="0" lvl="0" indent="0" algn="l" rtl="0">
              <a:lnSpc>
                <a:spcPts val="3000"/>
              </a:lnSpc>
              <a:spcBef>
                <a:spcPts val="0"/>
              </a:spcBef>
              <a:spcAft>
                <a:spcPts val="0"/>
              </a:spcAft>
              <a:buNone/>
            </a:pPr>
            <a:r>
              <a:rPr lang="ja-JP" altLang="en-US" sz="2400" b="1" i="0" u="none" strike="noStrike" cap="none" dirty="0">
                <a:latin typeface="+mn-ea"/>
                <a:cs typeface="Noto Sans JP"/>
                <a:sym typeface="Noto Sans JP"/>
              </a:rPr>
              <a:t>本技術は、劣化を「復活」させるのではなく、</a:t>
            </a:r>
            <a:r>
              <a:rPr lang="en-US" altLang="ja-JP" sz="2400" b="1" i="0" u="none" strike="noStrike" cap="none" dirty="0">
                <a:latin typeface="+mn-ea"/>
                <a:cs typeface="Noto Sans JP"/>
                <a:sym typeface="Noto Sans JP"/>
              </a:rPr>
              <a:t>P-CHG</a:t>
            </a:r>
            <a:r>
              <a:rPr lang="ja-JP" altLang="en-US" sz="2400" b="1" i="0" u="none" strike="noStrike" cap="none" dirty="0">
                <a:latin typeface="+mn-ea"/>
                <a:cs typeface="Noto Sans JP"/>
                <a:sym typeface="Noto Sans JP"/>
              </a:rPr>
              <a:t>制御によって劣化を未然に防ぎます。</a:t>
            </a:r>
            <a:r>
              <a:rPr lang="en-US" altLang="ja-JP" sz="2400" b="1" i="0" u="none" strike="noStrike" cap="none" dirty="0">
                <a:latin typeface="+mn-ea"/>
                <a:cs typeface="Noto Sans JP"/>
                <a:sym typeface="Noto Sans JP"/>
              </a:rPr>
              <a:t>AGV</a:t>
            </a:r>
            <a:r>
              <a:rPr lang="ja-JP" altLang="en-US" sz="2400" b="1" i="0" u="none" strike="noStrike" cap="none" dirty="0">
                <a:latin typeface="+mn-ea"/>
                <a:cs typeface="Noto Sans JP"/>
                <a:sym typeface="Noto Sans JP"/>
              </a:rPr>
              <a:t>や低速走行車など、日々充放電を繰り返す過酷な実使用環境での耐久性を圧倒的に高めることで、企業の事業継続性とサステナビリティを大きく前進させます。</a:t>
            </a:r>
            <a:endParaRPr sz="2400" b="1" dirty="0">
              <a:latin typeface="+mn-ea"/>
            </a:endParaRPr>
          </a:p>
        </p:txBody>
      </p:sp>
      <p:pic>
        <p:nvPicPr>
          <p:cNvPr id="61" name="図 60">
            <a:extLst>
              <a:ext uri="{FF2B5EF4-FFF2-40B4-BE49-F238E27FC236}">
                <a16:creationId xmlns:a16="http://schemas.microsoft.com/office/drawing/2014/main" id="{0E739670-1554-E1E8-5889-73630C57E368}"/>
              </a:ext>
            </a:extLst>
          </p:cNvPr>
          <p:cNvPicPr>
            <a:picLocks noChangeAspect="1"/>
          </p:cNvPicPr>
          <p:nvPr/>
        </p:nvPicPr>
        <p:blipFill>
          <a:blip r:embed="rId7"/>
          <a:stretch>
            <a:fillRect/>
          </a:stretch>
        </p:blipFill>
        <p:spPr>
          <a:xfrm>
            <a:off x="1653700" y="7751509"/>
            <a:ext cx="4182409" cy="1601411"/>
          </a:xfrm>
          <a:prstGeom prst="rect">
            <a:avLst/>
          </a:prstGeom>
        </p:spPr>
      </p:pic>
    </p:spTree>
    <p:extLst>
      <p:ext uri="{BB962C8B-B14F-4D97-AF65-F5344CB8AC3E}">
        <p14:creationId xmlns:p14="http://schemas.microsoft.com/office/powerpoint/2010/main" val="103242980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228</Words>
  <Application>Microsoft Office PowerPoint</Application>
  <PresentationFormat>ユーザー設定</PresentationFormat>
  <Paragraphs>30</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Noto Sans JP</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2026-07-09T00:18:32Z</dcterms:created>
  <dcterms:modified xsi:type="dcterms:W3CDTF">2026-07-09T00:20:27Z</dcterms:modified>
</cp:coreProperties>
</file>