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4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2" autoAdjust="0"/>
    <p:restoredTop sz="94660"/>
  </p:normalViewPr>
  <p:slideViewPr>
    <p:cSldViewPr snapToGrid="0" showGuides="1">
      <p:cViewPr varScale="1">
        <p:scale>
          <a:sx n="36" d="100"/>
          <a:sy n="36" d="100"/>
        </p:scale>
        <p:origin x="2148" y="60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省エネ</a:t>
            </a:r>
            <a:endParaRPr kumimoji="1" lang="en-US" altLang="ja-JP" sz="2800" b="1" dirty="0"/>
          </a:p>
          <a:p>
            <a:pPr algn="ctr"/>
            <a:r>
              <a:rPr kumimoji="1" lang="ja-JP" altLang="en-US" sz="2800" b="1" dirty="0"/>
              <a:t>ルギー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b="1" dirty="0"/>
              <a:t>AI</a:t>
            </a:r>
            <a:r>
              <a:rPr lang="ja-JP" altLang="en-US" sz="4800" b="1" dirty="0"/>
              <a:t>予兆検知型コーニシュセンサによる欠陥評価システム</a:t>
            </a:r>
            <a:endParaRPr kumimoji="1" lang="ja-JP" altLang="en-US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84155" y="4263635"/>
            <a:ext cx="9229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株式会社小西金型工学は、</a:t>
            </a:r>
            <a:r>
              <a:rPr kumimoji="1" lang="en-US" altLang="ja-JP" sz="2400" b="1" dirty="0"/>
              <a:t>1968</a:t>
            </a:r>
            <a:r>
              <a:rPr lang="ja-JP" altLang="en-US" sz="24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年の創業以来、</a:t>
            </a:r>
            <a:r>
              <a:rPr lang="ja-JP" altLang="en-US" sz="2400" b="1" dirty="0"/>
              <a:t>高品質なプレス金型を国内外に提供してきました。自社開発のコーニシュセンサは、加工中の信号を</a:t>
            </a:r>
            <a:r>
              <a:rPr lang="en-US" altLang="ja-JP" sz="2400" b="1" dirty="0"/>
              <a:t>AI</a:t>
            </a:r>
            <a:r>
              <a:rPr lang="ja-JP" altLang="en-US" sz="2400" b="1" dirty="0"/>
              <a:t>で解析・判定し、不良の予兆を検知。品質安定と持続可能な生産を実現します。</a:t>
            </a:r>
            <a:endParaRPr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8ADCD66-071B-4168-8336-81C001AD3B40}"/>
              </a:ext>
            </a:extLst>
          </p:cNvPr>
          <p:cNvSpPr txBox="1"/>
          <p:nvPr/>
        </p:nvSpPr>
        <p:spPr>
          <a:xfrm>
            <a:off x="1463117" y="8954843"/>
            <a:ext cx="49462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latin typeface="+mn-ea"/>
              </a:rPr>
              <a:t>製造プロセス由来の</a:t>
            </a:r>
            <a:r>
              <a:rPr lang="en-US" altLang="ja-JP" sz="2800" b="1" dirty="0">
                <a:latin typeface="+mn-ea"/>
              </a:rPr>
              <a:t>CO₂</a:t>
            </a:r>
            <a:r>
              <a:rPr lang="ja-JP" altLang="en-US" sz="2800" b="1" dirty="0">
                <a:latin typeface="+mn-ea"/>
              </a:rPr>
              <a:t>排出量を最大</a:t>
            </a:r>
            <a:r>
              <a:rPr lang="en-US" altLang="ja-JP" sz="2800" b="1" dirty="0">
                <a:latin typeface="+mn-ea"/>
              </a:rPr>
              <a:t>70</a:t>
            </a:r>
            <a:r>
              <a:rPr lang="ja-JP" altLang="en-US" sz="2800" b="1" dirty="0">
                <a:latin typeface="+mn-ea"/>
              </a:rPr>
              <a:t>％削減する「コーニシュ検知システム」を社会実装しました。不良発生と資源ロスを抑制し、サーキュラーエコノミーに貢献する持続可能な生産を実現します。</a:t>
            </a:r>
            <a:endParaRPr kumimoji="1" lang="ja-JP" altLang="en-US" sz="2800" b="1" dirty="0">
              <a:latin typeface="+mn-ea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60112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株式会社小西金型工学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77566"/>
            <a:ext cx="7009004" cy="52379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694072" y="3514107"/>
            <a:ext cx="69977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東大阪市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/>
              <a:t>令和８年７月１６日</a:t>
            </a:r>
            <a:r>
              <a:rPr kumimoji="1" lang="ja-JP" altLang="en-US" sz="2000" dirty="0"/>
              <a:t>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41298" y="12832378"/>
            <a:ext cx="55350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・多分野の製造業における歩留まり向上や標準インフラ化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・樹脂や鍛造金型等へ水平展開可能なコーニシュセンサシステム</a:t>
            </a:r>
            <a:endParaRPr kumimoji="1" lang="en-US" altLang="ja-JP" sz="2800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D42FA4-3F19-46ED-B8FE-2F6D6816BBDA}"/>
              </a:ext>
            </a:extLst>
          </p:cNvPr>
          <p:cNvSpPr txBox="1"/>
          <p:nvPr/>
        </p:nvSpPr>
        <p:spPr>
          <a:xfrm>
            <a:off x="1653700" y="6650519"/>
            <a:ext cx="2821080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製品の画像</a:t>
            </a:r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6EA7AE3-3960-40D0-A010-DFA96F14AD30}"/>
              </a:ext>
            </a:extLst>
          </p:cNvPr>
          <p:cNvSpPr txBox="1"/>
          <p:nvPr/>
        </p:nvSpPr>
        <p:spPr>
          <a:xfrm>
            <a:off x="4937174" y="6634778"/>
            <a:ext cx="140891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471E3C58-C76D-4653-8865-E5FDE9437B94}"/>
              </a:ext>
            </a:extLst>
          </p:cNvPr>
          <p:cNvSpPr txBox="1"/>
          <p:nvPr/>
        </p:nvSpPr>
        <p:spPr>
          <a:xfrm>
            <a:off x="6675963" y="6650519"/>
            <a:ext cx="140891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C397AE4-238D-4CB1-BA6D-0D708B74FDA4}"/>
              </a:ext>
            </a:extLst>
          </p:cNvPr>
          <p:cNvSpPr txBox="1"/>
          <p:nvPr/>
        </p:nvSpPr>
        <p:spPr>
          <a:xfrm>
            <a:off x="8547276" y="6650519"/>
            <a:ext cx="140891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66D3082B-E7BD-4183-979C-66FF88D474DE}"/>
              </a:ext>
            </a:extLst>
          </p:cNvPr>
          <p:cNvSpPr/>
          <p:nvPr/>
        </p:nvSpPr>
        <p:spPr>
          <a:xfrm rot="16200000">
            <a:off x="6121302" y="7009206"/>
            <a:ext cx="716034" cy="3322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矢印: 下 49">
            <a:extLst>
              <a:ext uri="{FF2B5EF4-FFF2-40B4-BE49-F238E27FC236}">
                <a16:creationId xmlns:a16="http://schemas.microsoft.com/office/drawing/2014/main" id="{BBF29C8E-BEC8-4893-A3BD-74D2267F7AA3}"/>
              </a:ext>
            </a:extLst>
          </p:cNvPr>
          <p:cNvSpPr/>
          <p:nvPr/>
        </p:nvSpPr>
        <p:spPr>
          <a:xfrm rot="16200000">
            <a:off x="7951719" y="6929666"/>
            <a:ext cx="716034" cy="4711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EEC8ABE-656F-43FD-B0D4-4BA45372F870}"/>
              </a:ext>
            </a:extLst>
          </p:cNvPr>
          <p:cNvSpPr txBox="1"/>
          <p:nvPr/>
        </p:nvSpPr>
        <p:spPr>
          <a:xfrm>
            <a:off x="4620774" y="7730602"/>
            <a:ext cx="560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コーニシュ非破壊検査システム導入フロー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F6EBB16-872C-4AF3-8A02-F40EAD622307}"/>
              </a:ext>
            </a:extLst>
          </p:cNvPr>
          <p:cNvSpPr txBox="1"/>
          <p:nvPr/>
        </p:nvSpPr>
        <p:spPr>
          <a:xfrm>
            <a:off x="7023310" y="9109579"/>
            <a:ext cx="3199681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カーボンニュートラルへの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貢献効果　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・製造プロセス起因</a:t>
            </a:r>
            <a:r>
              <a:rPr kumimoji="1" lang="en-US" altLang="ja-JP" dirty="0">
                <a:solidFill>
                  <a:schemeClr val="tx1"/>
                </a:solidFill>
              </a:rPr>
              <a:t>CO₂</a:t>
            </a:r>
            <a:r>
              <a:rPr kumimoji="1" lang="ja-JP" altLang="en-US" dirty="0">
                <a:solidFill>
                  <a:schemeClr val="tx1"/>
                </a:solidFill>
              </a:rPr>
              <a:t>排出量を最大</a:t>
            </a:r>
            <a:r>
              <a:rPr kumimoji="1" lang="en-US" altLang="ja-JP" dirty="0">
                <a:solidFill>
                  <a:schemeClr val="tx1"/>
                </a:solidFill>
              </a:rPr>
              <a:t>70</a:t>
            </a:r>
            <a:r>
              <a:rPr kumimoji="1" lang="ja-JP" altLang="en-US" dirty="0">
                <a:solidFill>
                  <a:schemeClr val="tx1"/>
                </a:solidFill>
              </a:rPr>
              <a:t>％削減</a:t>
            </a:r>
          </a:p>
          <a:p>
            <a:r>
              <a:rPr kumimoji="1" lang="ja-JP" altLang="en-US" dirty="0">
                <a:solidFill>
                  <a:schemeClr val="tx1"/>
                </a:solidFill>
              </a:rPr>
              <a:t>・年間約</a:t>
            </a:r>
            <a:r>
              <a:rPr kumimoji="1" lang="en-US" altLang="ja-JP" dirty="0">
                <a:solidFill>
                  <a:schemeClr val="tx1"/>
                </a:solidFill>
              </a:rPr>
              <a:t>184 t-CO₂</a:t>
            </a:r>
            <a:r>
              <a:rPr kumimoji="1" lang="ja-JP" altLang="en-US" dirty="0">
                <a:solidFill>
                  <a:schemeClr val="tx1"/>
                </a:solidFill>
              </a:rPr>
              <a:t>削減（</a:t>
            </a:r>
            <a:r>
              <a:rPr kumimoji="1" lang="en-US" altLang="ja-JP" dirty="0">
                <a:solidFill>
                  <a:schemeClr val="tx1"/>
                </a:solidFill>
              </a:rPr>
              <a:t>1,000 t</a:t>
            </a:r>
            <a:r>
              <a:rPr kumimoji="1" lang="ja-JP" altLang="en-US" dirty="0">
                <a:solidFill>
                  <a:schemeClr val="tx1"/>
                </a:solidFill>
              </a:rPr>
              <a:t>生産ベース）</a:t>
            </a:r>
          </a:p>
          <a:p>
            <a:r>
              <a:rPr kumimoji="1" lang="ja-JP" altLang="en-US" dirty="0">
                <a:solidFill>
                  <a:schemeClr val="tx1"/>
                </a:solidFill>
              </a:rPr>
              <a:t>・</a:t>
            </a:r>
            <a:r>
              <a:rPr kumimoji="1" lang="en-US" altLang="ja-JP" dirty="0">
                <a:solidFill>
                  <a:schemeClr val="tx1"/>
                </a:solidFill>
              </a:rPr>
              <a:t>SDGs12</a:t>
            </a:r>
            <a:r>
              <a:rPr kumimoji="1" lang="ja-JP" altLang="en-US" dirty="0">
                <a:solidFill>
                  <a:schemeClr val="tx1"/>
                </a:solidFill>
              </a:rPr>
              <a:t>（つくる責任）・</a:t>
            </a:r>
            <a:r>
              <a:rPr kumimoji="1" lang="en-US" altLang="ja-JP" dirty="0">
                <a:solidFill>
                  <a:schemeClr val="tx1"/>
                </a:solidFill>
              </a:rPr>
              <a:t>13</a:t>
            </a:r>
            <a:r>
              <a:rPr kumimoji="1" lang="ja-JP" altLang="en-US" dirty="0">
                <a:solidFill>
                  <a:schemeClr val="tx1"/>
                </a:solidFill>
              </a:rPr>
              <a:t>（気候変動対策）に貢献</a:t>
            </a:r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EF3ED5D0-E996-E15A-52A6-C37E5747D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700" y="6670824"/>
            <a:ext cx="2821080" cy="2011019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048AB196-C81C-EC80-B87F-7BC35078F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855" y="6636919"/>
            <a:ext cx="1395238" cy="91904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4404A855-90E1-B022-2E9C-7DFEFDF71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284" y="6670824"/>
            <a:ext cx="1336372" cy="88728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37CD7FE-48B2-5975-3DBD-F5EC095D1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816" y="6743114"/>
            <a:ext cx="1367689" cy="801209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ADE8452-59DA-15FC-2A45-86DE6FDD76B6}"/>
              </a:ext>
            </a:extLst>
          </p:cNvPr>
          <p:cNvSpPr txBox="1"/>
          <p:nvPr/>
        </p:nvSpPr>
        <p:spPr>
          <a:xfrm>
            <a:off x="6122660" y="12983042"/>
            <a:ext cx="405780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FC028A29-BBF5-DE69-DF7C-333474D8A6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29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263</Words>
  <Application>Microsoft Office PowerPoint</Application>
  <PresentationFormat>ユーザー設定</PresentationFormat>
  <Paragraphs>41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Arial</vt:lpstr>
      <vt:lpstr>Calibri</vt:lpstr>
      <vt:lpstr>Calibri Light</vt:lpstr>
      <vt:lpstr>Montserrat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2026-07-21T02:59:59Z</dcterms:created>
  <dcterms:modified xsi:type="dcterms:W3CDTF">2026-07-21T03:00:03Z</dcterms:modified>
</cp:coreProperties>
</file>