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5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A34A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704" y="60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7CF88-3917-863F-1CD5-8F3ABE86E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F6501657-8217-B6F4-59EE-940E463F75D0}"/>
              </a:ext>
            </a:extLst>
          </p:cNvPr>
          <p:cNvSpPr/>
          <p:nvPr/>
        </p:nvSpPr>
        <p:spPr>
          <a:xfrm>
            <a:off x="2457174" y="8807978"/>
            <a:ext cx="4018275" cy="513753"/>
          </a:xfrm>
          <a:prstGeom prst="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EC50A0-2F8E-210D-5FB1-F743D93EF503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3DD1508-9D7C-F896-B0B0-69B307244872}"/>
              </a:ext>
            </a:extLst>
          </p:cNvPr>
          <p:cNvSpPr/>
          <p:nvPr/>
        </p:nvSpPr>
        <p:spPr>
          <a:xfrm>
            <a:off x="224047" y="601133"/>
            <a:ext cx="1412400" cy="17821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再生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/>
              <a:t>可能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/>
              <a:t>エネ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ルギー</a:t>
            </a:r>
            <a:endParaRPr kumimoji="1" lang="en-US" altLang="ja-JP" sz="28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5E409D0-AF99-E497-CB66-9025CED12432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ACF09B-5822-1D70-034C-B2AC03CCA3B1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6D6B347-E5FC-A517-44CD-291A67B07B88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E6D6C4-1301-6DA1-AF3B-AE2E4FA7D0F1}"/>
              </a:ext>
            </a:extLst>
          </p:cNvPr>
          <p:cNvSpPr txBox="1"/>
          <p:nvPr/>
        </p:nvSpPr>
        <p:spPr>
          <a:xfrm>
            <a:off x="1367219" y="4196356"/>
            <a:ext cx="9229796" cy="170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2400" b="1" spc="-150">
                <a:solidFill>
                  <a:schemeClr val="tx1">
                    <a:lumMod val="95000"/>
                    <a:lumOff val="5000"/>
                  </a:schemeClr>
                </a:solidFill>
              </a:rPr>
              <a:t>再生可能エネルギーの導入拡大に伴う適地の減少を受け、地球の</a:t>
            </a:r>
            <a:r>
              <a:rPr kumimoji="1" lang="en-US" altLang="ja-JP" sz="2400" b="1" spc="-1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kumimoji="1" lang="ja-JP" altLang="en-US" sz="2400" b="1" spc="-150">
                <a:solidFill>
                  <a:schemeClr val="tx1">
                    <a:lumMod val="95000"/>
                    <a:lumOff val="5000"/>
                  </a:schemeClr>
                </a:solidFill>
              </a:rPr>
              <a:t>割を占める海洋のエネルギーを活用した波力発電設備を開発しています。広大な海洋空間を利用することで、陸上の適地不足を克服し、再生可能エネルギーの導入拡大を支えます。</a:t>
            </a:r>
            <a:endParaRPr kumimoji="1" lang="en-US" altLang="ja-JP" sz="2400" b="1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F3C5B7E-91BA-6E2D-C257-7510F9046F20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338DF96-1C8C-E577-5C5C-C1C316F012E7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590B511-72CA-3825-E898-6BE39D69659D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9D9DBD9-5E6D-46BE-023B-22DFA8944803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1AD28E8-3603-6044-3DBD-310E9246E453}"/>
              </a:ext>
            </a:extLst>
          </p:cNvPr>
          <p:cNvSpPr txBox="1"/>
          <p:nvPr/>
        </p:nvSpPr>
        <p:spPr>
          <a:xfrm>
            <a:off x="1653700" y="2619509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Yellow Duck</a:t>
            </a:r>
            <a:r>
              <a:rPr kumimoji="1" lang="ja-JP" alt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株式</a:t>
            </a:r>
            <a:r>
              <a:rPr kumimoji="1"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会社</a:t>
            </a:r>
            <a:endParaRPr kumimoji="1" lang="en-US" altLang="ja-JP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DD8FF79-587D-42ED-826C-CA00BC2EC21A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34F0A3D-3EC4-3480-2790-2849C7BF0171}"/>
              </a:ext>
            </a:extLst>
          </p:cNvPr>
          <p:cNvSpPr/>
          <p:nvPr/>
        </p:nvSpPr>
        <p:spPr>
          <a:xfrm>
            <a:off x="3522001" y="3463627"/>
            <a:ext cx="7009004" cy="5367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A0118D1-DF9E-89CF-535D-CCCE9EC5FB14}"/>
              </a:ext>
            </a:extLst>
          </p:cNvPr>
          <p:cNvSpPr txBox="1"/>
          <p:nvPr/>
        </p:nvSpPr>
        <p:spPr>
          <a:xfrm>
            <a:off x="3522002" y="3530364"/>
            <a:ext cx="699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兵庫県神戸市</a:t>
            </a:r>
            <a:endParaRPr kumimoji="1" lang="en-US" altLang="ja-JP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2D3FF0E-FDFF-311D-C4F9-2EC9FF741CC2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75A5C59-92E0-B5D3-64FA-0E9E133A37EB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5E63EDA-EB24-8C43-2050-82D4DC0B0332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令和７年</a:t>
            </a:r>
            <a:r>
              <a:rPr kumimoji="1" lang="en-US" altLang="ja-JP" sz="2000" dirty="0">
                <a:latin typeface="+mn-ea"/>
              </a:rPr>
              <a:t>10</a:t>
            </a:r>
            <a:r>
              <a:rPr kumimoji="1" lang="ja-JP" altLang="en-US" sz="2000"/>
              <a:t>月</a:t>
            </a:r>
            <a:r>
              <a:rPr kumimoji="1" lang="en-US" altLang="ja-JP" sz="2000" dirty="0">
                <a:latin typeface="+mn-ea"/>
              </a:rPr>
              <a:t>2</a:t>
            </a:r>
            <a:r>
              <a:rPr kumimoji="1" lang="ja-JP" altLang="en-US" sz="2000"/>
              <a:t>日</a:t>
            </a:r>
            <a:r>
              <a:rPr kumimoji="1" lang="ja-JP" altLang="en-US" sz="2000" dirty="0"/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227C286-DE05-8E45-0F1B-3B412684361F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20042DE-60A3-2411-09D7-C1D3CA486614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4743E09-07D9-C262-CA83-4521C89C1DF5}"/>
              </a:ext>
            </a:extLst>
          </p:cNvPr>
          <p:cNvSpPr txBox="1"/>
          <p:nvPr/>
        </p:nvSpPr>
        <p:spPr>
          <a:xfrm>
            <a:off x="346852" y="12947350"/>
            <a:ext cx="5578253" cy="196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b="1" spc="-150"/>
              <a:t>港湾施設・海面養殖への電源供給</a:t>
            </a:r>
            <a:endParaRPr kumimoji="1" lang="en-US" altLang="ja-JP" sz="2800" b="1" spc="-150" dirty="0"/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b="1" spc="-150"/>
              <a:t>洋上風力との併用</a:t>
            </a:r>
            <a:endParaRPr kumimoji="1" lang="en-US" altLang="ja-JP" sz="2800" b="1" spc="-150" dirty="0"/>
          </a:p>
          <a:p>
            <a:pPr marL="266700" indent="-2667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b="1" spc="-150"/>
              <a:t>洋上で</a:t>
            </a:r>
            <a:r>
              <a:rPr kumimoji="1" lang="ja-JP" altLang="en-US" sz="2800" b="1"/>
              <a:t>の</a:t>
            </a:r>
            <a:r>
              <a:rPr kumimoji="1" lang="en-US" altLang="ja-JP" sz="2800" b="1" dirty="0">
                <a:latin typeface="+mn-ea"/>
              </a:rPr>
              <a:t>C</a:t>
            </a:r>
            <a:r>
              <a:rPr kumimoji="1" lang="en-US" altLang="ja-JP" sz="2800" b="1" spc="-300" dirty="0">
                <a:latin typeface="+mn-ea"/>
              </a:rPr>
              <a:t>O</a:t>
            </a:r>
            <a:r>
              <a:rPr kumimoji="1" lang="ja-JP" altLang="en-US" sz="2800" b="1" spc="-300"/>
              <a:t>２</a:t>
            </a:r>
            <a:r>
              <a:rPr kumimoji="1" lang="ja-JP" altLang="en-US" sz="2800" b="1" spc="-150"/>
              <a:t>回収（</a:t>
            </a:r>
            <a:r>
              <a:rPr kumimoji="1" lang="en-US" altLang="ja-JP" sz="2800" b="1" spc="-150" dirty="0"/>
              <a:t> </a:t>
            </a:r>
            <a:r>
              <a:rPr kumimoji="1" lang="en-US" altLang="ja-JP" sz="2800" b="1" spc="-150" dirty="0">
                <a:latin typeface="+mn-ea"/>
              </a:rPr>
              <a:t>DOC</a:t>
            </a:r>
            <a:r>
              <a:rPr kumimoji="1" lang="en-US" altLang="ja-JP" sz="2800" b="1" spc="-150" dirty="0"/>
              <a:t> </a:t>
            </a:r>
            <a:r>
              <a:rPr kumimoji="1" lang="ja-JP" altLang="en-US" sz="2800" b="1" spc="-150"/>
              <a:t>）の電源として</a:t>
            </a:r>
            <a:endParaRPr kumimoji="1" lang="en-US" altLang="ja-JP" sz="2800" b="1" spc="-150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FAEDDDA-5382-2D18-7C9C-3C26D6DF78D1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8BCD2655-0FFB-225D-48D3-0457BA0B4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67" y="12929318"/>
            <a:ext cx="1470638" cy="1470638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F10DB67-D65E-B28D-EAC1-63914D9EA20C}"/>
              </a:ext>
            </a:extLst>
          </p:cNvPr>
          <p:cNvGrpSpPr/>
          <p:nvPr/>
        </p:nvGrpSpPr>
        <p:grpSpPr>
          <a:xfrm>
            <a:off x="1524006" y="9718846"/>
            <a:ext cx="8823460" cy="2237886"/>
            <a:chOff x="18200" y="-174776"/>
            <a:chExt cx="4024301" cy="1026021"/>
          </a:xfrm>
        </p:grpSpPr>
        <p:pic>
          <p:nvPicPr>
            <p:cNvPr id="24" name="図 23" descr="暗い, 座る, ノートパソコン, コンピュータ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3934A29-A693-FAF1-30A4-EFB9DF3E1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49" y="122599"/>
              <a:ext cx="348628" cy="524071"/>
            </a:xfrm>
            <a:prstGeom prst="rect">
              <a:avLst/>
            </a:prstGeom>
          </p:spPr>
        </p:pic>
        <p:pic>
          <p:nvPicPr>
            <p:cNvPr id="25" name="図 24" descr="暗い, 座る, ノートパソコン, コンピュータ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9D5DE16-D90A-D377-7338-A406FE412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270" y="122599"/>
              <a:ext cx="348628" cy="524071"/>
            </a:xfrm>
            <a:prstGeom prst="rect">
              <a:avLst/>
            </a:prstGeom>
          </p:spPr>
        </p:pic>
        <p:pic>
          <p:nvPicPr>
            <p:cNvPr id="26" name="図 25" descr="テキスト, 矢印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792AAA8-1FAC-F804-2DAD-52F2E898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74" y="454144"/>
              <a:ext cx="192278" cy="192853"/>
            </a:xfrm>
            <a:prstGeom prst="rect">
              <a:avLst/>
            </a:prstGeom>
          </p:spPr>
        </p:pic>
        <p:pic>
          <p:nvPicPr>
            <p:cNvPr id="27" name="図 26" descr="テキスト, 矢印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02F11D8-28B6-73DF-921F-9DDB23058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290" y="454144"/>
              <a:ext cx="192278" cy="192853"/>
            </a:xfrm>
            <a:prstGeom prst="rect">
              <a:avLst/>
            </a:prstGeom>
          </p:spPr>
        </p:pic>
        <p:pic>
          <p:nvPicPr>
            <p:cNvPr id="28" name="図 27" descr="テキスト, 矢印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F4C5461-CE18-0DC9-40F3-A695BAFE0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402" y="454144"/>
              <a:ext cx="192278" cy="192853"/>
            </a:xfrm>
            <a:prstGeom prst="rect">
              <a:avLst/>
            </a:prstGeom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26910CDD-DF61-FBBC-2A62-F48697AE7CD4}"/>
                </a:ext>
              </a:extLst>
            </p:cNvPr>
            <p:cNvGrpSpPr/>
            <p:nvPr/>
          </p:nvGrpSpPr>
          <p:grpSpPr>
            <a:xfrm>
              <a:off x="18200" y="-174776"/>
              <a:ext cx="4024301" cy="1026021"/>
              <a:chOff x="0" y="16713"/>
              <a:chExt cx="4024908" cy="1029224"/>
            </a:xfrm>
          </p:grpSpPr>
          <p:sp>
            <p:nvSpPr>
              <p:cNvPr id="33" name="テキスト ボックス 1">
                <a:extLst>
                  <a:ext uri="{FF2B5EF4-FFF2-40B4-BE49-F238E27FC236}">
                    <a16:creationId xmlns:a16="http://schemas.microsoft.com/office/drawing/2014/main" id="{A453452E-FA5E-10BE-C52B-520850FDDE19}"/>
                  </a:ext>
                </a:extLst>
              </p:cNvPr>
              <p:cNvSpPr txBox="1"/>
              <p:nvPr/>
            </p:nvSpPr>
            <p:spPr>
              <a:xfrm>
                <a:off x="1414907" y="16713"/>
                <a:ext cx="2610001" cy="198681"/>
              </a:xfrm>
              <a:prstGeom prst="rect">
                <a:avLst/>
              </a:prstGeom>
              <a:solidFill>
                <a:srgbClr val="0070C0"/>
              </a:solidFill>
              <a:ln w="6350">
                <a:noFill/>
              </a:ln>
            </p:spPr>
            <p:txBody>
              <a:bodyPr rot="0" spcFirstLastPara="0" vert="horz" wrap="square" lIns="0" tIns="36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buNone/>
                </a:pPr>
                <a:r>
                  <a:rPr lang="ja-JP" altLang="en-US" b="1">
                    <a:solidFill>
                      <a:srgbClr val="FFFFFF"/>
                    </a:solidFill>
                    <a:effectLst/>
                    <a:latin typeface="Yu Gothic" panose="020B0400000000000000" pitchFamily="34" charset="-128"/>
                    <a:ea typeface="Yu Gothic" panose="020B0400000000000000" pitchFamily="34" charset="-128"/>
                  </a:rPr>
                  <a:t>広大な海洋空間を利用</a:t>
                </a:r>
                <a:endParaRPr lang="ja-JP" sz="3600">
                  <a:effectLst/>
                  <a:latin typeface="Yu Gothic" panose="020B0400000000000000" pitchFamily="34" charset="-128"/>
                  <a:ea typeface="Yu Gothic" panose="020B0400000000000000" pitchFamily="34" charset="-128"/>
                </a:endParaRPr>
              </a:p>
            </p:txBody>
          </p: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74F651F4-8D62-D65F-639F-1F79EA897812}"/>
                  </a:ext>
                </a:extLst>
              </p:cNvPr>
              <p:cNvGrpSpPr/>
              <p:nvPr/>
            </p:nvGrpSpPr>
            <p:grpSpPr>
              <a:xfrm>
                <a:off x="0" y="254680"/>
                <a:ext cx="4019826" cy="791257"/>
                <a:chOff x="-4417" y="185106"/>
                <a:chExt cx="4019826" cy="791257"/>
              </a:xfrm>
            </p:grpSpPr>
            <p:cxnSp>
              <p:nvCxnSpPr>
                <p:cNvPr id="38" name="直線矢印コネクタ 37">
                  <a:extLst>
                    <a:ext uri="{FF2B5EF4-FFF2-40B4-BE49-F238E27FC236}">
                      <a16:creationId xmlns:a16="http://schemas.microsoft.com/office/drawing/2014/main" id="{FD3B5F48-BC93-A2CA-4852-ECFD7603C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0" y="185106"/>
                  <a:ext cx="0" cy="786750"/>
                </a:xfrm>
                <a:prstGeom prst="straightConnector1">
                  <a:avLst/>
                </a:prstGeom>
                <a:ln w="6350">
                  <a:solidFill>
                    <a:srgbClr val="A5A5A5"/>
                  </a:solidFill>
                  <a:prstDash val="dash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グループ化 40">
                  <a:extLst>
                    <a:ext uri="{FF2B5EF4-FFF2-40B4-BE49-F238E27FC236}">
                      <a16:creationId xmlns:a16="http://schemas.microsoft.com/office/drawing/2014/main" id="{D1E46425-DB6F-DF39-42A2-5BE7D92C9BBE}"/>
                    </a:ext>
                  </a:extLst>
                </p:cNvPr>
                <p:cNvGrpSpPr/>
                <p:nvPr/>
              </p:nvGrpSpPr>
              <p:grpSpPr>
                <a:xfrm>
                  <a:off x="-4417" y="732966"/>
                  <a:ext cx="4018142" cy="243397"/>
                  <a:chOff x="-9387" y="72014"/>
                  <a:chExt cx="4018142" cy="243397"/>
                </a:xfrm>
              </p:grpSpPr>
              <p:sp>
                <p:nvSpPr>
                  <p:cNvPr id="60" name="正方形/長方形 59">
                    <a:extLst>
                      <a:ext uri="{FF2B5EF4-FFF2-40B4-BE49-F238E27FC236}">
                        <a16:creationId xmlns:a16="http://schemas.microsoft.com/office/drawing/2014/main" id="{A4AD6295-211D-B73E-51B3-C24594F25418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0" y="98594"/>
                    <a:ext cx="4008755" cy="21681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6350">
                    <a:solidFill>
                      <a:srgbClr val="E9F0F7"/>
                    </a:solidFill>
                    <a:miter lim="800000"/>
                    <a:headEnd/>
                    <a:tailEnd/>
                  </a:ln>
                </p:spPr>
                <p:txBody>
                  <a:bodyPr lIns="144000" tIns="108000" rIns="144000" bIns="108000" rtlCol="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フッター プレースホルダー 4">
                    <a:extLst>
                      <a:ext uri="{FF2B5EF4-FFF2-40B4-BE49-F238E27FC236}">
                        <a16:creationId xmlns:a16="http://schemas.microsoft.com/office/drawing/2014/main" id="{73A1E992-13C8-C9E0-5A4F-00C818DE3585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-9387" y="72014"/>
                    <a:ext cx="1055348" cy="242156"/>
                  </a:xfrm>
                  <a:custGeom>
                    <a:avLst/>
                    <a:gdLst>
                      <a:gd name="connsiteX0" fmla="*/ 0 w 3144644"/>
                      <a:gd name="connsiteY0" fmla="*/ 0 h 1046266"/>
                      <a:gd name="connsiteX1" fmla="*/ 3144644 w 3144644"/>
                      <a:gd name="connsiteY1" fmla="*/ 0 h 1046266"/>
                      <a:gd name="connsiteX2" fmla="*/ 3144644 w 3144644"/>
                      <a:gd name="connsiteY2" fmla="*/ 1046266 h 1046266"/>
                      <a:gd name="connsiteX3" fmla="*/ 0 w 3144644"/>
                      <a:gd name="connsiteY3" fmla="*/ 1046266 h 1046266"/>
                      <a:gd name="connsiteX4" fmla="*/ 0 w 3144644"/>
                      <a:gd name="connsiteY4" fmla="*/ 0 h 1046266"/>
                      <a:gd name="connsiteX0" fmla="*/ 0 w 3840995"/>
                      <a:gd name="connsiteY0" fmla="*/ 0 h 1053300"/>
                      <a:gd name="connsiteX1" fmla="*/ 3144644 w 3840995"/>
                      <a:gd name="connsiteY1" fmla="*/ 0 h 1053300"/>
                      <a:gd name="connsiteX2" fmla="*/ 3840995 w 3840995"/>
                      <a:gd name="connsiteY2" fmla="*/ 1053300 h 1053300"/>
                      <a:gd name="connsiteX3" fmla="*/ 0 w 3840995"/>
                      <a:gd name="connsiteY3" fmla="*/ 1046266 h 1053300"/>
                      <a:gd name="connsiteX4" fmla="*/ 0 w 3840995"/>
                      <a:gd name="connsiteY4" fmla="*/ 0 h 1053300"/>
                      <a:gd name="connsiteX0" fmla="*/ 0 w 3840995"/>
                      <a:gd name="connsiteY0" fmla="*/ 0 h 1053300"/>
                      <a:gd name="connsiteX1" fmla="*/ 3554360 w 3840995"/>
                      <a:gd name="connsiteY1" fmla="*/ 0 h 1053300"/>
                      <a:gd name="connsiteX2" fmla="*/ 3840995 w 3840995"/>
                      <a:gd name="connsiteY2" fmla="*/ 1053300 h 1053300"/>
                      <a:gd name="connsiteX3" fmla="*/ 0 w 3840995"/>
                      <a:gd name="connsiteY3" fmla="*/ 1046266 h 1053300"/>
                      <a:gd name="connsiteX4" fmla="*/ 0 w 3840995"/>
                      <a:gd name="connsiteY4" fmla="*/ 0 h 1053300"/>
                      <a:gd name="connsiteX0" fmla="*/ 0 w 4084957"/>
                      <a:gd name="connsiteY0" fmla="*/ 0 h 1046265"/>
                      <a:gd name="connsiteX1" fmla="*/ 3554360 w 4084957"/>
                      <a:gd name="connsiteY1" fmla="*/ 0 h 1046265"/>
                      <a:gd name="connsiteX2" fmla="*/ 4084957 w 4084957"/>
                      <a:gd name="connsiteY2" fmla="*/ 1038077 h 1046265"/>
                      <a:gd name="connsiteX3" fmla="*/ 0 w 4084957"/>
                      <a:gd name="connsiteY3" fmla="*/ 1046266 h 1046265"/>
                      <a:gd name="connsiteX4" fmla="*/ 0 w 4084957"/>
                      <a:gd name="connsiteY4" fmla="*/ 0 h 1046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4957" h="1046265">
                        <a:moveTo>
                          <a:pt x="0" y="0"/>
                        </a:moveTo>
                        <a:lnTo>
                          <a:pt x="3554360" y="0"/>
                        </a:lnTo>
                        <a:lnTo>
                          <a:pt x="4084957" y="1038077"/>
                        </a:lnTo>
                        <a:lnTo>
                          <a:pt x="0" y="10462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 rot="0" spcFirstLastPara="0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62" name="フッター プレースホルダー 4">
                    <a:extLst>
                      <a:ext uri="{FF2B5EF4-FFF2-40B4-BE49-F238E27FC236}">
                        <a16:creationId xmlns:a16="http://schemas.microsoft.com/office/drawing/2014/main" id="{61E80C37-9FDF-6BD8-C014-F7729275D02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 bwMode="gray">
                  <a:xfrm>
                    <a:off x="848222" y="181778"/>
                    <a:ext cx="552122" cy="133606"/>
                  </a:xfrm>
                  <a:custGeom>
                    <a:avLst/>
                    <a:gdLst>
                      <a:gd name="connsiteX0" fmla="*/ 0 w 3144644"/>
                      <a:gd name="connsiteY0" fmla="*/ 0 h 1046266"/>
                      <a:gd name="connsiteX1" fmla="*/ 3144644 w 3144644"/>
                      <a:gd name="connsiteY1" fmla="*/ 0 h 1046266"/>
                      <a:gd name="connsiteX2" fmla="*/ 3144644 w 3144644"/>
                      <a:gd name="connsiteY2" fmla="*/ 1046266 h 1046266"/>
                      <a:gd name="connsiteX3" fmla="*/ 0 w 3144644"/>
                      <a:gd name="connsiteY3" fmla="*/ 1046266 h 1046266"/>
                      <a:gd name="connsiteX4" fmla="*/ 0 w 3144644"/>
                      <a:gd name="connsiteY4" fmla="*/ 0 h 1046266"/>
                      <a:gd name="connsiteX0" fmla="*/ 0 w 3840995"/>
                      <a:gd name="connsiteY0" fmla="*/ 0 h 1053300"/>
                      <a:gd name="connsiteX1" fmla="*/ 3144644 w 3840995"/>
                      <a:gd name="connsiteY1" fmla="*/ 0 h 1053300"/>
                      <a:gd name="connsiteX2" fmla="*/ 3840995 w 3840995"/>
                      <a:gd name="connsiteY2" fmla="*/ 1053300 h 1053300"/>
                      <a:gd name="connsiteX3" fmla="*/ 0 w 3840995"/>
                      <a:gd name="connsiteY3" fmla="*/ 1046266 h 1053300"/>
                      <a:gd name="connsiteX4" fmla="*/ 0 w 3840995"/>
                      <a:gd name="connsiteY4" fmla="*/ 0 h 1053300"/>
                      <a:gd name="connsiteX0" fmla="*/ 0 w 3697309"/>
                      <a:gd name="connsiteY0" fmla="*/ 0 h 1053300"/>
                      <a:gd name="connsiteX1" fmla="*/ 3144644 w 3697309"/>
                      <a:gd name="connsiteY1" fmla="*/ 0 h 1053300"/>
                      <a:gd name="connsiteX2" fmla="*/ 3697309 w 3697309"/>
                      <a:gd name="connsiteY2" fmla="*/ 1053300 h 1053300"/>
                      <a:gd name="connsiteX3" fmla="*/ 0 w 3697309"/>
                      <a:gd name="connsiteY3" fmla="*/ 1046266 h 1053300"/>
                      <a:gd name="connsiteX4" fmla="*/ 0 w 3697309"/>
                      <a:gd name="connsiteY4" fmla="*/ 0 h 1053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7309" h="1053300">
                        <a:moveTo>
                          <a:pt x="0" y="0"/>
                        </a:moveTo>
                        <a:lnTo>
                          <a:pt x="3144644" y="0"/>
                        </a:lnTo>
                        <a:lnTo>
                          <a:pt x="3697309" y="1053300"/>
                        </a:lnTo>
                        <a:lnTo>
                          <a:pt x="0" y="10462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6350">
                    <a:noFill/>
                    <a:miter lim="800000"/>
                    <a:headEnd/>
                    <a:tailEnd/>
                  </a:ln>
                </p:spPr>
                <p:txBody>
                  <a:bodyPr rot="0" spcFirstLastPara="0" vert="horz" wrap="square" lIns="72000" tIns="72000" rIns="72000" bIns="72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cxnSp>
              <p:nvCxnSpPr>
                <p:cNvPr id="44" name="直線矢印コネクタ 43">
                  <a:extLst>
                    <a:ext uri="{FF2B5EF4-FFF2-40B4-BE49-F238E27FC236}">
                      <a16:creationId xmlns:a16="http://schemas.microsoft.com/office/drawing/2014/main" id="{BAEEB3FD-64F7-F310-AC0F-02838F1068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07531" y="185106"/>
                  <a:ext cx="0" cy="786222"/>
                </a:xfrm>
                <a:prstGeom prst="straightConnector1">
                  <a:avLst/>
                </a:prstGeom>
                <a:ln w="6350">
                  <a:solidFill>
                    <a:srgbClr val="A5A5A5"/>
                  </a:solidFill>
                  <a:prstDash val="dash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矢印コネクタ 58">
                  <a:extLst>
                    <a:ext uri="{FF2B5EF4-FFF2-40B4-BE49-F238E27FC236}">
                      <a16:creationId xmlns:a16="http://schemas.microsoft.com/office/drawing/2014/main" id="{22F031E2-1B3F-14A0-FCF0-53E080E124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15409" y="185106"/>
                  <a:ext cx="0" cy="786643"/>
                </a:xfrm>
                <a:prstGeom prst="straightConnector1">
                  <a:avLst/>
                </a:prstGeom>
                <a:ln w="6350">
                  <a:solidFill>
                    <a:srgbClr val="A5A5A5"/>
                  </a:solidFill>
                  <a:prstDash val="dash"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0" name="図 29" descr="暗い, 座る, ノートパソコン, コンピュータ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84227A5-546B-E1D9-2C4B-30EA9E899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354" y="231625"/>
              <a:ext cx="348626" cy="524070"/>
            </a:xfrm>
            <a:prstGeom prst="rect">
              <a:avLst/>
            </a:prstGeom>
          </p:spPr>
        </p:pic>
      </p:grpSp>
      <p:pic>
        <p:nvPicPr>
          <p:cNvPr id="104" name="図 103">
            <a:extLst>
              <a:ext uri="{FF2B5EF4-FFF2-40B4-BE49-F238E27FC236}">
                <a16:creationId xmlns:a16="http://schemas.microsoft.com/office/drawing/2014/main" id="{ECDE48B4-ED6D-34A8-0B3C-448FC1449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37" y="11183754"/>
            <a:ext cx="540000" cy="500294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062D76CD-5351-0C37-01D9-CCB2039FB7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48" y="11183754"/>
            <a:ext cx="540000" cy="500294"/>
          </a:xfrm>
          <a:prstGeom prst="rect">
            <a:avLst/>
          </a:prstGeom>
        </p:spPr>
      </p:pic>
      <p:sp>
        <p:nvSpPr>
          <p:cNvPr id="109" name="右矢印 108">
            <a:extLst>
              <a:ext uri="{FF2B5EF4-FFF2-40B4-BE49-F238E27FC236}">
                <a16:creationId xmlns:a16="http://schemas.microsoft.com/office/drawing/2014/main" id="{8D520716-83C7-FDDD-D068-33AE92E09CBD}"/>
              </a:ext>
            </a:extLst>
          </p:cNvPr>
          <p:cNvSpPr/>
          <p:nvPr/>
        </p:nvSpPr>
        <p:spPr>
          <a:xfrm>
            <a:off x="1528689" y="9715009"/>
            <a:ext cx="3085747" cy="432000"/>
          </a:xfrm>
          <a:prstGeom prst="rightArrow">
            <a:avLst>
              <a:gd name="adj1" fmla="val 100000"/>
              <a:gd name="adj2" fmla="val 27913"/>
            </a:avLst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36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985" algn="ctr">
              <a:buNone/>
            </a:pPr>
            <a:r>
              <a:rPr lang="ja-JP" b="1" kern="1200">
                <a:solidFill>
                  <a:srgbClr val="FFFFFF"/>
                </a:solidFill>
                <a:effectLst/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 陸上</a:t>
            </a:r>
            <a:r>
              <a:rPr lang="ja-JP" altLang="en-US" b="1">
                <a:solidFill>
                  <a:srgbClr val="FFFFF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Times New Roman" panose="02020603050405020304" pitchFamily="18" charset="0"/>
              </a:rPr>
              <a:t>の適地は飽和状態</a:t>
            </a:r>
            <a:endParaRPr lang="ja-JP">
              <a:effectLst/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CFFC3666-9AFF-1DF6-8C7A-6C576ADCC5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59" y="11183754"/>
            <a:ext cx="540000" cy="500294"/>
          </a:xfrm>
          <a:prstGeom prst="rect">
            <a:avLst/>
          </a:prstGeom>
        </p:spPr>
      </p:pic>
      <p:pic>
        <p:nvPicPr>
          <p:cNvPr id="111" name="図 110">
            <a:extLst>
              <a:ext uri="{FF2B5EF4-FFF2-40B4-BE49-F238E27FC236}">
                <a16:creationId xmlns:a16="http://schemas.microsoft.com/office/drawing/2014/main" id="{6F0F6469-67AE-9305-97D4-C58E9F98A5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70" y="11183754"/>
            <a:ext cx="540000" cy="500294"/>
          </a:xfrm>
          <a:prstGeom prst="rect">
            <a:avLst/>
          </a:prstGeom>
        </p:spPr>
      </p:pic>
      <p:pic>
        <p:nvPicPr>
          <p:cNvPr id="112" name="図 111">
            <a:extLst>
              <a:ext uri="{FF2B5EF4-FFF2-40B4-BE49-F238E27FC236}">
                <a16:creationId xmlns:a16="http://schemas.microsoft.com/office/drawing/2014/main" id="{48CA8C58-054A-A9CD-5A66-9EF16B442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81" y="11183754"/>
            <a:ext cx="540000" cy="500294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584557C2-4096-D1F5-40AE-B887399AD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92" y="11183754"/>
            <a:ext cx="540000" cy="500294"/>
          </a:xfrm>
          <a:prstGeom prst="rect">
            <a:avLst/>
          </a:prstGeom>
        </p:spPr>
      </p:pic>
      <p:sp>
        <p:nvSpPr>
          <p:cNvPr id="118" name="角丸四角形 117">
            <a:extLst>
              <a:ext uri="{FF2B5EF4-FFF2-40B4-BE49-F238E27FC236}">
                <a16:creationId xmlns:a16="http://schemas.microsoft.com/office/drawing/2014/main" id="{46D17851-8914-E7F7-F084-D8B501C60E9C}"/>
              </a:ext>
            </a:extLst>
          </p:cNvPr>
          <p:cNvSpPr/>
          <p:nvPr/>
        </p:nvSpPr>
        <p:spPr>
          <a:xfrm>
            <a:off x="1507736" y="6293040"/>
            <a:ext cx="8856000" cy="54544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A476ED-7E65-ABB8-ED4F-23A0261B657F}"/>
              </a:ext>
            </a:extLst>
          </p:cNvPr>
          <p:cNvSpPr txBox="1"/>
          <p:nvPr/>
        </p:nvSpPr>
        <p:spPr>
          <a:xfrm>
            <a:off x="2252383" y="6279982"/>
            <a:ext cx="7361270" cy="5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spc="-150">
                <a:solidFill>
                  <a:schemeClr val="bg1"/>
                </a:solidFill>
              </a:rPr>
              <a:t>波の運動エネルギーを活用した波力発電設備</a:t>
            </a: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38D781C6-14E4-5962-5EE3-C4EB3EACE20F}"/>
              </a:ext>
            </a:extLst>
          </p:cNvPr>
          <p:cNvSpPr/>
          <p:nvPr/>
        </p:nvSpPr>
        <p:spPr>
          <a:xfrm>
            <a:off x="1695885" y="7056857"/>
            <a:ext cx="519744" cy="51974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78756C00-6BE8-C5D1-9E16-166A69E2972F}"/>
              </a:ext>
            </a:extLst>
          </p:cNvPr>
          <p:cNvSpPr/>
          <p:nvPr/>
        </p:nvSpPr>
        <p:spPr>
          <a:xfrm>
            <a:off x="1531779" y="7114728"/>
            <a:ext cx="856297" cy="43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endParaRPr kumimoji="1" lang="ja-JP" altLang="en-US" sz="24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5305A13A-B14B-F733-AFD0-1BB6E1F3A5D8}"/>
              </a:ext>
            </a:extLst>
          </p:cNvPr>
          <p:cNvSpPr/>
          <p:nvPr/>
        </p:nvSpPr>
        <p:spPr>
          <a:xfrm>
            <a:off x="1692970" y="8299377"/>
            <a:ext cx="519744" cy="51974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E06801E7-CE4E-2513-0141-C11DECF3D053}"/>
              </a:ext>
            </a:extLst>
          </p:cNvPr>
          <p:cNvSpPr/>
          <p:nvPr/>
        </p:nvSpPr>
        <p:spPr>
          <a:xfrm>
            <a:off x="1528864" y="8357248"/>
            <a:ext cx="856297" cy="43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kumimoji="1" lang="ja-JP" altLang="en-US" sz="24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93DE0C7-4D09-23C2-7F85-14291E7481A4}"/>
              </a:ext>
            </a:extLst>
          </p:cNvPr>
          <p:cNvSpPr/>
          <p:nvPr/>
        </p:nvSpPr>
        <p:spPr>
          <a:xfrm>
            <a:off x="2457174" y="7562523"/>
            <a:ext cx="5173063" cy="513753"/>
          </a:xfrm>
          <a:prstGeom prst="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057A1C9-F6C7-9ECC-CDC0-F45767957DAD}"/>
              </a:ext>
            </a:extLst>
          </p:cNvPr>
          <p:cNvSpPr txBox="1"/>
          <p:nvPr/>
        </p:nvSpPr>
        <p:spPr>
          <a:xfrm>
            <a:off x="4845078" y="10263768"/>
            <a:ext cx="5248469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b="1" spc="-150">
                <a:solidFill>
                  <a:schemeClr val="tx1">
                    <a:lumMod val="75000"/>
                    <a:lumOff val="25000"/>
                  </a:schemeClr>
                </a:solidFill>
              </a:rPr>
              <a:t>国内</a:t>
            </a:r>
            <a:r>
              <a:rPr kumimoji="1" lang="ja-JP" altLang="en-US" b="1" spc="-300">
                <a:solidFill>
                  <a:schemeClr val="tx1">
                    <a:lumMod val="75000"/>
                    <a:lumOff val="25000"/>
                  </a:schemeClr>
                </a:solidFill>
              </a:rPr>
              <a:t>３</a:t>
            </a:r>
            <a:r>
              <a:rPr kumimoji="1" lang="ja-JP" altLang="en-US" b="1" spc="-150">
                <a:solidFill>
                  <a:schemeClr val="tx1">
                    <a:lumMod val="75000"/>
                    <a:lumOff val="25000"/>
                  </a:schemeClr>
                </a:solidFill>
              </a:rPr>
              <a:t>ヶ所の港湾施設にて基本機構の</a:t>
            </a:r>
            <a:r>
              <a:rPr kumimoji="1" lang="ja-JP" altLang="en-US" b="1" spc="-15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実証実験を完了</a:t>
            </a:r>
            <a:endParaRPr kumimoji="1" lang="en-US" altLang="ja-JP" b="1" spc="-15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</a:pPr>
            <a:r>
              <a:rPr kumimoji="1" lang="ja-JP" altLang="en-US" b="1" spc="-150">
                <a:solidFill>
                  <a:schemeClr val="tx1">
                    <a:lumMod val="75000"/>
                    <a:lumOff val="25000"/>
                  </a:schemeClr>
                </a:solidFill>
              </a:rPr>
              <a:t>現在は</a:t>
            </a:r>
            <a:r>
              <a:rPr kumimoji="1" lang="ja-JP" altLang="en-US" b="1" spc="-15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浮体式へ機構の最適化を進行中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DC8DC8B5-791D-D268-D7D5-7C9E3C3B97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322" y="8164920"/>
            <a:ext cx="2162013" cy="117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DD027B4-6411-4BB8-EDC7-9BF30D20C0ED}"/>
              </a:ext>
            </a:extLst>
          </p:cNvPr>
          <p:cNvSpPr/>
          <p:nvPr/>
        </p:nvSpPr>
        <p:spPr>
          <a:xfrm>
            <a:off x="2039253" y="1217821"/>
            <a:ext cx="6232538" cy="2743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023D1D-F362-4366-030D-D8BC4D328529}"/>
              </a:ext>
            </a:extLst>
          </p:cNvPr>
          <p:cNvSpPr txBox="1"/>
          <p:nvPr/>
        </p:nvSpPr>
        <p:spPr>
          <a:xfrm>
            <a:off x="2421433" y="8262907"/>
            <a:ext cx="7804972" cy="109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b="1" spc="-150">
                <a:solidFill>
                  <a:schemeClr val="tx1">
                    <a:lumMod val="95000"/>
                    <a:lumOff val="5000"/>
                  </a:schemeClr>
                </a:solidFill>
              </a:rPr>
              <a:t>天候や日中・夜間の時間に関わらず</a:t>
            </a:r>
            <a:endParaRPr kumimoji="1" lang="en-US" altLang="ja-JP" sz="2800" b="1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en-US" altLang="ja-JP" sz="2800" b="1" spc="-150" dirty="0">
                <a:solidFill>
                  <a:srgbClr val="0070C0"/>
                </a:solidFill>
                <a:latin typeface="+mn-ea"/>
              </a:rPr>
              <a:t>1</a:t>
            </a:r>
            <a:r>
              <a:rPr kumimoji="1" lang="ja-JP" altLang="en-US" sz="2800" b="1" spc="-150">
                <a:solidFill>
                  <a:srgbClr val="0070C0"/>
                </a:solidFill>
              </a:rPr>
              <a:t>日を通して安定的に発電</a:t>
            </a:r>
            <a:r>
              <a:rPr kumimoji="1" lang="en-US" altLang="ja-JP" sz="2800" b="1" spc="-150" dirty="0">
                <a:solidFill>
                  <a:srgbClr val="0070C0"/>
                </a:solidFill>
              </a:rPr>
              <a:t>  </a:t>
            </a:r>
            <a:r>
              <a:rPr kumimoji="1" lang="en-US" altLang="ja-JP" sz="2800" spc="-15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kumimoji="1" lang="ja-JP" altLang="en-US" sz="2800" spc="-15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実証済み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F89AD19-8D20-ACD2-5A7A-F24E5A6777B2}"/>
              </a:ext>
            </a:extLst>
          </p:cNvPr>
          <p:cNvSpPr txBox="1"/>
          <p:nvPr/>
        </p:nvSpPr>
        <p:spPr>
          <a:xfrm>
            <a:off x="2422732" y="7017322"/>
            <a:ext cx="7804972" cy="109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b="1" spc="-150">
                <a:solidFill>
                  <a:schemeClr val="tx1">
                    <a:lumMod val="95000"/>
                    <a:lumOff val="5000"/>
                  </a:schemeClr>
                </a:solidFill>
              </a:rPr>
              <a:t>海底への固定が不要な「</a:t>
            </a:r>
            <a:r>
              <a:rPr kumimoji="1" lang="ja-JP" altLang="en-US" sz="2800" b="1" spc="-150">
                <a:solidFill>
                  <a:srgbClr val="0070C0"/>
                </a:solidFill>
              </a:rPr>
              <a:t>浮体式</a:t>
            </a:r>
            <a:r>
              <a:rPr kumimoji="1" lang="ja-JP" altLang="en-US" sz="2800" b="1" spc="-150">
                <a:solidFill>
                  <a:schemeClr val="tx1">
                    <a:lumMod val="95000"/>
                    <a:lumOff val="5000"/>
                  </a:schemeClr>
                </a:solidFill>
              </a:rPr>
              <a:t>」構造のため、</a:t>
            </a:r>
            <a:endParaRPr kumimoji="1" lang="en-US" altLang="ja-JP" sz="2800" b="1" spc="-1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800" b="1" spc="-150">
                <a:solidFill>
                  <a:srgbClr val="0070C0"/>
                </a:solidFill>
              </a:rPr>
              <a:t>水深に関わらず沖合でも運用可能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82A3F9-CA89-899D-B47D-BAC678C6C2BB}"/>
              </a:ext>
            </a:extLst>
          </p:cNvPr>
          <p:cNvSpPr txBox="1"/>
          <p:nvPr/>
        </p:nvSpPr>
        <p:spPr>
          <a:xfrm>
            <a:off x="1653700" y="730692"/>
            <a:ext cx="8866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海からクリーンエネルギーを生成</a:t>
            </a:r>
            <a:endParaRPr kumimoji="1" lang="en-US" altLang="ja-JP" sz="4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波の上下動を活用した発電技術</a:t>
            </a:r>
            <a:endParaRPr kumimoji="1" lang="ja-JP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49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266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2025-10-14T07:01:38Z</dcterms:created>
  <dcterms:modified xsi:type="dcterms:W3CDTF">2025-10-14T07:02:13Z</dcterms:modified>
</cp:coreProperties>
</file>