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1" r:id="rId2"/>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75" d="100"/>
          <a:sy n="75" d="100"/>
        </p:scale>
        <p:origin x="640" y="36"/>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2025/11/18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2025/11/18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2025/11/18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2025/11/18</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勾玉形風車を用いる独立配置型の小型風力発電システム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9745" y="4333433"/>
            <a:ext cx="9229796" cy="1569660"/>
          </a:xfrm>
          <a:prstGeom prst="rect">
            <a:avLst/>
          </a:prstGeom>
          <a:noFill/>
        </p:spPr>
        <p:txBody>
          <a:bodyPr wrap="square" rtlCol="0">
            <a:spAutoFit/>
          </a:bodyPr>
          <a:lstStyle/>
          <a:p>
            <a:r>
              <a:rPr kumimoji="1" lang="ja-JP" altLang="en-US" sz="2400" b="1" dirty="0"/>
              <a:t>有限会社須戸電設は鉄道電気工事で培った施工経験やノウハウから、立命館大学と共同で、社会実装へ向けた研究開発を行っております。今まで世の中にない小型風力発電の開発、社会実装を通じて</a:t>
            </a:r>
            <a:r>
              <a:rPr kumimoji="1" lang="en-US" altLang="ja-JP" sz="2400" b="1" dirty="0"/>
              <a:t>CO2</a:t>
            </a:r>
            <a:r>
              <a:rPr kumimoji="1" lang="ja-JP" altLang="en-US" sz="2400" b="1" dirty="0"/>
              <a:t>削減に貢献します。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有限会社須戸電設</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3627"/>
            <a:ext cx="7009004" cy="5367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滋賀県米原市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令和７年１１月１８日時点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3046326"/>
            <a:ext cx="5535033" cy="1815882"/>
          </a:xfrm>
          <a:prstGeom prst="rect">
            <a:avLst/>
          </a:prstGeom>
          <a:noFill/>
        </p:spPr>
        <p:txBody>
          <a:bodyPr wrap="square" rtlCol="0">
            <a:spAutoFit/>
          </a:bodyPr>
          <a:lstStyle/>
          <a:p>
            <a:r>
              <a:rPr kumimoji="1" lang="ja-JP" altLang="en-US" sz="2800" b="1" dirty="0"/>
              <a:t>・非常用電源としての活用</a:t>
            </a:r>
            <a:endParaRPr kumimoji="1" lang="en-US" altLang="ja-JP" sz="2800" b="1" dirty="0"/>
          </a:p>
          <a:p>
            <a:r>
              <a:rPr kumimoji="1" lang="ja-JP" altLang="en-US" sz="2800" b="1" dirty="0"/>
              <a:t>・搬入が難しい狭小地への設置</a:t>
            </a:r>
            <a:endParaRPr kumimoji="1" lang="en-US" altLang="ja-JP" sz="2800" b="1" dirty="0"/>
          </a:p>
          <a:p>
            <a:r>
              <a:rPr kumimoji="1" lang="ja-JP" altLang="en-US" sz="2800" b="1" dirty="0"/>
              <a:t>・社会実装に向けた共同開発者との連携</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3" name="テキスト ボックス 2">
            <a:extLst>
              <a:ext uri="{FF2B5EF4-FFF2-40B4-BE49-F238E27FC236}">
                <a16:creationId xmlns:a16="http://schemas.microsoft.com/office/drawing/2014/main" id="{6DC59B5A-B6C1-3E66-36C0-11B1B303C32F}"/>
              </a:ext>
            </a:extLst>
          </p:cNvPr>
          <p:cNvSpPr txBox="1"/>
          <p:nvPr/>
        </p:nvSpPr>
        <p:spPr>
          <a:xfrm>
            <a:off x="1457576" y="6556802"/>
            <a:ext cx="5953702" cy="1200329"/>
          </a:xfrm>
          <a:prstGeom prst="rect">
            <a:avLst/>
          </a:prstGeom>
          <a:noFill/>
        </p:spPr>
        <p:txBody>
          <a:bodyPr wrap="square" rtlCol="0">
            <a:spAutoFit/>
          </a:bodyPr>
          <a:lstStyle/>
          <a:p>
            <a:r>
              <a:rPr kumimoji="1" lang="ja-JP" altLang="en-US" sz="2400" b="1" dirty="0"/>
              <a:t>・</a:t>
            </a:r>
            <a:r>
              <a:rPr kumimoji="1" lang="ja-JP" altLang="en-US" sz="2400" b="1" dirty="0">
                <a:solidFill>
                  <a:srgbClr val="FF0000"/>
                </a:solidFill>
              </a:rPr>
              <a:t>屋根上サイズ（空白領域）の風力発電システム</a:t>
            </a:r>
            <a:r>
              <a:rPr kumimoji="1" lang="ja-JP" altLang="en-US" sz="2400" b="1" dirty="0"/>
              <a:t>→今まで設置が難しかった狭小地での活用で、</a:t>
            </a:r>
            <a:r>
              <a:rPr kumimoji="1" lang="en-US" altLang="ja-JP" sz="2400" b="1" dirty="0"/>
              <a:t>CO2</a:t>
            </a:r>
            <a:r>
              <a:rPr kumimoji="1" lang="ja-JP" altLang="en-US" sz="2400" b="1" dirty="0"/>
              <a:t>削減に貢献します。</a:t>
            </a:r>
            <a:endParaRPr kumimoji="1" lang="en-US" altLang="ja-JP" sz="2400" b="1" dirty="0"/>
          </a:p>
        </p:txBody>
      </p:sp>
      <p:sp>
        <p:nvSpPr>
          <p:cNvPr id="7" name="テキスト ボックス 6">
            <a:extLst>
              <a:ext uri="{FF2B5EF4-FFF2-40B4-BE49-F238E27FC236}">
                <a16:creationId xmlns:a16="http://schemas.microsoft.com/office/drawing/2014/main" id="{9026F79F-D203-AD82-0022-B8C4DAC45250}"/>
              </a:ext>
            </a:extLst>
          </p:cNvPr>
          <p:cNvSpPr txBox="1"/>
          <p:nvPr/>
        </p:nvSpPr>
        <p:spPr>
          <a:xfrm>
            <a:off x="1389745" y="6083144"/>
            <a:ext cx="8454646" cy="523220"/>
          </a:xfrm>
          <a:prstGeom prst="rect">
            <a:avLst/>
          </a:prstGeom>
          <a:noFill/>
        </p:spPr>
        <p:txBody>
          <a:bodyPr wrap="square" rtlCol="0">
            <a:spAutoFit/>
          </a:bodyPr>
          <a:lstStyle/>
          <a:p>
            <a:r>
              <a:rPr kumimoji="1" lang="ja-JP" altLang="en-US" sz="2800" b="1" dirty="0">
                <a:solidFill>
                  <a:srgbClr val="002060"/>
                </a:solidFill>
              </a:rPr>
              <a:t>勾玉形風力発電システムの特徴</a:t>
            </a:r>
            <a:endParaRPr kumimoji="1" lang="en-US" altLang="ja-JP" sz="2800" b="1" dirty="0">
              <a:solidFill>
                <a:srgbClr val="002060"/>
              </a:solidFill>
            </a:endParaRPr>
          </a:p>
        </p:txBody>
      </p:sp>
      <p:sp>
        <p:nvSpPr>
          <p:cNvPr id="13" name="テキスト ボックス 12">
            <a:extLst>
              <a:ext uri="{FF2B5EF4-FFF2-40B4-BE49-F238E27FC236}">
                <a16:creationId xmlns:a16="http://schemas.microsoft.com/office/drawing/2014/main" id="{1265D796-6B31-5DB9-247F-9085D7EE80B8}"/>
              </a:ext>
            </a:extLst>
          </p:cNvPr>
          <p:cNvSpPr txBox="1"/>
          <p:nvPr/>
        </p:nvSpPr>
        <p:spPr>
          <a:xfrm>
            <a:off x="1497961" y="7655124"/>
            <a:ext cx="5973145" cy="1569660"/>
          </a:xfrm>
          <a:prstGeom prst="rect">
            <a:avLst/>
          </a:prstGeom>
          <a:noFill/>
        </p:spPr>
        <p:txBody>
          <a:bodyPr wrap="square" rtlCol="0">
            <a:spAutoFit/>
          </a:bodyPr>
          <a:lstStyle/>
          <a:p>
            <a:r>
              <a:rPr kumimoji="1" lang="ja-JP" altLang="en-US" sz="2400" b="1" dirty="0"/>
              <a:t>・</a:t>
            </a:r>
            <a:r>
              <a:rPr kumimoji="1" lang="ja-JP" altLang="en-US" sz="2400" b="1" dirty="0">
                <a:solidFill>
                  <a:srgbClr val="FF0000"/>
                </a:solidFill>
              </a:rPr>
              <a:t>低風速で高出力</a:t>
            </a:r>
            <a:r>
              <a:rPr kumimoji="1" lang="ja-JP" altLang="en-US" sz="2400" b="1" dirty="0"/>
              <a:t>→風車専用設計のブレード（勾玉形風車ブレード）を使用し、</a:t>
            </a:r>
            <a:endParaRPr kumimoji="1" lang="en-US" altLang="ja-JP" sz="2400" b="1" dirty="0"/>
          </a:p>
          <a:p>
            <a:r>
              <a:rPr kumimoji="1" lang="ja-JP" altLang="en-US" sz="2400" b="1" dirty="0"/>
              <a:t>日本の気候に適した低風速帯での発電を目指します。</a:t>
            </a:r>
            <a:endParaRPr kumimoji="1" lang="en-US" altLang="ja-JP" sz="2400" b="1" dirty="0"/>
          </a:p>
        </p:txBody>
      </p:sp>
      <p:pic>
        <p:nvPicPr>
          <p:cNvPr id="15" name="図 14">
            <a:extLst>
              <a:ext uri="{FF2B5EF4-FFF2-40B4-BE49-F238E27FC236}">
                <a16:creationId xmlns:a16="http://schemas.microsoft.com/office/drawing/2014/main" id="{AFA9EF8A-8A99-0652-4EA8-893F789808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5400000">
            <a:off x="7359049" y="6363754"/>
            <a:ext cx="3026874" cy="2786755"/>
          </a:xfrm>
          <a:prstGeom prst="rect">
            <a:avLst/>
          </a:prstGeom>
        </p:spPr>
      </p:pic>
      <p:sp>
        <p:nvSpPr>
          <p:cNvPr id="17" name="四角形: 角を丸くする 16">
            <a:extLst>
              <a:ext uri="{FF2B5EF4-FFF2-40B4-BE49-F238E27FC236}">
                <a16:creationId xmlns:a16="http://schemas.microsoft.com/office/drawing/2014/main" id="{C7440B6A-5BE6-25E7-43BE-E27D9CB1FD0E}"/>
              </a:ext>
            </a:extLst>
          </p:cNvPr>
          <p:cNvSpPr/>
          <p:nvPr/>
        </p:nvSpPr>
        <p:spPr>
          <a:xfrm>
            <a:off x="7337356" y="9339747"/>
            <a:ext cx="2928508" cy="623862"/>
          </a:xfrm>
          <a:prstGeom prst="roundRect">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実証実験中の</a:t>
            </a:r>
            <a:endParaRPr kumimoji="1" lang="en-US" altLang="ja-JP" b="1" dirty="0">
              <a:solidFill>
                <a:schemeClr val="tx1"/>
              </a:solidFill>
            </a:endParaRPr>
          </a:p>
          <a:p>
            <a:pPr algn="ctr"/>
            <a:r>
              <a:rPr kumimoji="1" lang="ja-JP" altLang="en-US" b="1" dirty="0">
                <a:solidFill>
                  <a:schemeClr val="tx1"/>
                </a:solidFill>
              </a:rPr>
              <a:t>勾玉形風力発電設備</a:t>
            </a:r>
          </a:p>
        </p:txBody>
      </p:sp>
      <p:pic>
        <p:nvPicPr>
          <p:cNvPr id="26" name="図 25">
            <a:extLst>
              <a:ext uri="{FF2B5EF4-FFF2-40B4-BE49-F238E27FC236}">
                <a16:creationId xmlns:a16="http://schemas.microsoft.com/office/drawing/2014/main" id="{470A1104-24BD-B5AC-EE89-31C59574A2CB}"/>
              </a:ext>
            </a:extLst>
          </p:cNvPr>
          <p:cNvPicPr>
            <a:picLocks noChangeAspect="1"/>
          </p:cNvPicPr>
          <p:nvPr/>
        </p:nvPicPr>
        <p:blipFill>
          <a:blip r:embed="rId4"/>
          <a:srcRect t="6197"/>
          <a:stretch>
            <a:fillRect/>
          </a:stretch>
        </p:blipFill>
        <p:spPr>
          <a:xfrm>
            <a:off x="1621017" y="9237165"/>
            <a:ext cx="4146802" cy="2889736"/>
          </a:xfrm>
          <a:prstGeom prst="rect">
            <a:avLst/>
          </a:prstGeom>
          <a:ln>
            <a:solidFill>
              <a:schemeClr val="tx1"/>
            </a:solidFill>
          </a:ln>
        </p:spPr>
      </p:pic>
      <p:sp>
        <p:nvSpPr>
          <p:cNvPr id="28" name="四角形: 角を丸くする 27">
            <a:extLst>
              <a:ext uri="{FF2B5EF4-FFF2-40B4-BE49-F238E27FC236}">
                <a16:creationId xmlns:a16="http://schemas.microsoft.com/office/drawing/2014/main" id="{C020CAB1-E9FA-2595-726D-9EBFC5B06F10}"/>
              </a:ext>
            </a:extLst>
          </p:cNvPr>
          <p:cNvSpPr/>
          <p:nvPr/>
        </p:nvSpPr>
        <p:spPr>
          <a:xfrm>
            <a:off x="3447803" y="9040045"/>
            <a:ext cx="2928508" cy="394239"/>
          </a:xfrm>
          <a:prstGeom prst="roundRect">
            <a:avLst/>
          </a:prstGeom>
          <a:solidFill>
            <a:schemeClr val="accent1">
              <a:lumMod val="20000"/>
              <a:lumOff val="80000"/>
            </a:schemeClr>
          </a:solid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勾玉形風車の新規性</a:t>
            </a:r>
          </a:p>
        </p:txBody>
      </p:sp>
      <p:sp>
        <p:nvSpPr>
          <p:cNvPr id="11" name="テキスト ボックス 10">
            <a:extLst>
              <a:ext uri="{FF2B5EF4-FFF2-40B4-BE49-F238E27FC236}">
                <a16:creationId xmlns:a16="http://schemas.microsoft.com/office/drawing/2014/main" id="{D8752811-3C7A-1E53-D02C-E6CF63CCC7D8}"/>
              </a:ext>
            </a:extLst>
          </p:cNvPr>
          <p:cNvSpPr txBox="1"/>
          <p:nvPr/>
        </p:nvSpPr>
        <p:spPr>
          <a:xfrm>
            <a:off x="6119063" y="10744309"/>
            <a:ext cx="4146801" cy="1169551"/>
          </a:xfrm>
          <a:prstGeom prst="rect">
            <a:avLst/>
          </a:prstGeom>
          <a:noFill/>
        </p:spPr>
        <p:txBody>
          <a:bodyPr wrap="square">
            <a:spAutoFit/>
          </a:bodyPr>
          <a:lstStyle/>
          <a:p>
            <a:pPr>
              <a:buNone/>
            </a:pPr>
            <a:r>
              <a:rPr lang="ja-JP" altLang="ja-JP" sz="1400" dirty="0">
                <a:solidFill>
                  <a:srgbClr val="000000"/>
                </a:solidFill>
                <a:effectLst/>
                <a:latin typeface="ＭＳ Ｐゴシック" panose="020B0600070205080204" pitchFamily="50" charset="-128"/>
                <a:ea typeface="メイリオ" panose="020B0604030504040204" pitchFamily="50" charset="-128"/>
                <a:cs typeface="ＭＳ Ｐゴシック" panose="020B0600070205080204" pitchFamily="50" charset="-128"/>
              </a:rPr>
              <a:t>・引用：立命館大学 新技術説明会発表資料より</a:t>
            </a:r>
            <a:endPar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buNone/>
            </a:pPr>
            <a:r>
              <a:rPr lang="ja-JP" altLang="ja-JP" sz="1400" dirty="0">
                <a:solidFill>
                  <a:srgbClr val="000000"/>
                </a:solidFill>
                <a:effectLst/>
                <a:latin typeface="ＭＳ Ｐゴシック" panose="020B0600070205080204" pitchFamily="50" charset="-128"/>
                <a:ea typeface="メイリオ" panose="020B0604030504040204" pitchFamily="50" charset="-128"/>
                <a:cs typeface="ＭＳ Ｐゴシック" panose="020B0600070205080204" pitchFamily="50" charset="-128"/>
              </a:rPr>
              <a:t>・出典：牛山泉トコトンやさしい風力発電の本、日刊工業新聞社（</a:t>
            </a:r>
            <a:r>
              <a:rPr lang="en-US" altLang="ja-JP" sz="1400" dirty="0">
                <a:solidFill>
                  <a:srgbClr val="000000"/>
                </a:solidFill>
                <a:effectLst/>
                <a:latin typeface="ＭＳ Ｐゴシック" panose="020B0600070205080204" pitchFamily="50" charset="-128"/>
                <a:ea typeface="メイリオ" panose="020B0604030504040204" pitchFamily="50" charset="-128"/>
                <a:cs typeface="ＭＳ Ｐゴシック" panose="020B0600070205080204" pitchFamily="50" charset="-128"/>
              </a:rPr>
              <a:t>2010</a:t>
            </a:r>
            <a:r>
              <a:rPr lang="ja-JP" altLang="ja-JP" sz="1400" dirty="0">
                <a:solidFill>
                  <a:srgbClr val="000000"/>
                </a:solidFill>
                <a:effectLst/>
                <a:latin typeface="ＭＳ Ｐゴシック" panose="020B0600070205080204" pitchFamily="50" charset="-128"/>
                <a:ea typeface="メイリオ" panose="020B0604030504040204" pitchFamily="50" charset="-128"/>
                <a:cs typeface="ＭＳ Ｐゴシック" panose="020B0600070205080204" pitchFamily="50" charset="-128"/>
              </a:rPr>
              <a:t>）、</a:t>
            </a:r>
            <a:r>
              <a:rPr lang="en-US" altLang="ja-JP" sz="1400" dirty="0">
                <a:solidFill>
                  <a:srgbClr val="000000"/>
                </a:solidFill>
                <a:effectLst/>
                <a:latin typeface="ＭＳ Ｐゴシック" panose="020B0600070205080204" pitchFamily="50" charset="-128"/>
                <a:ea typeface="メイリオ" panose="020B0604030504040204" pitchFamily="50" charset="-128"/>
                <a:cs typeface="ＭＳ Ｐゴシック" panose="020B0600070205080204" pitchFamily="50" charset="-128"/>
              </a:rPr>
              <a:t>P. 81,83</a:t>
            </a:r>
            <a:endPar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spcAft>
                <a:spcPts val="1200"/>
              </a:spcAft>
              <a:buNone/>
            </a:pPr>
            <a:r>
              <a:rPr lang="ja-JP" altLang="ja-JP" sz="1400" dirty="0">
                <a:solidFill>
                  <a:srgbClr val="000000"/>
                </a:solidFill>
                <a:effectLst/>
                <a:latin typeface="ＭＳ Ｐゴシック" panose="020B0600070205080204" pitchFamily="50" charset="-128"/>
                <a:ea typeface="メイリオ" panose="020B0604030504040204" pitchFamily="50" charset="-128"/>
                <a:cs typeface="ＭＳ Ｐゴシック" panose="020B0600070205080204" pitchFamily="50" charset="-128"/>
              </a:rPr>
              <a:t>　　　　西方正司、甲斐隆章、分かりやすい風力発電、オーム社（</a:t>
            </a:r>
            <a:r>
              <a:rPr lang="en-US" altLang="ja-JP" sz="1400" dirty="0">
                <a:solidFill>
                  <a:srgbClr val="000000"/>
                </a:solidFill>
                <a:effectLst/>
                <a:latin typeface="ＭＳ Ｐゴシック" panose="020B0600070205080204" pitchFamily="50" charset="-128"/>
                <a:ea typeface="メイリオ" panose="020B0604030504040204" pitchFamily="50" charset="-128"/>
                <a:cs typeface="ＭＳ Ｐゴシック" panose="020B0600070205080204" pitchFamily="50" charset="-128"/>
              </a:rPr>
              <a:t>2013</a:t>
            </a:r>
            <a:r>
              <a:rPr lang="ja-JP" altLang="ja-JP" sz="1400" dirty="0">
                <a:solidFill>
                  <a:srgbClr val="000000"/>
                </a:solidFill>
                <a:effectLst/>
                <a:latin typeface="ＭＳ Ｐゴシック" panose="020B0600070205080204" pitchFamily="50" charset="-128"/>
                <a:ea typeface="メイリオ" panose="020B0604030504040204" pitchFamily="50" charset="-128"/>
                <a:cs typeface="ＭＳ Ｐゴシック" panose="020B0600070205080204" pitchFamily="50" charset="-128"/>
              </a:rPr>
              <a:t>）、</a:t>
            </a:r>
            <a:r>
              <a:rPr lang="en-US" altLang="ja-JP" sz="1400" dirty="0">
                <a:solidFill>
                  <a:srgbClr val="000000"/>
                </a:solidFill>
                <a:effectLst/>
                <a:latin typeface="ＭＳ Ｐゴシック" panose="020B0600070205080204" pitchFamily="50" charset="-128"/>
                <a:ea typeface="メイリオ" panose="020B0604030504040204" pitchFamily="50" charset="-128"/>
                <a:cs typeface="ＭＳ Ｐゴシック" panose="020B0600070205080204" pitchFamily="50" charset="-128"/>
              </a:rPr>
              <a:t>P. 42</a:t>
            </a:r>
            <a:endPar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982437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297</Words>
  <Application>Microsoft Office PowerPoint</Application>
  <PresentationFormat>ユーザー設定</PresentationFormat>
  <Paragraphs>38</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ＭＳ Ｐゴシック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2025-11-18T04:09:25Z</dcterms:created>
  <dcterms:modified xsi:type="dcterms:W3CDTF">2025-11-18T04:10:11Z</dcterms:modified>
</cp:coreProperties>
</file>