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1" r:id="rId2"/>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FF"/>
    <a:srgbClr val="FBA3FF"/>
    <a:srgbClr val="B70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showGuides="1">
      <p:cViewPr varScale="1">
        <p:scale>
          <a:sx n="30" d="100"/>
          <a:sy n="30" d="100"/>
        </p:scale>
        <p:origin x="1572" y="28"/>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2026/3/19</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a:latin typeface="Meiryo UI" panose="020B0604030504040204" pitchFamily="50" charset="-128"/>
                <a:ea typeface="Meiryo UI" panose="020B0604030504040204" pitchFamily="50" charset="-128"/>
              </a:rPr>
              <a:t>ミドリムシの油脂から作る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a:latin typeface="Meiryo UI" panose="020B0604030504040204" pitchFamily="50" charset="-128"/>
                <a:ea typeface="Meiryo UI" panose="020B0604030504040204" pitchFamily="50" charset="-128"/>
              </a:rPr>
              <a:t>バイオディーゼル燃料</a:t>
            </a:r>
            <a:endParaRPr kumimoji="1" lang="ja-JP" altLang="en-US"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60419" y="4271675"/>
            <a:ext cx="9229796" cy="1569660"/>
          </a:xfrm>
          <a:prstGeom prst="rect">
            <a:avLst/>
          </a:prstGeom>
          <a:noFill/>
        </p:spPr>
        <p:txBody>
          <a:bodyPr wrap="square" rtlCol="0">
            <a:spAutoFit/>
          </a:bodyPr>
          <a:lstStyle/>
          <a:p>
            <a:r>
              <a:rPr lang="ja-JP" altLang="ja-JP" sz="2400" b="1" kern="100" dirty="0">
                <a:effectLst/>
                <a:latin typeface="+mn-ea"/>
                <a:cs typeface="Times New Roman" panose="02020603050405020304" pitchFamily="18" charset="0"/>
              </a:rPr>
              <a:t>バイオディーゼル燃料を全て自給自足で製造、原料コストもゼロのプラントを販売</a:t>
            </a:r>
            <a:r>
              <a:rPr lang="ja-JP" altLang="en-US" sz="2400" b="1" kern="100" dirty="0">
                <a:effectLst/>
                <a:latin typeface="+mn-ea"/>
                <a:cs typeface="Times New Roman" panose="02020603050405020304" pitchFamily="18" charset="0"/>
              </a:rPr>
              <a:t>します。</a:t>
            </a:r>
            <a:r>
              <a:rPr lang="ja-JP" altLang="ja-JP" sz="2400" b="1" kern="100" dirty="0">
                <a:effectLst/>
                <a:latin typeface="+mn-ea"/>
                <a:cs typeface="Times New Roman" panose="02020603050405020304" pitchFamily="18" charset="0"/>
              </a:rPr>
              <a:t>独自開発の稲による栄養素をミドリムシに与える従属栄養培養で短期増加したミドリムシの油脂を精製して燃料製造、</a:t>
            </a:r>
            <a:r>
              <a:rPr lang="en-US" altLang="ja-JP" sz="2400" b="1" kern="100" dirty="0">
                <a:effectLst/>
                <a:latin typeface="+mn-ea"/>
                <a:cs typeface="Times New Roman" panose="02020603050405020304" pitchFamily="18" charset="0"/>
              </a:rPr>
              <a:t>100%HVO</a:t>
            </a:r>
            <a:r>
              <a:rPr lang="ja-JP" altLang="ja-JP" sz="2400" b="1" kern="100" dirty="0">
                <a:effectLst/>
                <a:latin typeface="+mn-ea"/>
                <a:cs typeface="Times New Roman" panose="02020603050405020304" pitchFamily="18" charset="0"/>
              </a:rPr>
              <a:t>のバイオ燃料を供給します。</a:t>
            </a: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51913" y="9914979"/>
            <a:ext cx="8998600" cy="2246769"/>
          </a:xfrm>
          <a:prstGeom prst="rect">
            <a:avLst/>
          </a:prstGeom>
          <a:noFill/>
        </p:spPr>
        <p:txBody>
          <a:bodyPr wrap="square" rtlCol="0">
            <a:spAutoFit/>
          </a:bodyPr>
          <a:lstStyle/>
          <a:p>
            <a:r>
              <a:rPr lang="ja-JP" altLang="ja-JP" sz="2800" b="1" kern="100" dirty="0">
                <a:effectLst/>
                <a:latin typeface="+mn-ea"/>
                <a:cs typeface="Times New Roman" panose="02020603050405020304" pitchFamily="18" charset="0"/>
              </a:rPr>
              <a:t>弊社技術は</a:t>
            </a:r>
            <a:r>
              <a:rPr lang="en-US" altLang="ja-JP" sz="2800" b="1" kern="100" dirty="0">
                <a:effectLst/>
                <a:latin typeface="+mn-ea"/>
                <a:cs typeface="Times New Roman" panose="02020603050405020304" pitchFamily="18" charset="0"/>
              </a:rPr>
              <a:t>100%</a:t>
            </a:r>
            <a:r>
              <a:rPr lang="ja-JP" altLang="ja-JP" sz="2800" b="1" kern="100" dirty="0">
                <a:effectLst/>
                <a:latin typeface="+mn-ea"/>
                <a:cs typeface="Times New Roman" panose="02020603050405020304" pitchFamily="18" charset="0"/>
              </a:rPr>
              <a:t>自然由来の製造</a:t>
            </a:r>
            <a:r>
              <a:rPr lang="ja-JP" altLang="en-US" sz="2800" b="1" kern="100" dirty="0">
                <a:effectLst/>
                <a:latin typeface="+mn-ea"/>
                <a:cs typeface="Times New Roman" panose="02020603050405020304" pitchFamily="18" charset="0"/>
              </a:rPr>
              <a:t>、</a:t>
            </a:r>
            <a:r>
              <a:rPr lang="ja-JP" altLang="ja-JP" sz="2800" b="1" kern="100" dirty="0">
                <a:effectLst/>
                <a:latin typeface="+mn-ea"/>
                <a:cs typeface="Times New Roman" panose="02020603050405020304" pitchFamily="18" charset="0"/>
              </a:rPr>
              <a:t>かつ全て敷地内プラントで給油まで完結する完全なカーボンニュートラルです。従来エネルギーは海外からの輸入、精製、国内での輸送、それらに必ず</a:t>
            </a:r>
            <a:r>
              <a:rPr lang="en-US" altLang="ja-JP" sz="2800" b="1" kern="100" dirty="0">
                <a:effectLst/>
                <a:latin typeface="+mn-ea"/>
                <a:cs typeface="Times New Roman" panose="02020603050405020304" pitchFamily="18" charset="0"/>
              </a:rPr>
              <a:t>CO2</a:t>
            </a:r>
            <a:r>
              <a:rPr lang="ja-JP" altLang="ja-JP" sz="2800" b="1" kern="100" dirty="0">
                <a:effectLst/>
                <a:latin typeface="+mn-ea"/>
                <a:cs typeface="Times New Roman" panose="02020603050405020304" pitchFamily="18" charset="0"/>
              </a:rPr>
              <a:t>発生しますが弊社プラントはその</a:t>
            </a:r>
            <a:r>
              <a:rPr lang="ja-JP" altLang="en-US" sz="2800" b="1" kern="100" dirty="0">
                <a:effectLst/>
                <a:latin typeface="+mn-ea"/>
                <a:cs typeface="Times New Roman" panose="02020603050405020304" pitchFamily="18" charset="0"/>
              </a:rPr>
              <a:t>過程</a:t>
            </a:r>
            <a:r>
              <a:rPr lang="ja-JP" altLang="en-US" sz="2800" b="1" kern="100" dirty="0">
                <a:latin typeface="+mn-ea"/>
                <a:cs typeface="Times New Roman" panose="02020603050405020304" pitchFamily="18" charset="0"/>
              </a:rPr>
              <a:t>での発生</a:t>
            </a:r>
            <a:r>
              <a:rPr lang="ja-JP" altLang="ja-JP" sz="2800" b="1" kern="100" dirty="0">
                <a:effectLst/>
                <a:latin typeface="+mn-ea"/>
                <a:cs typeface="Times New Roman" panose="02020603050405020304" pitchFamily="18" charset="0"/>
              </a:rPr>
              <a:t>ゼロです。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a:t>株式会社</a:t>
            </a:r>
            <a:r>
              <a:rPr kumimoji="1" lang="en-US" altLang="ja-JP" sz="3600" b="1" dirty="0"/>
              <a:t> </a:t>
            </a:r>
            <a:r>
              <a:rPr kumimoji="1" lang="en-US" altLang="ja-JP" sz="3600" b="1" dirty="0" err="1"/>
              <a:t>Revo</a:t>
            </a:r>
            <a:r>
              <a:rPr kumimoji="1" lang="en-US" altLang="ja-JP" sz="3600" b="1" dirty="0"/>
              <a:t> Energy</a:t>
            </a:r>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a:t>本社：大阪市　ラボ：大阪府吹田市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948756"/>
            <a:ext cx="5856133" cy="2055178"/>
          </a:xfrm>
          <a:prstGeom prst="rect">
            <a:avLst/>
          </a:prstGeom>
          <a:noFill/>
        </p:spPr>
        <p:txBody>
          <a:bodyPr wrap="square" rtlCol="0">
            <a:spAutoFit/>
          </a:bodyPr>
          <a:lstStyle/>
          <a:p>
            <a:pPr>
              <a:lnSpc>
                <a:spcPct val="107000"/>
              </a:lnSpc>
              <a:spcAft>
                <a:spcPts val="800"/>
              </a:spcAft>
            </a:pPr>
            <a:r>
              <a:rPr lang="ja-JP" altLang="ja-JP" sz="2400" b="1" kern="100" dirty="0">
                <a:effectLst/>
                <a:latin typeface="+mn-ea"/>
                <a:cs typeface="Times New Roman" panose="02020603050405020304" pitchFamily="18" charset="0"/>
              </a:rPr>
              <a:t>燃料高騰や人手不足に悩む物流業界に</a:t>
            </a:r>
            <a:r>
              <a:rPr lang="ja-JP" altLang="en-US" sz="2400" b="1" kern="100" dirty="0">
                <a:latin typeface="+mn-ea"/>
                <a:cs typeface="Times New Roman" panose="02020603050405020304" pitchFamily="18" charset="0"/>
              </a:rPr>
              <a:t>は必須です</a:t>
            </a:r>
            <a:r>
              <a:rPr lang="ja-JP" altLang="ja-JP" sz="2400" b="1" kern="100" dirty="0">
                <a:effectLst/>
                <a:latin typeface="+mn-ea"/>
                <a:cs typeface="Times New Roman" panose="02020603050405020304" pitchFamily="18" charset="0"/>
              </a:rPr>
              <a:t>。自社</a:t>
            </a:r>
            <a:r>
              <a:rPr lang="ja-JP" altLang="en-US" sz="2400" b="1" kern="100" dirty="0">
                <a:effectLst/>
                <a:latin typeface="+mn-ea"/>
                <a:cs typeface="Times New Roman" panose="02020603050405020304" pitchFamily="18" charset="0"/>
              </a:rPr>
              <a:t>敷地</a:t>
            </a:r>
            <a:r>
              <a:rPr lang="ja-JP" altLang="ja-JP" sz="2400" b="1" kern="100" dirty="0">
                <a:effectLst/>
                <a:latin typeface="+mn-ea"/>
                <a:cs typeface="Times New Roman" panose="02020603050405020304" pitchFamily="18" charset="0"/>
              </a:rPr>
              <a:t>内に</a:t>
            </a:r>
            <a:r>
              <a:rPr lang="ja-JP" altLang="en-US" sz="2400" b="1" kern="100" dirty="0">
                <a:effectLst/>
                <a:latin typeface="+mn-ea"/>
                <a:cs typeface="Times New Roman" panose="02020603050405020304" pitchFamily="18" charset="0"/>
              </a:rPr>
              <a:t>当</a:t>
            </a:r>
            <a:r>
              <a:rPr lang="ja-JP" altLang="ja-JP" sz="2400" b="1" kern="100" dirty="0">
                <a:effectLst/>
                <a:latin typeface="+mn-ea"/>
                <a:cs typeface="Times New Roman" panose="02020603050405020304" pitchFamily="18" charset="0"/>
              </a:rPr>
              <a:t>プラントを設置すればその初期投資は必要ですが、以降は物流に不可欠なディーゼル燃料</a:t>
            </a:r>
            <a:r>
              <a:rPr lang="ja-JP" altLang="en-US" sz="2400" b="1" kern="100" dirty="0">
                <a:latin typeface="+mn-ea"/>
                <a:cs typeface="Times New Roman" panose="02020603050405020304" pitchFamily="18" charset="0"/>
              </a:rPr>
              <a:t>が</a:t>
            </a:r>
            <a:r>
              <a:rPr lang="ja-JP" altLang="ja-JP" sz="2400" b="1" kern="100" dirty="0">
                <a:effectLst/>
                <a:latin typeface="+mn-ea"/>
                <a:cs typeface="Times New Roman" panose="02020603050405020304" pitchFamily="18" charset="0"/>
              </a:rPr>
              <a:t>原料コストゼロで</a:t>
            </a:r>
            <a:r>
              <a:rPr lang="ja-JP" altLang="en-US" sz="2400" b="1" kern="100" dirty="0">
                <a:effectLst/>
                <a:latin typeface="+mn-ea"/>
                <a:cs typeface="Times New Roman" panose="02020603050405020304" pitchFamily="18" charset="0"/>
              </a:rPr>
              <a:t>常に給油</a:t>
            </a:r>
            <a:r>
              <a:rPr lang="ja-JP" altLang="ja-JP" sz="2400" b="1" kern="100" dirty="0">
                <a:effectLst/>
                <a:latin typeface="+mn-ea"/>
                <a:cs typeface="Times New Roman" panose="02020603050405020304" pitchFamily="18" charset="0"/>
              </a:rPr>
              <a:t>可能です。</a:t>
            </a:r>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3336055" y="7714131"/>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0658BD42-690B-2022-47B8-04A5879C29F9}"/>
              </a:ext>
            </a:extLst>
          </p:cNvPr>
          <p:cNvPicPr>
            <a:picLocks noChangeAspect="1"/>
          </p:cNvPicPr>
          <p:nvPr/>
        </p:nvPicPr>
        <p:blipFill>
          <a:blip r:embed="rId2"/>
          <a:stretch>
            <a:fillRect/>
          </a:stretch>
        </p:blipFill>
        <p:spPr>
          <a:xfrm>
            <a:off x="7535806" y="6403180"/>
            <a:ext cx="742909" cy="1223416"/>
          </a:xfrm>
          <a:prstGeom prst="rect">
            <a:avLst/>
          </a:prstGeom>
        </p:spPr>
      </p:pic>
      <p:pic>
        <p:nvPicPr>
          <p:cNvPr id="12" name="図 11">
            <a:extLst>
              <a:ext uri="{FF2B5EF4-FFF2-40B4-BE49-F238E27FC236}">
                <a16:creationId xmlns:a16="http://schemas.microsoft.com/office/drawing/2014/main" id="{61AFC881-08E5-39FC-D2F5-A59D7B6DCA3C}"/>
              </a:ext>
            </a:extLst>
          </p:cNvPr>
          <p:cNvPicPr>
            <a:picLocks noChangeAspect="1"/>
          </p:cNvPicPr>
          <p:nvPr/>
        </p:nvPicPr>
        <p:blipFill>
          <a:blip r:embed="rId3"/>
          <a:stretch>
            <a:fillRect/>
          </a:stretch>
        </p:blipFill>
        <p:spPr>
          <a:xfrm>
            <a:off x="1672042" y="6445495"/>
            <a:ext cx="1223632" cy="1762541"/>
          </a:xfrm>
          <a:prstGeom prst="rect">
            <a:avLst/>
          </a:prstGeom>
        </p:spPr>
      </p:pic>
      <p:pic>
        <p:nvPicPr>
          <p:cNvPr id="13" name="図 12">
            <a:extLst>
              <a:ext uri="{FF2B5EF4-FFF2-40B4-BE49-F238E27FC236}">
                <a16:creationId xmlns:a16="http://schemas.microsoft.com/office/drawing/2014/main" id="{1E5A7BF5-3BC2-C6A0-2750-02D274695C88}"/>
              </a:ext>
            </a:extLst>
          </p:cNvPr>
          <p:cNvPicPr>
            <a:picLocks noChangeAspect="1"/>
          </p:cNvPicPr>
          <p:nvPr/>
        </p:nvPicPr>
        <p:blipFill>
          <a:blip r:embed="rId4"/>
          <a:stretch>
            <a:fillRect/>
          </a:stretch>
        </p:blipFill>
        <p:spPr>
          <a:xfrm>
            <a:off x="3915993" y="7353293"/>
            <a:ext cx="3222250" cy="1460252"/>
          </a:xfrm>
          <a:prstGeom prst="rect">
            <a:avLst/>
          </a:prstGeom>
        </p:spPr>
      </p:pic>
      <p:sp>
        <p:nvSpPr>
          <p:cNvPr id="14" name="矢印: 下 6">
            <a:extLst>
              <a:ext uri="{FF2B5EF4-FFF2-40B4-BE49-F238E27FC236}">
                <a16:creationId xmlns:a16="http://schemas.microsoft.com/office/drawing/2014/main" id="{49B563AA-BA3B-13B9-2FDF-1FBDFCAAD11E}"/>
              </a:ext>
            </a:extLst>
          </p:cNvPr>
          <p:cNvSpPr/>
          <p:nvPr/>
        </p:nvSpPr>
        <p:spPr>
          <a:xfrm rot="16200000">
            <a:off x="6772042" y="7650923"/>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4C07A14A-2D68-AA2B-ABA3-44732FCAA5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464" y="8353645"/>
            <a:ext cx="1703359" cy="1145207"/>
          </a:xfrm>
          <a:prstGeom prst="rect">
            <a:avLst/>
          </a:prstGeom>
          <a:noFill/>
          <a:ln>
            <a:noFill/>
          </a:ln>
        </p:spPr>
      </p:pic>
      <p:sp>
        <p:nvSpPr>
          <p:cNvPr id="3" name="Rectangle 2">
            <a:extLst>
              <a:ext uri="{FF2B5EF4-FFF2-40B4-BE49-F238E27FC236}">
                <a16:creationId xmlns:a16="http://schemas.microsoft.com/office/drawing/2014/main" id="{059F51A8-8D19-11BE-5E73-089F93B6FD6A}"/>
              </a:ext>
            </a:extLst>
          </p:cNvPr>
          <p:cNvSpPr>
            <a:spLocks noChangeArrowheads="1"/>
          </p:cNvSpPr>
          <p:nvPr/>
        </p:nvSpPr>
        <p:spPr bwMode="auto">
          <a:xfrm>
            <a:off x="7225086" y="8578444"/>
            <a:ext cx="484650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025" name="図 1" descr="カーボンニュートラル部門受賞企業">
            <a:extLst>
              <a:ext uri="{FF2B5EF4-FFF2-40B4-BE49-F238E27FC236}">
                <a16:creationId xmlns:a16="http://schemas.microsoft.com/office/drawing/2014/main" id="{B90FBF67-329E-7A6E-417F-E41F28DC7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806" y="7765525"/>
            <a:ext cx="2575868" cy="1666738"/>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3836DB4E-7668-4380-978F-5EF4F726E7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37" name="図 36">
            <a:extLst>
              <a:ext uri="{FF2B5EF4-FFF2-40B4-BE49-F238E27FC236}">
                <a16:creationId xmlns:a16="http://schemas.microsoft.com/office/drawing/2014/main" id="{DCA461CD-451D-4DCA-8E4D-CF0F3C54F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41" name="テキスト ボックス 40">
            <a:extLst>
              <a:ext uri="{FF2B5EF4-FFF2-40B4-BE49-F238E27FC236}">
                <a16:creationId xmlns:a16="http://schemas.microsoft.com/office/drawing/2014/main" id="{AA7929EB-90AA-4C28-A106-B39EB6D05B7A}"/>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令和８年３月１２日時点</a:t>
            </a:r>
          </a:p>
        </p:txBody>
      </p:sp>
    </p:spTree>
    <p:extLst>
      <p:ext uri="{BB962C8B-B14F-4D97-AF65-F5344CB8AC3E}">
        <p14:creationId xmlns:p14="http://schemas.microsoft.com/office/powerpoint/2010/main" val="1982437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247</Words>
  <Application>Microsoft Office PowerPoint</Application>
  <PresentationFormat>ユーザー設定</PresentationFormat>
  <Paragraphs>28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2026-03-19T08:04:46Z</dcterms:created>
  <dcterms:modified xsi:type="dcterms:W3CDTF">2026-03-19T08:04:52Z</dcterms:modified>
</cp:coreProperties>
</file>