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1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1972" y="16"/>
      </p:cViewPr>
      <p:guideLst>
        <p:guide orient="horz" pos="476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7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1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7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7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5" y="3769343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5" y="10118069"/>
            <a:ext cx="9221689" cy="3307358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9"/>
            <a:ext cx="4544021" cy="9593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9"/>
            <a:ext cx="4544021" cy="9593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804970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4"/>
            <a:ext cx="4523137" cy="81231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2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2" y="5522764"/>
            <a:ext cx="4545413" cy="81231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1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1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3" y="804970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3" y="4024829"/>
            <a:ext cx="9221689" cy="959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4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24047" y="601133"/>
            <a:ext cx="1412400" cy="178215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再生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可能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073063" y="705051"/>
            <a:ext cx="100284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日本の脱炭素化に貢献する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風力発電技術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6"/>
            <a:ext cx="10337800" cy="183287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株式会社駒井ハルテックは、橋梁および鉄構事業で培った鋼構造物の設計・製造に関する知見と技術力を活かし、陸上風力発電機の開発を行なっています。設計・製造・建設・保守など風車に関わるトータルソリューションを提供します。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301" y="6067333"/>
            <a:ext cx="1085773" cy="612575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384154" y="6242999"/>
            <a:ext cx="90663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日本の地形、台風・寒冷地に適した設計で認証取得。</a:t>
            </a:r>
            <a:endParaRPr kumimoji="1" lang="en-US" altLang="ja-JP" sz="2800" b="1" dirty="0"/>
          </a:p>
          <a:p>
            <a:r>
              <a:rPr lang="ja-JP" altLang="en-US" sz="2800" b="1" dirty="0"/>
              <a:t>フルコンバータ制御で電力系統へのスムーズな接続を実現。地産地消の再エネモデルを構築し持続可能な</a:t>
            </a:r>
            <a:endParaRPr lang="en-US" altLang="ja-JP" sz="2800" b="1" dirty="0"/>
          </a:p>
          <a:p>
            <a:r>
              <a:rPr lang="ja-JP" altLang="en-US" sz="2800" b="1" dirty="0"/>
              <a:t>まちづくりを支援。台風仕様や寒冷地仕様は海外にも適応可能でグローバルな</a:t>
            </a:r>
            <a:r>
              <a:rPr lang="en-US" altLang="ja-JP" sz="2800" b="1" dirty="0"/>
              <a:t>CO</a:t>
            </a:r>
            <a:r>
              <a:rPr lang="ja-JP" altLang="en-US" sz="2800" b="1" dirty="0"/>
              <a:t>₂削減に貢献。</a:t>
            </a:r>
            <a:endParaRPr lang="en-US" altLang="ja-JP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9"/>
            <a:ext cx="1412400" cy="92150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43543" y="2656924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株式会社駒井ハルテック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4"/>
            <a:ext cx="3290858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63629"/>
            <a:ext cx="7009004" cy="53679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4" y="3492844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4" y="12301837"/>
            <a:ext cx="5732873" cy="52924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3"/>
            <a:ext cx="5722716" cy="273530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令和７年９月５日時点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9"/>
            <a:ext cx="4520286" cy="55972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31" y="12301835"/>
            <a:ext cx="4502371" cy="244309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300" y="12832380"/>
            <a:ext cx="553503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・官公庁</a:t>
            </a:r>
            <a:r>
              <a:rPr kumimoji="1" lang="en-US" altLang="ja-JP" sz="2800" b="1" dirty="0"/>
              <a:t>/</a:t>
            </a:r>
            <a:r>
              <a:rPr kumimoji="1" lang="ja-JP" altLang="en-US" sz="2800" b="1" dirty="0"/>
              <a:t>自治体とのインフラ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整備を目指した連携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・再エネ事業者との共同開発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・国内サプライチェーン構築に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向けた協働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08F6F6-D7BA-B076-B334-C7B797706AD7}"/>
              </a:ext>
            </a:extLst>
          </p:cNvPr>
          <p:cNvSpPr txBox="1"/>
          <p:nvPr/>
        </p:nvSpPr>
        <p:spPr>
          <a:xfrm>
            <a:off x="1582509" y="11175952"/>
            <a:ext cx="340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工場への自家発電型システム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27AFFAE-8E6B-D1FC-75EC-C84A060CD92B}"/>
              </a:ext>
            </a:extLst>
          </p:cNvPr>
          <p:cNvSpPr txBox="1"/>
          <p:nvPr/>
        </p:nvSpPr>
        <p:spPr>
          <a:xfrm>
            <a:off x="4839667" y="11194408"/>
            <a:ext cx="340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地域公園への電力供給システム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751CB0A-4ECE-F076-DE0F-C3E69D29FA65}"/>
              </a:ext>
            </a:extLst>
          </p:cNvPr>
          <p:cNvSpPr txBox="1"/>
          <p:nvPr/>
        </p:nvSpPr>
        <p:spPr>
          <a:xfrm>
            <a:off x="7971086" y="11811172"/>
            <a:ext cx="2077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寒冷地仕様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D69520C-A1E6-9516-452A-F5F2C9180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433" y="9067137"/>
            <a:ext cx="3252914" cy="209035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A6D10D75-E402-222D-E704-0C88F03D4D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6872" y="8417073"/>
            <a:ext cx="1997915" cy="149551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FCFD3ED-92FE-C862-A150-D61CEEB2A4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4237" y="10268286"/>
            <a:ext cx="1997915" cy="1570814"/>
          </a:xfrm>
          <a:prstGeom prst="rect">
            <a:avLst/>
          </a:prstGeom>
        </p:spPr>
      </p:pic>
      <p:pic>
        <p:nvPicPr>
          <p:cNvPr id="12" name="図 3">
            <a:extLst>
              <a:ext uri="{FF2B5EF4-FFF2-40B4-BE49-F238E27FC236}">
                <a16:creationId xmlns:a16="http://schemas.microsoft.com/office/drawing/2014/main" id="{F64EB596-32DD-DD4E-21D1-F28DE5359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85636" y="9067137"/>
            <a:ext cx="3254912" cy="2090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C9210A4-BA6D-9B58-70F1-3458F6C31FCB}"/>
              </a:ext>
            </a:extLst>
          </p:cNvPr>
          <p:cNvSpPr txBox="1"/>
          <p:nvPr/>
        </p:nvSpPr>
        <p:spPr>
          <a:xfrm>
            <a:off x="8032847" y="9903230"/>
            <a:ext cx="152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台風仕様</a:t>
            </a:r>
          </a:p>
        </p:txBody>
      </p:sp>
    </p:spTree>
    <p:extLst>
      <p:ext uri="{BB962C8B-B14F-4D97-AF65-F5344CB8AC3E}">
        <p14:creationId xmlns:p14="http://schemas.microsoft.com/office/powerpoint/2010/main" val="19824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242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2025-09-05T05:13:01Z</dcterms:created>
  <dcterms:modified xsi:type="dcterms:W3CDTF">2025-09-05T05:13:06Z</dcterms:modified>
</cp:coreProperties>
</file>