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1" r:id="rId2"/>
  </p:sldIdLst>
  <p:sldSz cx="10691813" cy="15119350"/>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4660"/>
  </p:normalViewPr>
  <p:slideViewPr>
    <p:cSldViewPr snapToGrid="0" showGuides="1">
      <p:cViewPr varScale="1">
        <p:scale>
          <a:sx n="37" d="100"/>
          <a:sy n="37" d="100"/>
        </p:scale>
        <p:origin x="2140" y="20"/>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再生</a:t>
            </a:r>
            <a:endParaRPr kumimoji="1" lang="en-US" altLang="ja-JP" sz="2800" b="1" dirty="0"/>
          </a:p>
          <a:p>
            <a:pPr algn="ctr"/>
            <a:r>
              <a:rPr kumimoji="1" lang="ja-JP" altLang="en-US" sz="2800" b="1" dirty="0"/>
              <a:t>可能</a:t>
            </a:r>
            <a:endParaRPr kumimoji="1" lang="en-US" altLang="ja-JP" sz="2800" b="1" dirty="0"/>
          </a:p>
          <a:p>
            <a:pPr algn="ctr"/>
            <a:r>
              <a:rPr kumimoji="1" lang="ja-JP" altLang="en-US" sz="2800" b="1" dirty="0"/>
              <a:t>エネ</a:t>
            </a:r>
            <a:endParaRPr kumimoji="1" lang="en-US" altLang="ja-JP" sz="2800" b="1" dirty="0"/>
          </a:p>
          <a:p>
            <a:pPr algn="ctr"/>
            <a:r>
              <a:rPr kumimoji="1" lang="ja-JP" altLang="en-US" sz="2800" b="1" dirty="0"/>
              <a:t>ルギー</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643541" y="710437"/>
            <a:ext cx="8887463"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高性能水素製造触媒と</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高性能メタネーション触媒</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42591" y="4076597"/>
            <a:ext cx="9229796" cy="1938992"/>
          </a:xfrm>
          <a:prstGeom prst="rect">
            <a:avLst/>
          </a:prstGeom>
          <a:noFill/>
        </p:spPr>
        <p:txBody>
          <a:bodyPr wrap="square" rtlCol="0">
            <a:spAutoFit/>
          </a:bodyPr>
          <a:lstStyle/>
          <a:p>
            <a:r>
              <a:rPr kumimoji="1" lang="ja-JP" altLang="en-US" sz="2400" b="1" dirty="0"/>
              <a:t>創業者が前職の大阪ガス時代に培った触媒関連技術を、幅広い領域で事業展開する目的で設立。大阪ガスより関連特許の製造・販売・ライセンスの権利を受け、水素製造用各種触媒の国内外の化学会社、石油会社への販売のほか神戸大学と連携し独自開発した</a:t>
            </a:r>
            <a:r>
              <a:rPr kumimoji="1" lang="en-US" altLang="ja-JP" sz="2400" b="1" dirty="0"/>
              <a:t>CO₂</a:t>
            </a:r>
            <a:r>
              <a:rPr kumimoji="1" lang="ja-JP" altLang="en-US" sz="2400" b="1" dirty="0"/>
              <a:t>選択透過膜の</a:t>
            </a:r>
            <a:r>
              <a:rPr kumimoji="1" lang="en-US" altLang="ja-JP" sz="2400" b="1" dirty="0"/>
              <a:t>CO₂</a:t>
            </a:r>
            <a:r>
              <a:rPr kumimoji="1" lang="ja-JP" altLang="en-US" sz="2400" b="1" dirty="0"/>
              <a:t>分離・回収技術への応用開発を推進している</a:t>
            </a:r>
            <a:r>
              <a:rPr lang="ja-JP" altLang="en-US" sz="2400" b="1" dirty="0">
                <a:solidFill>
                  <a:srgbClr val="333333"/>
                </a:solidFill>
                <a:latin typeface="Montserrat" panose="00000500000000000000" pitchFamily="2" charset="0"/>
              </a:rPr>
              <a:t>。</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312778" y="8681226"/>
            <a:ext cx="9243626" cy="3539430"/>
          </a:xfrm>
          <a:prstGeom prst="rect">
            <a:avLst/>
          </a:prstGeom>
          <a:noFill/>
        </p:spPr>
        <p:txBody>
          <a:bodyPr wrap="square" rtlCol="0">
            <a:spAutoFit/>
          </a:bodyPr>
          <a:lstStyle/>
          <a:p>
            <a:r>
              <a:rPr kumimoji="1" lang="ja-JP" altLang="en-US" sz="2800" b="1" dirty="0"/>
              <a:t>高性能が要求される燃料電池用水蒸気改質触媒は現状</a:t>
            </a:r>
            <a:r>
              <a:rPr kumimoji="1" lang="en-US" altLang="ja-JP" sz="2800" b="1" dirty="0"/>
              <a:t>Ru</a:t>
            </a:r>
            <a:r>
              <a:rPr kumimoji="1" lang="ja-JP" altLang="en-US" sz="2800" b="1" dirty="0"/>
              <a:t>触媒が使用されていますが、資源の制約があるため、当社では</a:t>
            </a:r>
            <a:r>
              <a:rPr kumimoji="1" lang="en-US" altLang="ja-JP" sz="2800" b="1" dirty="0"/>
              <a:t>Ru</a:t>
            </a:r>
            <a:r>
              <a:rPr kumimoji="1" lang="ja-JP" altLang="en-US" sz="2800" b="1" dirty="0"/>
              <a:t>触媒並みの性能を有する</a:t>
            </a:r>
            <a:r>
              <a:rPr kumimoji="1" lang="en-US" altLang="ja-JP" sz="2800" b="1" dirty="0"/>
              <a:t>Ni</a:t>
            </a:r>
            <a:r>
              <a:rPr kumimoji="1" lang="ja-JP" altLang="en-US" sz="2800" b="1" dirty="0"/>
              <a:t>系触媒を開発し、</a:t>
            </a:r>
            <a:r>
              <a:rPr kumimoji="1" lang="en-US" altLang="ja-JP" sz="2800" b="1" dirty="0"/>
              <a:t>Ru</a:t>
            </a:r>
            <a:r>
              <a:rPr kumimoji="1" lang="ja-JP" altLang="en-US" sz="2800" b="1" dirty="0"/>
              <a:t>触媒を大きく上回る改質性能を安定して維持する事を確認しました。また、その技術を応用して</a:t>
            </a:r>
            <a:r>
              <a:rPr kumimoji="1" lang="en-US" altLang="ja-JP" sz="2800" b="1" dirty="0"/>
              <a:t>CO</a:t>
            </a:r>
            <a:r>
              <a:rPr kumimoji="1" lang="en-US" altLang="ja-JP" sz="2400" b="1" dirty="0"/>
              <a:t>2</a:t>
            </a:r>
            <a:r>
              <a:rPr kumimoji="1" lang="en-US" altLang="ja-JP" sz="2800" b="1" dirty="0"/>
              <a:t> </a:t>
            </a:r>
            <a:r>
              <a:rPr kumimoji="1" lang="ja-JP" altLang="en-US" sz="2800" b="1" dirty="0"/>
              <a:t>と水素からメタンを作るメタネーション触媒の高性能化・低温活性の向上にも成功しました。メタネーション反応は</a:t>
            </a:r>
            <a:r>
              <a:rPr kumimoji="1" lang="en-US" altLang="ja-JP" sz="2800" b="1" dirty="0"/>
              <a:t>CO</a:t>
            </a:r>
            <a:r>
              <a:rPr kumimoji="1" lang="en-US" altLang="ja-JP" sz="2400" b="1" dirty="0"/>
              <a:t>2</a:t>
            </a:r>
            <a:r>
              <a:rPr kumimoji="1" lang="en-US" altLang="ja-JP" sz="2800" b="1" dirty="0"/>
              <a:t> </a:t>
            </a:r>
            <a:r>
              <a:rPr kumimoji="1" lang="ja-JP" altLang="en-US" sz="2800" b="1" dirty="0"/>
              <a:t>の再資源化技術として期待されています。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43542" y="2594365"/>
            <a:ext cx="8887463" cy="646331"/>
          </a:xfrm>
          <a:prstGeom prst="rect">
            <a:avLst/>
          </a:prstGeom>
          <a:noFill/>
        </p:spPr>
        <p:txBody>
          <a:bodyPr wrap="square" rtlCol="0">
            <a:spAutoFit/>
          </a:bodyPr>
          <a:lstStyle/>
          <a:p>
            <a:pPr algn="ctr"/>
            <a:r>
              <a:rPr kumimoji="1" lang="ja-JP" altLang="en-US" sz="3600" b="1" dirty="0"/>
              <a:t>株式会社ルネッサンス･エナジー･リサーチ</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63627"/>
            <a:ext cx="7009004" cy="53679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559162" y="3492842"/>
            <a:ext cx="6971843" cy="461665"/>
          </a:xfrm>
          <a:prstGeom prst="rect">
            <a:avLst/>
          </a:prstGeom>
          <a:noFill/>
        </p:spPr>
        <p:txBody>
          <a:bodyPr wrap="square" rtlCol="0">
            <a:spAutoFit/>
          </a:bodyPr>
          <a:lstStyle/>
          <a:p>
            <a:pPr algn="ctr"/>
            <a:r>
              <a:rPr kumimoji="1" lang="ja-JP" altLang="en-US" sz="2400" b="1" dirty="0"/>
              <a:t>京都府京都市・大阪市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令和７年４月２４日</a:t>
            </a:r>
            <a:r>
              <a:rPr kumimoji="1" lang="ja-JP" altLang="en-US" sz="2000" dirty="0"/>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2246769"/>
          </a:xfrm>
          <a:prstGeom prst="rect">
            <a:avLst/>
          </a:prstGeom>
          <a:noFill/>
        </p:spPr>
        <p:txBody>
          <a:bodyPr wrap="square" rtlCol="0">
            <a:spAutoFit/>
          </a:bodyPr>
          <a:lstStyle/>
          <a:p>
            <a:r>
              <a:rPr kumimoji="1" lang="ja-JP" altLang="en-US" sz="2800" b="1" dirty="0"/>
              <a:t>大手プラントメーカー、ゼネコン、エネルギー会社等と提携することで本技術の国内外の各地域への展開を加速し、地球規模でのカーボンニュートラル化に貢献します。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2" name="図 1">
            <a:extLst>
              <a:ext uri="{FF2B5EF4-FFF2-40B4-BE49-F238E27FC236}">
                <a16:creationId xmlns:a16="http://schemas.microsoft.com/office/drawing/2014/main" id="{24C9ECB2-5CC3-1BC4-06D8-47BAFBE59EE6}"/>
              </a:ext>
            </a:extLst>
          </p:cNvPr>
          <p:cNvPicPr>
            <a:picLocks noChangeAspect="1"/>
          </p:cNvPicPr>
          <p:nvPr/>
        </p:nvPicPr>
        <p:blipFill>
          <a:blip r:embed="rId3"/>
          <a:stretch>
            <a:fillRect/>
          </a:stretch>
        </p:blipFill>
        <p:spPr>
          <a:xfrm>
            <a:off x="1692290" y="6065228"/>
            <a:ext cx="4175772" cy="2352309"/>
          </a:xfrm>
          <a:prstGeom prst="rect">
            <a:avLst/>
          </a:prstGeom>
        </p:spPr>
      </p:pic>
      <p:pic>
        <p:nvPicPr>
          <p:cNvPr id="3" name="図 2">
            <a:extLst>
              <a:ext uri="{FF2B5EF4-FFF2-40B4-BE49-F238E27FC236}">
                <a16:creationId xmlns:a16="http://schemas.microsoft.com/office/drawing/2014/main" id="{BBB332A4-81C1-7742-8B39-FB37A9201AC0}"/>
              </a:ext>
            </a:extLst>
          </p:cNvPr>
          <p:cNvPicPr>
            <a:picLocks noChangeAspect="1"/>
          </p:cNvPicPr>
          <p:nvPr/>
        </p:nvPicPr>
        <p:blipFill>
          <a:blip r:embed="rId4"/>
          <a:stretch>
            <a:fillRect/>
          </a:stretch>
        </p:blipFill>
        <p:spPr>
          <a:xfrm>
            <a:off x="6545154" y="6065895"/>
            <a:ext cx="3356854" cy="2344737"/>
          </a:xfrm>
          <a:prstGeom prst="rect">
            <a:avLst/>
          </a:prstGeom>
        </p:spPr>
      </p:pic>
      <p:sp>
        <p:nvSpPr>
          <p:cNvPr id="11" name="テキスト ボックス 10">
            <a:extLst>
              <a:ext uri="{FF2B5EF4-FFF2-40B4-BE49-F238E27FC236}">
                <a16:creationId xmlns:a16="http://schemas.microsoft.com/office/drawing/2014/main" id="{86375B57-ACC0-EA81-63F4-BDF892A6A201}"/>
              </a:ext>
            </a:extLst>
          </p:cNvPr>
          <p:cNvSpPr txBox="1"/>
          <p:nvPr/>
        </p:nvSpPr>
        <p:spPr>
          <a:xfrm>
            <a:off x="2872819" y="8361710"/>
            <a:ext cx="5990486" cy="276999"/>
          </a:xfrm>
          <a:prstGeom prst="rect">
            <a:avLst/>
          </a:prstGeom>
          <a:noFill/>
        </p:spPr>
        <p:txBody>
          <a:bodyPr wrap="square" rtlCol="0">
            <a:spAutoFit/>
          </a:bodyPr>
          <a:lstStyle/>
          <a:p>
            <a:r>
              <a:rPr kumimoji="1" lang="ja-JP" altLang="en-US" sz="1200" dirty="0">
                <a:latin typeface="游ゴシック Medium" panose="020B0500000000000000" pitchFamily="50" charset="-128"/>
                <a:ea typeface="游ゴシック Medium" panose="020B0500000000000000" pitchFamily="50" charset="-128"/>
              </a:rPr>
              <a:t>高性能水素製造用水蒸気改質触媒の連続評価結果およびメタン化触媒の温度依存性</a:t>
            </a:r>
          </a:p>
        </p:txBody>
      </p:sp>
    </p:spTree>
    <p:extLst>
      <p:ext uri="{BB962C8B-B14F-4D97-AF65-F5344CB8AC3E}">
        <p14:creationId xmlns:p14="http://schemas.microsoft.com/office/powerpoint/2010/main" val="1982437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324</Words>
  <Application>Microsoft Office PowerPoint</Application>
  <PresentationFormat>ユーザー設定</PresentationFormat>
  <Paragraphs>29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 Medium</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2025-06-26T09:21:57Z</dcterms:created>
  <dcterms:modified xsi:type="dcterms:W3CDTF">2025-07-03T05:40:38Z</dcterms:modified>
</cp:coreProperties>
</file>