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sldIdLst>
    <p:sldId id="265" r:id="rId2"/>
  </p:sldIdLst>
  <p:sldSz cx="10691813" cy="15119350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762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成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9FF"/>
    <a:srgbClr val="FBA3FF"/>
    <a:srgbClr val="B70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457" autoAdjust="0"/>
    <p:restoredTop sz="94660"/>
  </p:normalViewPr>
  <p:slideViewPr>
    <p:cSldViewPr snapToGrid="0" showGuides="1">
      <p:cViewPr varScale="1">
        <p:scale>
          <a:sx n="36" d="100"/>
          <a:sy n="36" d="100"/>
        </p:scale>
        <p:origin x="2224" y="60"/>
      </p:cViewPr>
      <p:guideLst>
        <p:guide orient="horz" pos="4762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6457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5990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7469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8809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3453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1300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0290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9128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9889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6241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8385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7F748-EFF0-4734-9030-9BE5DC16CAB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8486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kumimoji="1"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kumimoji="1"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EE44540-90EF-458D-BA84-DE2A6C49202B}"/>
              </a:ext>
            </a:extLst>
          </p:cNvPr>
          <p:cNvSpPr txBox="1"/>
          <p:nvPr/>
        </p:nvSpPr>
        <p:spPr>
          <a:xfrm>
            <a:off x="125127" y="77002"/>
            <a:ext cx="9719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/>
              <a:t>おおさかカーボンニュートラルビジネスネットワーク会員企業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115B290-6D51-40E9-9512-39B20C627EA0}"/>
              </a:ext>
            </a:extLst>
          </p:cNvPr>
          <p:cNvSpPr/>
          <p:nvPr/>
        </p:nvSpPr>
        <p:spPr>
          <a:xfrm>
            <a:off x="241300" y="601133"/>
            <a:ext cx="1412400" cy="178215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/>
              <a:t>リサイ</a:t>
            </a:r>
            <a:endParaRPr kumimoji="1" lang="en-US" altLang="ja-JP" sz="2800" b="1" dirty="0"/>
          </a:p>
          <a:p>
            <a:pPr algn="ctr"/>
            <a:r>
              <a:rPr kumimoji="1" lang="ja-JP" altLang="en-US" sz="2800" b="1" dirty="0"/>
              <a:t>クル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063834D-B00F-43C8-985D-1A1C2D0BFB8E}"/>
              </a:ext>
            </a:extLst>
          </p:cNvPr>
          <p:cNvSpPr txBox="1"/>
          <p:nvPr/>
        </p:nvSpPr>
        <p:spPr>
          <a:xfrm>
            <a:off x="1817213" y="676906"/>
            <a:ext cx="87025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4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ボルカナイトを活用した</a:t>
            </a:r>
            <a:endParaRPr kumimoji="1" lang="en-US" altLang="ja-JP" sz="48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sz="4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循環型リサイクルトイレ「エコノワ」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F636FCA-5910-4E7F-BED1-902ED327F9CC}"/>
              </a:ext>
            </a:extLst>
          </p:cNvPr>
          <p:cNvSpPr/>
          <p:nvPr/>
        </p:nvSpPr>
        <p:spPr>
          <a:xfrm>
            <a:off x="260273" y="4126596"/>
            <a:ext cx="1066800" cy="18072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会社</a:t>
            </a:r>
            <a:endParaRPr kumimoji="1" lang="en-US" altLang="ja-JP" sz="2400" b="1" dirty="0"/>
          </a:p>
          <a:p>
            <a:pPr algn="ctr"/>
            <a:r>
              <a:rPr kumimoji="1" lang="ja-JP" altLang="en-US" sz="2400" b="1" dirty="0"/>
              <a:t>紹介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D365A124-1A3E-40E1-BF72-B2E415DBDBB7}"/>
              </a:ext>
            </a:extLst>
          </p:cNvPr>
          <p:cNvSpPr/>
          <p:nvPr/>
        </p:nvSpPr>
        <p:spPr>
          <a:xfrm>
            <a:off x="241300" y="4100994"/>
            <a:ext cx="10337800" cy="1832877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27461AB-D926-48BE-91A7-118A36BD532B}"/>
              </a:ext>
            </a:extLst>
          </p:cNvPr>
          <p:cNvSpPr/>
          <p:nvPr/>
        </p:nvSpPr>
        <p:spPr>
          <a:xfrm>
            <a:off x="1621017" y="635620"/>
            <a:ext cx="8909989" cy="1717288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97FC27A-9BEF-4B35-A57D-7C75726647C4}"/>
              </a:ext>
            </a:extLst>
          </p:cNvPr>
          <p:cNvSpPr txBox="1"/>
          <p:nvPr/>
        </p:nvSpPr>
        <p:spPr>
          <a:xfrm>
            <a:off x="1367219" y="4429914"/>
            <a:ext cx="92297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/>
              <a:t>株式会社 </a:t>
            </a:r>
            <a:r>
              <a:rPr kumimoji="1" lang="en-US" altLang="ja-JP" sz="2400" b="1" dirty="0"/>
              <a:t>TI plus</a:t>
            </a:r>
            <a:r>
              <a:rPr kumimoji="1" lang="ja-JP" altLang="en-US" sz="2400" b="1" dirty="0"/>
              <a:t>ホールディングスは、排水をきれいにしてトイレの洗浄水に再利用（リサイクル）できる環境にやさしいトイレシステム「エコノワ」を設計・製造・販売をしております。</a:t>
            </a:r>
            <a:endParaRPr lang="en-US" altLang="ja-JP" sz="2400" b="1" dirty="0">
              <a:solidFill>
                <a:srgbClr val="333333"/>
              </a:solidFill>
              <a:latin typeface="Montserrat" panose="00000500000000000000" pitchFamily="2" charset="0"/>
            </a:endParaRPr>
          </a:p>
          <a:p>
            <a:endParaRPr kumimoji="1" lang="en-US" altLang="ja-JP" sz="2400" b="1" dirty="0">
              <a:solidFill>
                <a:srgbClr val="333333"/>
              </a:solidFill>
              <a:latin typeface="Montserrat" panose="00000500000000000000" pitchFamily="2" charset="0"/>
            </a:endParaRPr>
          </a:p>
          <a:p>
            <a:endParaRPr kumimoji="1" lang="en-US" altLang="ja-JP" sz="2400" b="1" dirty="0"/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A459186A-78F0-4F10-8F81-744BCCAA2BB4}"/>
              </a:ext>
            </a:extLst>
          </p:cNvPr>
          <p:cNvSpPr/>
          <p:nvPr/>
        </p:nvSpPr>
        <p:spPr>
          <a:xfrm>
            <a:off x="241299" y="6067331"/>
            <a:ext cx="1085773" cy="612575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技術</a:t>
            </a:r>
            <a:endParaRPr kumimoji="1" lang="en-US" altLang="ja-JP" sz="2400" b="1" dirty="0"/>
          </a:p>
          <a:p>
            <a:pPr algn="ctr"/>
            <a:r>
              <a:rPr kumimoji="1" lang="ja-JP" altLang="en-US" sz="2400" b="1" dirty="0"/>
              <a:t>詳細</a:t>
            </a: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9279C9B2-87B9-4ADB-A815-A22ECABFDB52}"/>
              </a:ext>
            </a:extLst>
          </p:cNvPr>
          <p:cNvSpPr/>
          <p:nvPr/>
        </p:nvSpPr>
        <p:spPr>
          <a:xfrm>
            <a:off x="241300" y="6041730"/>
            <a:ext cx="10337800" cy="6152658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58ADCD66-071B-4168-8336-81C001AD3B40}"/>
              </a:ext>
            </a:extLst>
          </p:cNvPr>
          <p:cNvSpPr txBox="1"/>
          <p:nvPr/>
        </p:nvSpPr>
        <p:spPr>
          <a:xfrm>
            <a:off x="1463117" y="8954843"/>
            <a:ext cx="520408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/>
              <a:t>「エコノワ」は、自社製作したろ過材ボルカナイトと微生物の力によって、排水をほぼ無色・無臭・無菌状態にし、洗浄水として再利用する循環型リサイクルトイレです。</a:t>
            </a:r>
          </a:p>
        </p:txBody>
      </p:sp>
      <p:sp>
        <p:nvSpPr>
          <p:cNvPr id="53" name="正方形/長方形 52">
            <a:extLst>
              <a:ext uri="{FF2B5EF4-FFF2-40B4-BE49-F238E27FC236}">
                <a16:creationId xmlns:a16="http://schemas.microsoft.com/office/drawing/2014/main" id="{4C0BF7AA-2167-4541-87A6-607C263639BE}"/>
              </a:ext>
            </a:extLst>
          </p:cNvPr>
          <p:cNvSpPr/>
          <p:nvPr/>
        </p:nvSpPr>
        <p:spPr>
          <a:xfrm>
            <a:off x="231143" y="2467407"/>
            <a:ext cx="1412400" cy="92150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会社名</a:t>
            </a: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2C934109-4DC7-4C1B-BBE4-2B7B6D93D14B}"/>
              </a:ext>
            </a:extLst>
          </p:cNvPr>
          <p:cNvSpPr/>
          <p:nvPr/>
        </p:nvSpPr>
        <p:spPr>
          <a:xfrm>
            <a:off x="1621017" y="2495659"/>
            <a:ext cx="8909988" cy="856392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BA129DB4-7048-4CFE-8CC3-895E3271CC26}"/>
              </a:ext>
            </a:extLst>
          </p:cNvPr>
          <p:cNvSpPr txBox="1"/>
          <p:nvPr/>
        </p:nvSpPr>
        <p:spPr>
          <a:xfrm>
            <a:off x="1653700" y="2608558"/>
            <a:ext cx="8887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 dirty="0"/>
              <a:t>株式会社  </a:t>
            </a:r>
            <a:r>
              <a:rPr kumimoji="1" lang="en-US" altLang="ja-JP" sz="3600" b="1" dirty="0"/>
              <a:t>TI plus</a:t>
            </a:r>
            <a:r>
              <a:rPr kumimoji="1" lang="ja-JP" altLang="en-US" sz="3600" b="1" dirty="0"/>
              <a:t>ホールディングス</a:t>
            </a:r>
            <a:endParaRPr kumimoji="1" lang="en-US" altLang="ja-JP" sz="3600" b="1" dirty="0"/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2039EEE3-35F8-4B71-8962-E642A02257D2}"/>
              </a:ext>
            </a:extLst>
          </p:cNvPr>
          <p:cNvSpPr/>
          <p:nvPr/>
        </p:nvSpPr>
        <p:spPr>
          <a:xfrm>
            <a:off x="231143" y="3442182"/>
            <a:ext cx="3290858" cy="58477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本社・大阪の拠点</a:t>
            </a: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163592EF-D567-488F-A146-CD9C2C4AD6C6}"/>
              </a:ext>
            </a:extLst>
          </p:cNvPr>
          <p:cNvSpPr/>
          <p:nvPr/>
        </p:nvSpPr>
        <p:spPr>
          <a:xfrm>
            <a:off x="3522001" y="3477566"/>
            <a:ext cx="7009004" cy="523790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C1EC5251-42A1-497F-AA9C-C80FBB0B566E}"/>
              </a:ext>
            </a:extLst>
          </p:cNvPr>
          <p:cNvSpPr txBox="1"/>
          <p:nvPr/>
        </p:nvSpPr>
        <p:spPr>
          <a:xfrm>
            <a:off x="3694072" y="3535372"/>
            <a:ext cx="69977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 dirty="0"/>
              <a:t>貝塚市</a:t>
            </a:r>
            <a:endParaRPr kumimoji="1" lang="en-US" altLang="ja-JP" sz="2400" b="1" dirty="0"/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35DB722F-FF24-443B-B6AB-FD787D3915D6}"/>
              </a:ext>
            </a:extLst>
          </p:cNvPr>
          <p:cNvSpPr/>
          <p:nvPr/>
        </p:nvSpPr>
        <p:spPr>
          <a:xfrm>
            <a:off x="231142" y="12301835"/>
            <a:ext cx="5732873" cy="52924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期待する技術の活用方法・連携先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79ADCB95-D10C-4CAA-8E72-EAD2E2809CC7}"/>
              </a:ext>
            </a:extLst>
          </p:cNvPr>
          <p:cNvSpPr/>
          <p:nvPr/>
        </p:nvSpPr>
        <p:spPr>
          <a:xfrm>
            <a:off x="241299" y="12307041"/>
            <a:ext cx="5722716" cy="2735307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0515E507-29CF-46C9-A3F9-2FA025DD86CB}"/>
              </a:ext>
            </a:extLst>
          </p:cNvPr>
          <p:cNvSpPr txBox="1"/>
          <p:nvPr/>
        </p:nvSpPr>
        <p:spPr>
          <a:xfrm>
            <a:off x="6848269" y="14744925"/>
            <a:ext cx="3843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sz="2000"/>
              <a:t>令和８年７月１６日</a:t>
            </a:r>
            <a:r>
              <a:rPr kumimoji="1" lang="ja-JP" altLang="en-US" sz="2000" dirty="0"/>
              <a:t>時点</a:t>
            </a:r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317C07BB-3F7F-4F91-9F34-638CB1CB0095}"/>
              </a:ext>
            </a:extLst>
          </p:cNvPr>
          <p:cNvSpPr/>
          <p:nvPr/>
        </p:nvSpPr>
        <p:spPr>
          <a:xfrm>
            <a:off x="6076729" y="12333317"/>
            <a:ext cx="4520286" cy="55972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b="1" dirty="0"/>
              <a:t>問い合わせ先</a:t>
            </a:r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E8C738BC-C855-4226-BE06-7A889DD9448B}"/>
              </a:ext>
            </a:extLst>
          </p:cNvPr>
          <p:cNvSpPr/>
          <p:nvPr/>
        </p:nvSpPr>
        <p:spPr>
          <a:xfrm>
            <a:off x="6076729" y="12301835"/>
            <a:ext cx="4502371" cy="2443090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9B5C7E81-478E-4B49-AF72-329C887E5BF7}"/>
              </a:ext>
            </a:extLst>
          </p:cNvPr>
          <p:cNvSpPr txBox="1"/>
          <p:nvPr/>
        </p:nvSpPr>
        <p:spPr>
          <a:xfrm>
            <a:off x="330061" y="12967218"/>
            <a:ext cx="553503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b="1" dirty="0"/>
              <a:t>活用方法</a:t>
            </a:r>
            <a:endParaRPr lang="en-US" altLang="ja-JP" sz="2000" b="1" dirty="0"/>
          </a:p>
          <a:p>
            <a:r>
              <a:rPr lang="ja-JP" altLang="en-US" sz="2000" b="1" dirty="0"/>
              <a:t>上下水道が整備されていない場所や、</a:t>
            </a:r>
            <a:endParaRPr lang="en-US" altLang="ja-JP" sz="2000" b="1" dirty="0"/>
          </a:p>
          <a:p>
            <a:r>
              <a:rPr lang="ja-JP" altLang="en-US" sz="2000" b="1" dirty="0"/>
              <a:t>災害時における循環型水洗トイレとして活用</a:t>
            </a:r>
            <a:endParaRPr lang="en-US" altLang="ja-JP" sz="2000" b="1" dirty="0"/>
          </a:p>
          <a:p>
            <a:r>
              <a:rPr lang="ja-JP" altLang="en-US" sz="2000" b="1" dirty="0"/>
              <a:t>連携先</a:t>
            </a:r>
            <a:endParaRPr lang="en-US" altLang="ja-JP" sz="2000" b="1" dirty="0"/>
          </a:p>
          <a:p>
            <a:r>
              <a:rPr lang="ja-JP" altLang="en-US" sz="2000" b="1" dirty="0"/>
              <a:t>建設・設備関連企業、防災関連メーカー、リース会社、水処理関連企業、研究機関・自治体等</a:t>
            </a:r>
            <a:endParaRPr kumimoji="1" lang="en-US" altLang="ja-JP" sz="2000" b="1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3D42FA4-3F19-46ED-B8FE-2F6D6816BBDA}"/>
              </a:ext>
            </a:extLst>
          </p:cNvPr>
          <p:cNvSpPr txBox="1"/>
          <p:nvPr/>
        </p:nvSpPr>
        <p:spPr>
          <a:xfrm>
            <a:off x="1653700" y="6650519"/>
            <a:ext cx="2821080" cy="20313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kumimoji="1" lang="en-US" altLang="ja-JP" dirty="0">
              <a:solidFill>
                <a:schemeClr val="tx1"/>
              </a:solidFill>
            </a:endParaRPr>
          </a:p>
          <a:p>
            <a:r>
              <a:rPr kumimoji="1" lang="ja-JP" altLang="en-US" dirty="0">
                <a:solidFill>
                  <a:schemeClr val="tx1"/>
                </a:solidFill>
              </a:rPr>
              <a:t>製品の画像</a:t>
            </a:r>
            <a:endParaRPr kumimoji="1" lang="en-US" altLang="ja-JP" dirty="0">
              <a:solidFill>
                <a:schemeClr val="tx1"/>
              </a:solidFill>
            </a:endParaRPr>
          </a:p>
          <a:p>
            <a:endParaRPr kumimoji="1" lang="en-US" altLang="ja-JP" dirty="0">
              <a:solidFill>
                <a:schemeClr val="tx1"/>
              </a:solidFill>
            </a:endParaRPr>
          </a:p>
          <a:p>
            <a:endParaRPr kumimoji="1" lang="en-US" altLang="ja-JP" dirty="0">
              <a:solidFill>
                <a:schemeClr val="tx1"/>
              </a:solidFill>
            </a:endParaRPr>
          </a:p>
          <a:p>
            <a:endParaRPr kumimoji="1" lang="en-US" altLang="ja-JP" dirty="0">
              <a:solidFill>
                <a:schemeClr val="tx1"/>
              </a:solidFill>
            </a:endParaRPr>
          </a:p>
          <a:p>
            <a:endParaRPr kumimoji="1" lang="en-US" altLang="ja-JP" dirty="0">
              <a:solidFill>
                <a:schemeClr val="tx1"/>
              </a:solidFill>
            </a:endParaRPr>
          </a:p>
          <a:p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471E3C58-C76D-4653-8865-E5FDE9437B94}"/>
              </a:ext>
            </a:extLst>
          </p:cNvPr>
          <p:cNvSpPr txBox="1"/>
          <p:nvPr/>
        </p:nvSpPr>
        <p:spPr>
          <a:xfrm>
            <a:off x="6675963" y="6650519"/>
            <a:ext cx="1408919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ボルカナイト・微生物による浄化</a:t>
            </a:r>
            <a:endParaRPr kumimoji="1" lang="en-US" altLang="ja-JP" dirty="0">
              <a:solidFill>
                <a:schemeClr val="tx1"/>
              </a:solidFill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4C397AE4-238D-4CB1-BA6D-0D708B74FDA4}"/>
              </a:ext>
            </a:extLst>
          </p:cNvPr>
          <p:cNvSpPr txBox="1"/>
          <p:nvPr/>
        </p:nvSpPr>
        <p:spPr>
          <a:xfrm>
            <a:off x="8547276" y="6650519"/>
            <a:ext cx="1408919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洗浄水として循環利用</a:t>
            </a:r>
          </a:p>
          <a:p>
            <a:endParaRPr kumimoji="1" lang="en-US" altLang="ja-JP" dirty="0">
              <a:solidFill>
                <a:schemeClr val="tx1"/>
              </a:solidFill>
            </a:endParaRPr>
          </a:p>
        </p:txBody>
      </p:sp>
      <p:sp>
        <p:nvSpPr>
          <p:cNvPr id="7" name="矢印: 下 6">
            <a:extLst>
              <a:ext uri="{FF2B5EF4-FFF2-40B4-BE49-F238E27FC236}">
                <a16:creationId xmlns:a16="http://schemas.microsoft.com/office/drawing/2014/main" id="{66D3082B-E7BD-4183-979C-66FF88D474DE}"/>
              </a:ext>
            </a:extLst>
          </p:cNvPr>
          <p:cNvSpPr/>
          <p:nvPr/>
        </p:nvSpPr>
        <p:spPr>
          <a:xfrm rot="16200000">
            <a:off x="6197080" y="6933426"/>
            <a:ext cx="716034" cy="48379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0" name="矢印: 下 49">
            <a:extLst>
              <a:ext uri="{FF2B5EF4-FFF2-40B4-BE49-F238E27FC236}">
                <a16:creationId xmlns:a16="http://schemas.microsoft.com/office/drawing/2014/main" id="{BBF29C8E-BEC8-4893-A3BD-74D2267F7AA3}"/>
              </a:ext>
            </a:extLst>
          </p:cNvPr>
          <p:cNvSpPr/>
          <p:nvPr/>
        </p:nvSpPr>
        <p:spPr>
          <a:xfrm rot="16200000">
            <a:off x="7958063" y="6923321"/>
            <a:ext cx="716034" cy="48379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EEC8ABE-656F-43FD-B0D4-4BA45372F870}"/>
              </a:ext>
            </a:extLst>
          </p:cNvPr>
          <p:cNvSpPr txBox="1"/>
          <p:nvPr/>
        </p:nvSpPr>
        <p:spPr>
          <a:xfrm>
            <a:off x="6780293" y="7699364"/>
            <a:ext cx="2821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製造フロー</a:t>
            </a: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BF6EBB16-872C-4AF3-8A02-F40EAD622307}"/>
              </a:ext>
            </a:extLst>
          </p:cNvPr>
          <p:cNvSpPr txBox="1"/>
          <p:nvPr/>
        </p:nvSpPr>
        <p:spPr>
          <a:xfrm>
            <a:off x="7023310" y="9109579"/>
            <a:ext cx="3199681" cy="23083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kumimoji="1" lang="en-US" altLang="ja-JP" dirty="0">
              <a:solidFill>
                <a:schemeClr val="tx1"/>
              </a:solidFill>
            </a:endParaRPr>
          </a:p>
          <a:p>
            <a:r>
              <a:rPr kumimoji="1" lang="ja-JP" altLang="en-US" dirty="0">
                <a:solidFill>
                  <a:schemeClr val="tx1"/>
                </a:solidFill>
              </a:rPr>
              <a:t>カーボンニュートラルへの</a:t>
            </a:r>
            <a:endParaRPr kumimoji="1" lang="en-US" altLang="ja-JP" dirty="0">
              <a:solidFill>
                <a:schemeClr val="tx1"/>
              </a:solidFill>
            </a:endParaRPr>
          </a:p>
          <a:p>
            <a:r>
              <a:rPr kumimoji="1" lang="ja-JP" altLang="en-US" dirty="0">
                <a:solidFill>
                  <a:schemeClr val="tx1"/>
                </a:solidFill>
              </a:rPr>
              <a:t>貢献効果　</a:t>
            </a:r>
            <a:r>
              <a:rPr kumimoji="1" lang="en-US" altLang="ja-JP" dirty="0">
                <a:solidFill>
                  <a:schemeClr val="tx1"/>
                </a:solidFill>
              </a:rPr>
              <a:t>CO2</a:t>
            </a:r>
            <a:r>
              <a:rPr kumimoji="1" lang="ja-JP" altLang="en-US" dirty="0">
                <a:solidFill>
                  <a:schemeClr val="tx1"/>
                </a:solidFill>
              </a:rPr>
              <a:t>削減量</a:t>
            </a:r>
            <a:endParaRPr kumimoji="1" lang="en-US" altLang="ja-JP" dirty="0">
              <a:solidFill>
                <a:schemeClr val="tx1"/>
              </a:solidFill>
            </a:endParaRPr>
          </a:p>
          <a:p>
            <a:endParaRPr kumimoji="1" lang="en-US" altLang="ja-JP" dirty="0">
              <a:solidFill>
                <a:schemeClr val="tx1"/>
              </a:solidFill>
            </a:endParaRPr>
          </a:p>
          <a:p>
            <a:endParaRPr kumimoji="1" lang="en-US" altLang="ja-JP" dirty="0">
              <a:solidFill>
                <a:schemeClr val="tx1"/>
              </a:solidFill>
            </a:endParaRPr>
          </a:p>
          <a:p>
            <a:endParaRPr kumimoji="1" lang="en-US" altLang="ja-JP" dirty="0">
              <a:solidFill>
                <a:schemeClr val="tx1"/>
              </a:solidFill>
            </a:endParaRPr>
          </a:p>
          <a:p>
            <a:endParaRPr kumimoji="1" lang="en-US" altLang="ja-JP" dirty="0">
              <a:solidFill>
                <a:schemeClr val="tx1"/>
              </a:solidFill>
            </a:endParaRPr>
          </a:p>
          <a:p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3ED5B2AE-BC1F-AB15-7302-B6AA079D8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3130" y="6718435"/>
            <a:ext cx="2651573" cy="1910490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F6C8EEF4-4862-73F2-70A4-5CDB451B69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54" r="-954"/>
          <a:stretch>
            <a:fillRect/>
          </a:stretch>
        </p:blipFill>
        <p:spPr>
          <a:xfrm>
            <a:off x="7108126" y="9170767"/>
            <a:ext cx="3030049" cy="2185948"/>
          </a:xfrm>
          <a:prstGeom prst="rect">
            <a:avLst/>
          </a:prstGeom>
        </p:spPr>
      </p:pic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F8F2B9D5-4EC3-10BA-B35C-B1FEA2024158}"/>
              </a:ext>
            </a:extLst>
          </p:cNvPr>
          <p:cNvSpPr txBox="1"/>
          <p:nvPr/>
        </p:nvSpPr>
        <p:spPr>
          <a:xfrm>
            <a:off x="7838320" y="11556832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ボルカナイト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E6EA7AE3-3960-40D0-A010-DFA96F14AD30}"/>
              </a:ext>
            </a:extLst>
          </p:cNvPr>
          <p:cNvSpPr txBox="1"/>
          <p:nvPr/>
        </p:nvSpPr>
        <p:spPr>
          <a:xfrm>
            <a:off x="4937174" y="6634778"/>
            <a:ext cx="1408919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kumimoji="1" lang="en-US" altLang="ja-JP" dirty="0">
              <a:solidFill>
                <a:schemeClr val="tx1"/>
              </a:solidFill>
            </a:endParaRPr>
          </a:p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排水回収</a:t>
            </a:r>
            <a:endParaRPr kumimoji="1" lang="en-US" altLang="ja-JP" dirty="0">
              <a:solidFill>
                <a:schemeClr val="tx1"/>
              </a:solidFill>
            </a:endParaRPr>
          </a:p>
          <a:p>
            <a:pPr algn="ctr"/>
            <a:endParaRPr kumimoji="1" lang="en-US" altLang="ja-JP" dirty="0">
              <a:solidFill>
                <a:schemeClr val="tx1"/>
              </a:solidFill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7A77A00-D63C-4567-B443-76C7D247D2A0}"/>
              </a:ext>
            </a:extLst>
          </p:cNvPr>
          <p:cNvSpPr txBox="1"/>
          <p:nvPr/>
        </p:nvSpPr>
        <p:spPr>
          <a:xfrm>
            <a:off x="6147881" y="13000967"/>
            <a:ext cx="4125403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500" b="1" dirty="0"/>
              <a:t>大阪府商工労働部成長産業振興室</a:t>
            </a:r>
            <a:endParaRPr kumimoji="1" lang="en-US" altLang="ja-JP" sz="1500" b="1" dirty="0"/>
          </a:p>
          <a:p>
            <a:r>
              <a:rPr kumimoji="1" lang="ja-JP" altLang="en-US" sz="1500" b="1" dirty="0"/>
              <a:t>産業創造課グリーンビジネス</a:t>
            </a:r>
            <a:r>
              <a:rPr kumimoji="1" lang="en-US" altLang="ja-JP" sz="1500" b="1" dirty="0"/>
              <a:t>G</a:t>
            </a:r>
          </a:p>
          <a:p>
            <a:r>
              <a:rPr kumimoji="1" lang="ja-JP" altLang="en-US" sz="1500" b="1" dirty="0"/>
              <a:t>〒</a:t>
            </a:r>
            <a:r>
              <a:rPr kumimoji="1" lang="en-US" altLang="ja-JP" sz="1500" b="1" dirty="0"/>
              <a:t>559-0855 </a:t>
            </a:r>
          </a:p>
          <a:p>
            <a:r>
              <a:rPr kumimoji="1" lang="ja-JP" altLang="en-US" sz="1500" b="1" dirty="0"/>
              <a:t>大阪市住之江区南港北</a:t>
            </a:r>
            <a:r>
              <a:rPr kumimoji="1" lang="en-US" altLang="ja-JP" sz="1500" b="1" dirty="0"/>
              <a:t>1-14-16</a:t>
            </a:r>
          </a:p>
          <a:p>
            <a:r>
              <a:rPr kumimoji="1" lang="ja-JP" altLang="en-US" sz="1500" b="1" dirty="0"/>
              <a:t>大阪府咲洲庁舎</a:t>
            </a:r>
            <a:r>
              <a:rPr kumimoji="1" lang="en-US" altLang="ja-JP" sz="1500" b="1" dirty="0"/>
              <a:t>25</a:t>
            </a:r>
            <a:r>
              <a:rPr kumimoji="1" lang="ja-JP" altLang="en-US" sz="1500" b="1" dirty="0"/>
              <a:t>階</a:t>
            </a:r>
            <a:endParaRPr kumimoji="1" lang="en-US" altLang="ja-JP" sz="1500" b="1" dirty="0"/>
          </a:p>
          <a:p>
            <a:r>
              <a:rPr kumimoji="1" lang="en-US" altLang="ja-JP" sz="1500" b="1" dirty="0"/>
              <a:t>TEL</a:t>
            </a:r>
            <a:r>
              <a:rPr kumimoji="1" lang="ja-JP" altLang="en-US" sz="1500" b="1" dirty="0"/>
              <a:t>：</a:t>
            </a:r>
            <a:r>
              <a:rPr kumimoji="1" lang="en-US" altLang="ja-JP" sz="1500" b="1" dirty="0"/>
              <a:t>06-6210-9484</a:t>
            </a:r>
          </a:p>
          <a:p>
            <a:r>
              <a:rPr kumimoji="1" lang="ja-JP" altLang="en-US" sz="1500" b="1" dirty="0"/>
              <a:t>メールアドレス：</a:t>
            </a:r>
            <a:r>
              <a:rPr kumimoji="1" lang="en-US" altLang="ja-JP" sz="1500" b="1" dirty="0"/>
              <a:t>green@gbox.pref.osaka.lg.jp</a:t>
            </a:r>
            <a:endParaRPr kumimoji="1" lang="ja-JP" altLang="en-US" sz="1500" b="1" dirty="0"/>
          </a:p>
        </p:txBody>
      </p:sp>
      <p:pic>
        <p:nvPicPr>
          <p:cNvPr id="44" name="図 43">
            <a:extLst>
              <a:ext uri="{FF2B5EF4-FFF2-40B4-BE49-F238E27FC236}">
                <a16:creationId xmlns:a16="http://schemas.microsoft.com/office/drawing/2014/main" id="{3928EA83-89A3-48E5-88C5-682346E51E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0367" y="12929318"/>
            <a:ext cx="1470638" cy="1470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1990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234</Words>
  <Application>Microsoft Office PowerPoint</Application>
  <PresentationFormat>ユーザー設定</PresentationFormat>
  <Paragraphs>47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Meiryo UI</vt:lpstr>
      <vt:lpstr>Arial</vt:lpstr>
      <vt:lpstr>Calibri</vt:lpstr>
      <vt:lpstr>Calibri Light</vt:lpstr>
      <vt:lpstr>Montserrat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2026-07-21T03:03:14Z</dcterms:created>
  <dcterms:modified xsi:type="dcterms:W3CDTF">2026-07-21T03:03:28Z</dcterms:modified>
</cp:coreProperties>
</file>