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5"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FF"/>
    <a:srgbClr val="FBA3FF"/>
    <a:srgbClr val="B70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908A70-7204-4427-A004-3FB19EFAE59B}" v="3" dt="2026-05-20T01:49:11.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showGuides="1">
      <p:cViewPr varScale="1">
        <p:scale>
          <a:sx n="36" d="100"/>
          <a:sy n="36" d="100"/>
        </p:scale>
        <p:origin x="2224" y="5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2026/6/22</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リサイ</a:t>
            </a:r>
            <a:endParaRPr kumimoji="1" lang="en-US" altLang="ja-JP" sz="2800" b="1" dirty="0"/>
          </a:p>
          <a:p>
            <a:pPr algn="ctr"/>
            <a:r>
              <a:rPr kumimoji="1" lang="ja-JP" altLang="en-US" sz="2800" b="1" dirty="0"/>
              <a:t>クル</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廃プラスチックの素材判別による</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リサイクル率向上及び品質向上</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2308324"/>
          </a:xfrm>
          <a:prstGeom prst="rect">
            <a:avLst/>
          </a:prstGeom>
          <a:noFill/>
        </p:spPr>
        <p:txBody>
          <a:bodyPr wrap="square" rtlCol="0">
            <a:spAutoFit/>
          </a:bodyPr>
          <a:lstStyle/>
          <a:p>
            <a:r>
              <a:rPr kumimoji="1" lang="ja-JP" altLang="en-US" sz="2400" b="1" dirty="0"/>
              <a:t>株式会社リコーは、廃プラスチックのマテリアルリサイクルを</a:t>
            </a:r>
            <a:endParaRPr kumimoji="1" lang="en-US" altLang="ja-JP" sz="2400" b="1" dirty="0"/>
          </a:p>
          <a:p>
            <a:r>
              <a:rPr kumimoji="1" lang="ja-JP" altLang="en-US" sz="2400" b="1" dirty="0"/>
              <a:t>加速するために、様々な種類があるプラスチックを正確に判別し素材毎に分別できる「樹脂判別ハンディセンサー」</a:t>
            </a:r>
            <a:endParaRPr kumimoji="1" lang="en-US" altLang="ja-JP" sz="2400" b="1" dirty="0"/>
          </a:p>
          <a:p>
            <a:r>
              <a:rPr kumimoji="1" lang="ja-JP" altLang="en-US" sz="2400" b="1" dirty="0"/>
              <a:t>“</a:t>
            </a:r>
            <a:r>
              <a:rPr kumimoji="1" lang="en-US" altLang="ja-JP" sz="2400" b="1" dirty="0"/>
              <a:t>RICOH HANDY ​PLASTIC SENSOR B150”</a:t>
            </a:r>
            <a:r>
              <a:rPr kumimoji="1" lang="ja-JP" altLang="en-US" sz="2400" b="1" dirty="0"/>
              <a:t>　を開発しました。</a:t>
            </a:r>
            <a:endParaRPr lang="en-US" altLang="ja-JP" sz="2400" b="1" dirty="0">
              <a:solidFill>
                <a:srgbClr val="333333"/>
              </a:solidFill>
              <a:latin typeface="Montserrat" panose="00000500000000000000" pitchFamily="2" charset="0"/>
            </a:endParaRPr>
          </a:p>
          <a:p>
            <a:endParaRPr kumimoji="1" lang="en-US" altLang="ja-JP" sz="2400" b="1" dirty="0">
              <a:solidFill>
                <a:srgbClr val="333333"/>
              </a:solidFill>
              <a:latin typeface="Montserrat" panose="00000500000000000000" pitchFamily="2" charset="0"/>
            </a:endParaRPr>
          </a:p>
          <a:p>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444555" y="8555247"/>
            <a:ext cx="3901351" cy="3108543"/>
          </a:xfrm>
          <a:prstGeom prst="rect">
            <a:avLst/>
          </a:prstGeom>
          <a:noFill/>
        </p:spPr>
        <p:txBody>
          <a:bodyPr wrap="square" rtlCol="0">
            <a:spAutoFit/>
          </a:bodyPr>
          <a:lstStyle/>
          <a:p>
            <a:r>
              <a:rPr kumimoji="1" lang="ja-JP" altLang="en-US" sz="2800" b="1" dirty="0"/>
              <a:t>取得スペクトルと</a:t>
            </a:r>
            <a:endParaRPr kumimoji="1" lang="en-US" altLang="ja-JP" sz="2800" b="1" dirty="0"/>
          </a:p>
          <a:p>
            <a:r>
              <a:rPr kumimoji="1" lang="ja-JP" altLang="en-US" sz="2800" b="1" dirty="0"/>
              <a:t>登録データで樹脂判別</a:t>
            </a:r>
          </a:p>
          <a:p>
            <a:r>
              <a:rPr kumimoji="1" lang="ja-JP" altLang="en-US" sz="2800" b="1" dirty="0"/>
              <a:t>・汎用樹脂</a:t>
            </a:r>
            <a:r>
              <a:rPr kumimoji="1" lang="en-US" altLang="ja-JP" sz="2800" b="1" dirty="0"/>
              <a:t>13</a:t>
            </a:r>
            <a:r>
              <a:rPr kumimoji="1" lang="ja-JP" altLang="en-US" sz="2800" b="1" dirty="0"/>
              <a:t>種類</a:t>
            </a:r>
            <a:endParaRPr kumimoji="1" lang="en-US" altLang="ja-JP" sz="2800" b="1" dirty="0"/>
          </a:p>
          <a:p>
            <a:r>
              <a:rPr kumimoji="1" lang="ja-JP" altLang="en-US" sz="2800" b="1" dirty="0"/>
              <a:t>・追加登録</a:t>
            </a:r>
            <a:r>
              <a:rPr kumimoji="1" lang="en-US" altLang="ja-JP" sz="2800" b="1" dirty="0"/>
              <a:t>100</a:t>
            </a:r>
            <a:r>
              <a:rPr kumimoji="1" lang="ja-JP" altLang="en-US" sz="2800" b="1" dirty="0"/>
              <a:t>種類</a:t>
            </a:r>
          </a:p>
          <a:p>
            <a:r>
              <a:rPr kumimoji="1" lang="ja-JP" altLang="en-US" sz="2800" b="1" dirty="0"/>
              <a:t>・混合物判別も可能</a:t>
            </a:r>
          </a:p>
          <a:p>
            <a:r>
              <a:rPr kumimoji="1" lang="ja-JP" altLang="en-US" sz="2800" b="1" dirty="0"/>
              <a:t>・ハンディタイプ</a:t>
            </a:r>
            <a:endParaRPr kumimoji="1" lang="en-US" altLang="ja-JP" sz="2800" b="1" dirty="0"/>
          </a:p>
          <a:p>
            <a:r>
              <a:rPr kumimoji="1" lang="ja-JP" altLang="en-US" sz="2800" b="1" dirty="0"/>
              <a:t>　でシンプルな操作性</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株式会社リコー</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池田市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a:t>
            </a:r>
            <a:r>
              <a:rPr kumimoji="1" lang="ja-JP" altLang="en-US" sz="2000"/>
              <a:t>８年６月３日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2246769"/>
          </a:xfrm>
          <a:prstGeom prst="rect">
            <a:avLst/>
          </a:prstGeom>
          <a:noFill/>
        </p:spPr>
        <p:txBody>
          <a:bodyPr wrap="square" rtlCol="0">
            <a:spAutoFit/>
          </a:bodyPr>
          <a:lstStyle/>
          <a:p>
            <a:r>
              <a:rPr kumimoji="1" lang="ja-JP" altLang="en-US" sz="2800" b="1" dirty="0"/>
              <a:t>①排出プラの分別用途　</a:t>
            </a:r>
            <a:r>
              <a:rPr kumimoji="1" lang="en-US" altLang="ja-JP" sz="2800" b="1" dirty="0"/>
              <a:t>&lt;</a:t>
            </a:r>
            <a:r>
              <a:rPr kumimoji="1" lang="ja-JP" altLang="en-US" sz="2800" b="1" dirty="0"/>
              <a:t>製造業</a:t>
            </a:r>
            <a:r>
              <a:rPr kumimoji="1" lang="en-US" altLang="ja-JP" sz="2800" b="1" dirty="0"/>
              <a:t>&gt;</a:t>
            </a:r>
          </a:p>
          <a:p>
            <a:r>
              <a:rPr kumimoji="1" lang="en-US" altLang="ja-JP" sz="2800" b="1" dirty="0"/>
              <a:t>【</a:t>
            </a:r>
            <a:r>
              <a:rPr kumimoji="1" lang="ja-JP" altLang="en-US" sz="2800" b="1" dirty="0"/>
              <a:t>処理コスト＆ 脱炭素</a:t>
            </a:r>
            <a:r>
              <a:rPr kumimoji="1" lang="en-US" altLang="ja-JP" sz="2800" b="1" dirty="0"/>
              <a:t>】</a:t>
            </a:r>
          </a:p>
          <a:p>
            <a:r>
              <a:rPr kumimoji="1" lang="en-US" altLang="ja-JP" sz="2800" b="1" dirty="0"/>
              <a:t>②</a:t>
            </a:r>
            <a:r>
              <a:rPr kumimoji="1" lang="ja-JP" altLang="en-US" sz="2800" b="1" dirty="0"/>
              <a:t>リサイクル業務効率化　</a:t>
            </a:r>
            <a:endParaRPr kumimoji="1" lang="en-US" altLang="ja-JP" sz="2800" b="1" dirty="0"/>
          </a:p>
          <a:p>
            <a:r>
              <a:rPr kumimoji="1" lang="en-US" altLang="ja-JP" sz="2800" b="1" dirty="0"/>
              <a:t>&lt;</a:t>
            </a:r>
            <a:r>
              <a:rPr kumimoji="1" lang="ja-JP" altLang="en-US" sz="2800" b="1" dirty="0"/>
              <a:t>産廃取り扱い事業者＞</a:t>
            </a:r>
          </a:p>
          <a:p>
            <a:r>
              <a:rPr kumimoji="1" lang="en-US" altLang="ja-JP" sz="2800" b="1" dirty="0"/>
              <a:t>【</a:t>
            </a:r>
            <a:r>
              <a:rPr kumimoji="1" lang="ja-JP" altLang="en-US" sz="2800" b="1" dirty="0"/>
              <a:t>コスト削減・業務効率化</a:t>
            </a:r>
            <a:r>
              <a:rPr kumimoji="1" lang="en-US" altLang="ja-JP" sz="2800" b="1" dirty="0"/>
              <a:t>】</a:t>
            </a:r>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2" name="図 11" descr="テーブル, 座る, 車, キーボード が含まれている画像&#10;&#10;AI 生成コンテンツは誤りを含む可能性があります。">
            <a:extLst>
              <a:ext uri="{FF2B5EF4-FFF2-40B4-BE49-F238E27FC236}">
                <a16:creationId xmlns:a16="http://schemas.microsoft.com/office/drawing/2014/main" id="{3D169269-73B7-48BA-9A54-9CCC899FFE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534" y="6281550"/>
            <a:ext cx="2788971" cy="2052796"/>
          </a:xfrm>
          <a:prstGeom prst="rect">
            <a:avLst/>
          </a:prstGeom>
        </p:spPr>
      </p:pic>
      <p:pic>
        <p:nvPicPr>
          <p:cNvPr id="14" name="図 13">
            <a:extLst>
              <a:ext uri="{FF2B5EF4-FFF2-40B4-BE49-F238E27FC236}">
                <a16:creationId xmlns:a16="http://schemas.microsoft.com/office/drawing/2014/main" id="{A45454ED-0C08-30F2-86D2-939B6731CA38}"/>
              </a:ext>
            </a:extLst>
          </p:cNvPr>
          <p:cNvPicPr>
            <a:picLocks noChangeAspect="1"/>
          </p:cNvPicPr>
          <p:nvPr/>
        </p:nvPicPr>
        <p:blipFill>
          <a:blip r:embed="rId4"/>
          <a:stretch>
            <a:fillRect/>
          </a:stretch>
        </p:blipFill>
        <p:spPr>
          <a:xfrm>
            <a:off x="5277852" y="6199184"/>
            <a:ext cx="5085873" cy="5768759"/>
          </a:xfrm>
          <a:prstGeom prst="rect">
            <a:avLst/>
          </a:prstGeom>
        </p:spPr>
      </p:pic>
    </p:spTree>
    <p:extLst>
      <p:ext uri="{BB962C8B-B14F-4D97-AF65-F5344CB8AC3E}">
        <p14:creationId xmlns:p14="http://schemas.microsoft.com/office/powerpoint/2010/main" val="22741990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194</Words>
  <Application>Microsoft Office PowerPoint</Application>
  <PresentationFormat>ユーザー設定</PresentationFormat>
  <Paragraphs>38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2026-06-22T04:11:51Z</dcterms:created>
  <dcterms:modified xsi:type="dcterms:W3CDTF">2026-06-22T04:11:56Z</dcterms:modified>
</cp:coreProperties>
</file>