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60" r:id="rId2"/>
  </p:sldIdLst>
  <p:sldSz cx="10691813" cy="1511935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2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37" d="100"/>
          <a:sy n="37" d="100"/>
        </p:scale>
        <p:origin x="1924" y="32"/>
      </p:cViewPr>
      <p:guideLst>
        <p:guide orient="horz" pos="4762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6457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5990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469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809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3453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1300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0290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9128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9889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6241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8385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8486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kumimoji="1"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EE44540-90EF-458D-BA84-DE2A6C49202B}"/>
              </a:ext>
            </a:extLst>
          </p:cNvPr>
          <p:cNvSpPr txBox="1"/>
          <p:nvPr/>
        </p:nvSpPr>
        <p:spPr>
          <a:xfrm>
            <a:off x="125127" y="77002"/>
            <a:ext cx="9719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おおさかカーボンニュートラルビジネスネットワーク会員企業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115B290-6D51-40E9-9512-39B20C627EA0}"/>
              </a:ext>
            </a:extLst>
          </p:cNvPr>
          <p:cNvSpPr/>
          <p:nvPr/>
        </p:nvSpPr>
        <p:spPr>
          <a:xfrm>
            <a:off x="241300" y="601133"/>
            <a:ext cx="1412400" cy="178215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/>
              <a:t>水素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063834D-B00F-43C8-985D-1A1C2D0BFB8E}"/>
              </a:ext>
            </a:extLst>
          </p:cNvPr>
          <p:cNvSpPr txBox="1"/>
          <p:nvPr/>
        </p:nvSpPr>
        <p:spPr>
          <a:xfrm>
            <a:off x="1747985" y="1112644"/>
            <a:ext cx="87025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b="1">
                <a:latin typeface="Meiryo UI" panose="020B0604030504040204" pitchFamily="50" charset="-128"/>
                <a:ea typeface="Meiryo UI" panose="020B0604030504040204" pitchFamily="50" charset="-128"/>
              </a:rPr>
              <a:t>ギ酸が</a:t>
            </a:r>
            <a:r>
              <a:rPr kumimoji="1"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水素を運ぶ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F636FCA-5910-4E7F-BED1-902ED327F9CC}"/>
              </a:ext>
            </a:extLst>
          </p:cNvPr>
          <p:cNvSpPr/>
          <p:nvPr/>
        </p:nvSpPr>
        <p:spPr>
          <a:xfrm>
            <a:off x="260273" y="4698096"/>
            <a:ext cx="1066800" cy="180727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会社</a:t>
            </a:r>
            <a:endParaRPr kumimoji="1" lang="en-US" altLang="ja-JP" sz="2400" b="1" dirty="0"/>
          </a:p>
          <a:p>
            <a:pPr algn="ctr"/>
            <a:r>
              <a:rPr kumimoji="1" lang="ja-JP" altLang="en-US" sz="2400" b="1" dirty="0"/>
              <a:t>紹介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365A124-1A3E-40E1-BF72-B2E415DBDBB7}"/>
              </a:ext>
            </a:extLst>
          </p:cNvPr>
          <p:cNvSpPr/>
          <p:nvPr/>
        </p:nvSpPr>
        <p:spPr>
          <a:xfrm>
            <a:off x="241300" y="4672494"/>
            <a:ext cx="10337800" cy="1832877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27461AB-D926-48BE-91A7-118A36BD532B}"/>
              </a:ext>
            </a:extLst>
          </p:cNvPr>
          <p:cNvSpPr/>
          <p:nvPr/>
        </p:nvSpPr>
        <p:spPr>
          <a:xfrm>
            <a:off x="1621017" y="635620"/>
            <a:ext cx="8909989" cy="1717288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D97FC27A-9BEF-4B35-A57D-7C75726647C4}"/>
              </a:ext>
            </a:extLst>
          </p:cNvPr>
          <p:cNvSpPr txBox="1"/>
          <p:nvPr/>
        </p:nvSpPr>
        <p:spPr>
          <a:xfrm>
            <a:off x="1384155" y="4835135"/>
            <a:ext cx="92297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/>
              <a:t>パーストープは、スウェーデンに本社を置く化学会社で、環境に配慮した化学製品を提供しています。朝日化学工業所は創立</a:t>
            </a:r>
            <a:r>
              <a:rPr kumimoji="1" lang="en-US" altLang="ja-JP" sz="2400" b="1" dirty="0"/>
              <a:t>65</a:t>
            </a:r>
            <a:r>
              <a:rPr kumimoji="1" lang="ja-JP" altLang="en-US" sz="2400" b="1" dirty="0"/>
              <a:t>年を超える日本唯一のギ酸メーカー。パーストープのギ酸塩を原料にギ酸を製造し、環境に優しいギ酸を展開していきます。</a:t>
            </a:r>
            <a:endParaRPr kumimoji="1" lang="en-US" altLang="ja-JP" sz="2400" b="1" dirty="0"/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A459186A-78F0-4F10-8F81-744BCCAA2BB4}"/>
              </a:ext>
            </a:extLst>
          </p:cNvPr>
          <p:cNvSpPr/>
          <p:nvPr/>
        </p:nvSpPr>
        <p:spPr>
          <a:xfrm>
            <a:off x="241299" y="6659559"/>
            <a:ext cx="1085773" cy="553353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技術</a:t>
            </a:r>
            <a:endParaRPr kumimoji="1" lang="en-US" altLang="ja-JP" sz="2400" b="1" dirty="0"/>
          </a:p>
          <a:p>
            <a:pPr algn="ctr"/>
            <a:r>
              <a:rPr kumimoji="1" lang="ja-JP" altLang="en-US" sz="2400" b="1" dirty="0"/>
              <a:t>詳細</a:t>
            </a: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9279C9B2-87B9-4ADB-A815-A22ECABFDB52}"/>
              </a:ext>
            </a:extLst>
          </p:cNvPr>
          <p:cNvSpPr/>
          <p:nvPr/>
        </p:nvSpPr>
        <p:spPr>
          <a:xfrm>
            <a:off x="241300" y="6636558"/>
            <a:ext cx="10337800" cy="5557829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58ADCD66-071B-4168-8336-81C001AD3B40}"/>
              </a:ext>
            </a:extLst>
          </p:cNvPr>
          <p:cNvSpPr txBox="1"/>
          <p:nvPr/>
        </p:nvSpPr>
        <p:spPr>
          <a:xfrm>
            <a:off x="1281828" y="9950782"/>
            <a:ext cx="916868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/>
              <a:t>ギ酸は新しい水素キャリアとして世界中から注目を集めています。圧縮機を使わず、大きなエネルギー使わずに運べ、保管でき、脱水素ができます。また同時に</a:t>
            </a:r>
            <a:r>
              <a:rPr kumimoji="1" lang="en-US" altLang="ja-JP" sz="2800" b="1" dirty="0"/>
              <a:t>CO2</a:t>
            </a:r>
            <a:r>
              <a:rPr kumimoji="1" lang="ja-JP" altLang="en-US" sz="2800" b="1" dirty="0"/>
              <a:t>も出てきますが、液体として分離し、再利用が可能です。</a:t>
            </a:r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4C0BF7AA-2167-4541-87A6-607C263639BE}"/>
              </a:ext>
            </a:extLst>
          </p:cNvPr>
          <p:cNvSpPr/>
          <p:nvPr/>
        </p:nvSpPr>
        <p:spPr>
          <a:xfrm>
            <a:off x="231143" y="2486458"/>
            <a:ext cx="1412400" cy="140497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会社名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2C934109-4DC7-4C1B-BBE4-2B7B6D93D14B}"/>
              </a:ext>
            </a:extLst>
          </p:cNvPr>
          <p:cNvSpPr/>
          <p:nvPr/>
        </p:nvSpPr>
        <p:spPr>
          <a:xfrm>
            <a:off x="1621017" y="2495659"/>
            <a:ext cx="8909988" cy="1376722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BA129DB4-7048-4CFE-8CC3-895E3271CC26}"/>
              </a:ext>
            </a:extLst>
          </p:cNvPr>
          <p:cNvSpPr txBox="1"/>
          <p:nvPr/>
        </p:nvSpPr>
        <p:spPr>
          <a:xfrm>
            <a:off x="1653700" y="2558593"/>
            <a:ext cx="88874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b="1" dirty="0"/>
              <a:t>パーストープジャパン株式会社</a:t>
            </a:r>
            <a:endParaRPr kumimoji="1" lang="en-US" altLang="ja-JP" sz="3600" b="1" dirty="0"/>
          </a:p>
          <a:p>
            <a:pPr algn="ctr"/>
            <a:r>
              <a:rPr kumimoji="1" lang="ja-JP" altLang="en-US" sz="3600" b="1" dirty="0"/>
              <a:t>株式会社朝日化学工業所</a:t>
            </a:r>
            <a:endParaRPr kumimoji="1" lang="en-US" altLang="ja-JP" sz="3600" b="1" dirty="0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2039EEE3-35F8-4B71-8962-E642A02257D2}"/>
              </a:ext>
            </a:extLst>
          </p:cNvPr>
          <p:cNvSpPr/>
          <p:nvPr/>
        </p:nvSpPr>
        <p:spPr>
          <a:xfrm>
            <a:off x="231143" y="3956532"/>
            <a:ext cx="3290858" cy="58477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本社・大阪の拠点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163592EF-D567-488F-A146-CD9C2C4AD6C6}"/>
              </a:ext>
            </a:extLst>
          </p:cNvPr>
          <p:cNvSpPr/>
          <p:nvPr/>
        </p:nvSpPr>
        <p:spPr>
          <a:xfrm>
            <a:off x="3522001" y="3991916"/>
            <a:ext cx="7009004" cy="523790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C1EC5251-42A1-497F-AA9C-C80FBB0B566E}"/>
              </a:ext>
            </a:extLst>
          </p:cNvPr>
          <p:cNvSpPr txBox="1"/>
          <p:nvPr/>
        </p:nvSpPr>
        <p:spPr>
          <a:xfrm>
            <a:off x="3694072" y="4007192"/>
            <a:ext cx="69977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/>
              <a:t>大阪市</a:t>
            </a:r>
            <a:endParaRPr kumimoji="1" lang="en-US" altLang="ja-JP" sz="2400" b="1" dirty="0"/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35DB722F-FF24-443B-B6AB-FD787D3915D6}"/>
              </a:ext>
            </a:extLst>
          </p:cNvPr>
          <p:cNvSpPr/>
          <p:nvPr/>
        </p:nvSpPr>
        <p:spPr>
          <a:xfrm>
            <a:off x="231142" y="12301835"/>
            <a:ext cx="5732873" cy="52924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期待する技術の活用方法・連携先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79ADCB95-D10C-4CAA-8E72-EAD2E2809CC7}"/>
              </a:ext>
            </a:extLst>
          </p:cNvPr>
          <p:cNvSpPr/>
          <p:nvPr/>
        </p:nvSpPr>
        <p:spPr>
          <a:xfrm>
            <a:off x="241299" y="12307041"/>
            <a:ext cx="5722716" cy="2735307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0515E507-29CF-46C9-A3F9-2FA025DD86CB}"/>
              </a:ext>
            </a:extLst>
          </p:cNvPr>
          <p:cNvSpPr txBox="1"/>
          <p:nvPr/>
        </p:nvSpPr>
        <p:spPr>
          <a:xfrm>
            <a:off x="6848269" y="14744925"/>
            <a:ext cx="3843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2000" dirty="0"/>
              <a:t>令和７年４月</a:t>
            </a:r>
            <a:r>
              <a:rPr kumimoji="1" lang="en-US" altLang="ja-JP" sz="2000"/>
              <a:t>25</a:t>
            </a:r>
            <a:r>
              <a:rPr kumimoji="1" lang="ja-JP" altLang="en-US" sz="2000"/>
              <a:t>日</a:t>
            </a:r>
            <a:r>
              <a:rPr kumimoji="1" lang="ja-JP" altLang="en-US" sz="2000" dirty="0"/>
              <a:t>時点</a:t>
            </a: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317C07BB-3F7F-4F91-9F34-638CB1CB0095}"/>
              </a:ext>
            </a:extLst>
          </p:cNvPr>
          <p:cNvSpPr/>
          <p:nvPr/>
        </p:nvSpPr>
        <p:spPr>
          <a:xfrm>
            <a:off x="6076729" y="12333317"/>
            <a:ext cx="4520286" cy="55972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/>
              <a:t>問い合わせ先</a:t>
            </a: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E8C738BC-C855-4226-BE06-7A889DD9448B}"/>
              </a:ext>
            </a:extLst>
          </p:cNvPr>
          <p:cNvSpPr/>
          <p:nvPr/>
        </p:nvSpPr>
        <p:spPr>
          <a:xfrm>
            <a:off x="6076729" y="12301835"/>
            <a:ext cx="4502371" cy="2443090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9B5C7E81-478E-4B49-AF72-329C887E5BF7}"/>
              </a:ext>
            </a:extLst>
          </p:cNvPr>
          <p:cNvSpPr txBox="1"/>
          <p:nvPr/>
        </p:nvSpPr>
        <p:spPr>
          <a:xfrm>
            <a:off x="241298" y="12832378"/>
            <a:ext cx="553503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/>
              <a:t>水素活用例：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・二酸化炭素を使用する用途電源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・非常用電源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・初期投資が難しい山間部もしくは沿岸</a:t>
            </a:r>
            <a:endParaRPr kumimoji="1" lang="en-US" altLang="ja-JP" sz="2800" b="1" dirty="0"/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B94DCDAA-71A5-4A58-B9B5-6BCEB2DA03DD}"/>
              </a:ext>
            </a:extLst>
          </p:cNvPr>
          <p:cNvSpPr txBox="1"/>
          <p:nvPr/>
        </p:nvSpPr>
        <p:spPr>
          <a:xfrm>
            <a:off x="6076729" y="12969964"/>
            <a:ext cx="4125403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500" b="1" dirty="0"/>
              <a:t>大阪府商工労働部成長産業振興室</a:t>
            </a:r>
            <a:endParaRPr kumimoji="1" lang="en-US" altLang="ja-JP" sz="1500" b="1" dirty="0"/>
          </a:p>
          <a:p>
            <a:r>
              <a:rPr kumimoji="1" lang="ja-JP" altLang="en-US" sz="1500" b="1" dirty="0"/>
              <a:t>産業創造課グリーンビジネス</a:t>
            </a:r>
            <a:r>
              <a:rPr kumimoji="1" lang="en-US" altLang="ja-JP" sz="1500" b="1" dirty="0"/>
              <a:t>G</a:t>
            </a:r>
          </a:p>
          <a:p>
            <a:r>
              <a:rPr kumimoji="1" lang="ja-JP" altLang="en-US" sz="1500" b="1" dirty="0"/>
              <a:t>〒</a:t>
            </a:r>
            <a:r>
              <a:rPr kumimoji="1" lang="en-US" altLang="ja-JP" sz="1500" b="1" dirty="0"/>
              <a:t>559-0855 </a:t>
            </a:r>
          </a:p>
          <a:p>
            <a:r>
              <a:rPr kumimoji="1" lang="ja-JP" altLang="en-US" sz="1500" b="1" dirty="0"/>
              <a:t>大阪市住之江区南港北</a:t>
            </a:r>
            <a:r>
              <a:rPr kumimoji="1" lang="en-US" altLang="ja-JP" sz="1500" b="1" dirty="0"/>
              <a:t>1-14-16</a:t>
            </a:r>
          </a:p>
          <a:p>
            <a:r>
              <a:rPr kumimoji="1" lang="ja-JP" altLang="en-US" sz="1500" b="1" dirty="0"/>
              <a:t>大阪府咲洲庁舎</a:t>
            </a:r>
            <a:r>
              <a:rPr kumimoji="1" lang="en-US" altLang="ja-JP" sz="1500" b="1" dirty="0"/>
              <a:t>25</a:t>
            </a:r>
            <a:r>
              <a:rPr kumimoji="1" lang="ja-JP" altLang="en-US" sz="1500" b="1" dirty="0"/>
              <a:t>階</a:t>
            </a:r>
            <a:endParaRPr kumimoji="1" lang="en-US" altLang="ja-JP" sz="1500" b="1" dirty="0"/>
          </a:p>
          <a:p>
            <a:r>
              <a:rPr kumimoji="1" lang="en-US" altLang="ja-JP" sz="1500" b="1" dirty="0"/>
              <a:t>TEL</a:t>
            </a:r>
            <a:r>
              <a:rPr kumimoji="1" lang="ja-JP" altLang="en-US" sz="1500" b="1" dirty="0"/>
              <a:t>：</a:t>
            </a:r>
            <a:r>
              <a:rPr kumimoji="1" lang="en-US" altLang="ja-JP" sz="1500" b="1" dirty="0"/>
              <a:t>06-6210-9484</a:t>
            </a:r>
          </a:p>
          <a:p>
            <a:r>
              <a:rPr kumimoji="1" lang="ja-JP" altLang="en-US" sz="1500" b="1" dirty="0"/>
              <a:t>メールアドレス：</a:t>
            </a:r>
            <a:r>
              <a:rPr kumimoji="1" lang="en-US" altLang="ja-JP" sz="1500" b="1" dirty="0"/>
              <a:t>green@gbox.pref.osaka.lg.jp</a:t>
            </a:r>
            <a:endParaRPr kumimoji="1" lang="ja-JP" altLang="en-US" sz="1500" b="1" dirty="0"/>
          </a:p>
        </p:txBody>
      </p:sp>
      <p:pic>
        <p:nvPicPr>
          <p:cNvPr id="58" name="図 57">
            <a:extLst>
              <a:ext uri="{FF2B5EF4-FFF2-40B4-BE49-F238E27FC236}">
                <a16:creationId xmlns:a16="http://schemas.microsoft.com/office/drawing/2014/main" id="{1CBE5F86-7816-48E8-8BEF-61233B92A7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0367" y="12929318"/>
            <a:ext cx="1470638" cy="147063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3CD1671-37DB-FA0C-0AEC-414C8BFA4A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4681" y="6719343"/>
            <a:ext cx="9028223" cy="2959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3348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a3d5c304-e8a3-4728-ba99-a35780e1c209}" enabled="1" method="Privileged" siteId="{ff093d1f-75de-49f6-b91b-8bf6945505af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222</Words>
  <Application>Microsoft Office PowerPoint</Application>
  <PresentationFormat>ユーザー設定</PresentationFormat>
  <Paragraphs>28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2025-06-26T09:57:21Z</dcterms:created>
  <dcterms:modified xsi:type="dcterms:W3CDTF">2025-07-03T06:08:42Z</dcterms:modified>
</cp:coreProperties>
</file>