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64" r:id="rId2"/>
  </p:sldIdLst>
  <p:sldSz cx="10691813" cy="1511935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2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2100" y="32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45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99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46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8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5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30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29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12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88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24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38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48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E44540-90EF-458D-BA84-DE2A6C49202B}"/>
              </a:ext>
            </a:extLst>
          </p:cNvPr>
          <p:cNvSpPr txBox="1"/>
          <p:nvPr/>
        </p:nvSpPr>
        <p:spPr>
          <a:xfrm>
            <a:off x="125127" y="77002"/>
            <a:ext cx="971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おおさかカーボンニュートラルビジネスネットワーク会員企業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115B290-6D51-40E9-9512-39B20C627EA0}"/>
              </a:ext>
            </a:extLst>
          </p:cNvPr>
          <p:cNvSpPr/>
          <p:nvPr/>
        </p:nvSpPr>
        <p:spPr>
          <a:xfrm>
            <a:off x="241300" y="601133"/>
            <a:ext cx="1412400" cy="17821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省エネ</a:t>
            </a:r>
            <a:endParaRPr kumimoji="1" lang="en-US" altLang="ja-JP" sz="2800" b="1" dirty="0"/>
          </a:p>
          <a:p>
            <a:pPr algn="ctr"/>
            <a:r>
              <a:rPr kumimoji="1" lang="ja-JP" altLang="en-US" sz="2800" b="1" dirty="0"/>
              <a:t>ルギー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63834D-B00F-43C8-985D-1A1C2D0BFB8E}"/>
              </a:ext>
            </a:extLst>
          </p:cNvPr>
          <p:cNvSpPr txBox="1"/>
          <p:nvPr/>
        </p:nvSpPr>
        <p:spPr>
          <a:xfrm>
            <a:off x="1817213" y="676906"/>
            <a:ext cx="870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コーニシュセンサを活用したプレス加工時リアルタイム検知システム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636FCA-5910-4E7F-BED1-902ED327F9CC}"/>
              </a:ext>
            </a:extLst>
          </p:cNvPr>
          <p:cNvSpPr/>
          <p:nvPr/>
        </p:nvSpPr>
        <p:spPr>
          <a:xfrm>
            <a:off x="260273" y="4126596"/>
            <a:ext cx="1066800" cy="18072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紹介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365A124-1A3E-40E1-BF72-B2E415DBDBB7}"/>
              </a:ext>
            </a:extLst>
          </p:cNvPr>
          <p:cNvSpPr/>
          <p:nvPr/>
        </p:nvSpPr>
        <p:spPr>
          <a:xfrm>
            <a:off x="241300" y="4100994"/>
            <a:ext cx="10337800" cy="183287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27461AB-D926-48BE-91A7-118A36BD532B}"/>
              </a:ext>
            </a:extLst>
          </p:cNvPr>
          <p:cNvSpPr/>
          <p:nvPr/>
        </p:nvSpPr>
        <p:spPr>
          <a:xfrm>
            <a:off x="1621017" y="635620"/>
            <a:ext cx="8909989" cy="171728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97FC27A-9BEF-4B35-A57D-7C75726647C4}"/>
              </a:ext>
            </a:extLst>
          </p:cNvPr>
          <p:cNvSpPr txBox="1"/>
          <p:nvPr/>
        </p:nvSpPr>
        <p:spPr>
          <a:xfrm>
            <a:off x="1384155" y="4263635"/>
            <a:ext cx="92297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株式会社小西金型工学は、</a:t>
            </a:r>
            <a:r>
              <a:rPr kumimoji="1" lang="en-US" altLang="ja-JP" sz="2400" b="1" dirty="0"/>
              <a:t>1968</a:t>
            </a:r>
            <a:r>
              <a:rPr lang="ja-JP" altLang="en-US" sz="2400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年の創業以来、プレス金型を製造し、国内外メーカーに高品質金型を提供してきました。自社開発のコーニシュセンサは、プレス加工と同時に、</a:t>
            </a:r>
            <a:r>
              <a:rPr lang="en-US" altLang="ja-JP" sz="2400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AI</a:t>
            </a:r>
            <a:r>
              <a:rPr lang="ja-JP" altLang="en-US" sz="2400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がそのパターンを解析・判定。事前に不良原因を抑制し、持続可能な生産を実現。</a:t>
            </a:r>
          </a:p>
          <a:p>
            <a:endParaRPr lang="en-US" altLang="ja-JP" sz="2400" b="1" dirty="0">
              <a:solidFill>
                <a:srgbClr val="333333"/>
              </a:solidFill>
              <a:latin typeface="Montserrat" panose="00000500000000000000" pitchFamily="2" charset="0"/>
            </a:endParaRPr>
          </a:p>
          <a:p>
            <a:endParaRPr kumimoji="1" lang="en-US" altLang="ja-JP" sz="2400" b="1" dirty="0">
              <a:solidFill>
                <a:srgbClr val="333333"/>
              </a:solidFill>
              <a:latin typeface="Montserrat" panose="00000500000000000000" pitchFamily="2" charset="0"/>
            </a:endParaRPr>
          </a:p>
          <a:p>
            <a:endParaRPr kumimoji="1" lang="en-US" altLang="ja-JP" sz="2400" b="1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459186A-78F0-4F10-8F81-744BCCAA2BB4}"/>
              </a:ext>
            </a:extLst>
          </p:cNvPr>
          <p:cNvSpPr/>
          <p:nvPr/>
        </p:nvSpPr>
        <p:spPr>
          <a:xfrm>
            <a:off x="241299" y="6067331"/>
            <a:ext cx="1085773" cy="61257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技術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詳細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279C9B2-87B9-4ADB-A815-A22ECABFDB52}"/>
              </a:ext>
            </a:extLst>
          </p:cNvPr>
          <p:cNvSpPr/>
          <p:nvPr/>
        </p:nvSpPr>
        <p:spPr>
          <a:xfrm>
            <a:off x="241300" y="6041730"/>
            <a:ext cx="10337800" cy="615265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8ADCD66-071B-4168-8336-81C001AD3B40}"/>
              </a:ext>
            </a:extLst>
          </p:cNvPr>
          <p:cNvSpPr txBox="1"/>
          <p:nvPr/>
        </p:nvSpPr>
        <p:spPr>
          <a:xfrm>
            <a:off x="1463117" y="8954843"/>
            <a:ext cx="49462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製造プロセス起因の</a:t>
            </a:r>
            <a:r>
              <a:rPr kumimoji="1" lang="en-US" altLang="ja-JP" sz="2800" b="1" dirty="0"/>
              <a:t>CO₂</a:t>
            </a:r>
            <a:r>
              <a:rPr kumimoji="1" lang="ja-JP" altLang="en-US" sz="2800" b="1" dirty="0"/>
              <a:t>排出量を最大</a:t>
            </a:r>
            <a:r>
              <a:rPr kumimoji="1" lang="en-US" altLang="ja-JP" sz="2800" b="1" dirty="0"/>
              <a:t>70</a:t>
            </a:r>
            <a:r>
              <a:rPr kumimoji="1" lang="ja-JP" altLang="en-US" sz="2800" b="1" dirty="0"/>
              <a:t>％削減した</a:t>
            </a:r>
          </a:p>
          <a:p>
            <a:r>
              <a:rPr kumimoji="1" lang="en-US" altLang="ja-JP" sz="2800" b="1" dirty="0"/>
              <a:t>『</a:t>
            </a:r>
            <a:r>
              <a:rPr kumimoji="1" lang="ja-JP" altLang="en-US" sz="2800" b="1" dirty="0"/>
              <a:t>コーニシュ検知システム</a:t>
            </a:r>
            <a:r>
              <a:rPr kumimoji="1" lang="en-US" altLang="ja-JP" sz="2800" b="1" dirty="0"/>
              <a:t>』</a:t>
            </a:r>
            <a:r>
              <a:rPr kumimoji="1" lang="ja-JP" altLang="en-US" sz="2800" b="1" dirty="0"/>
              <a:t>を実用化</a:t>
            </a:r>
            <a:r>
              <a:rPr kumimoji="1" lang="ja-JP" altLang="en-US" sz="2800" b="1"/>
              <a:t>しました。生産</a:t>
            </a:r>
            <a:r>
              <a:rPr kumimoji="1" lang="ja-JP" altLang="en-US" sz="2800" b="1" dirty="0"/>
              <a:t>現場の「資源活用</a:t>
            </a:r>
            <a:r>
              <a:rPr kumimoji="1" lang="ja-JP" altLang="en-US" sz="2800" b="1"/>
              <a:t>最適化」の問題を解決し</a:t>
            </a:r>
            <a:r>
              <a:rPr kumimoji="1" lang="ja-JP" altLang="en-US" sz="2800" b="1" dirty="0"/>
              <a:t>、持続可能</a:t>
            </a:r>
            <a:r>
              <a:rPr kumimoji="1" lang="ja-JP" altLang="en-US" sz="2800" b="1"/>
              <a:t>な製造業社会の</a:t>
            </a:r>
            <a:r>
              <a:rPr kumimoji="1" lang="ja-JP" altLang="en-US" sz="2800" b="1" dirty="0"/>
              <a:t>構築を目指しています。</a:t>
            </a:r>
          </a:p>
          <a:p>
            <a:endParaRPr kumimoji="1" lang="ja-JP" altLang="en-US" sz="2800" b="1" dirty="0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C0BF7AA-2167-4541-87A6-607C263639BE}"/>
              </a:ext>
            </a:extLst>
          </p:cNvPr>
          <p:cNvSpPr/>
          <p:nvPr/>
        </p:nvSpPr>
        <p:spPr>
          <a:xfrm>
            <a:off x="231143" y="2467407"/>
            <a:ext cx="1412400" cy="9215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会社名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C934109-4DC7-4C1B-BBE4-2B7B6D93D14B}"/>
              </a:ext>
            </a:extLst>
          </p:cNvPr>
          <p:cNvSpPr/>
          <p:nvPr/>
        </p:nvSpPr>
        <p:spPr>
          <a:xfrm>
            <a:off x="1621017" y="2495659"/>
            <a:ext cx="8909988" cy="85639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A129DB4-7048-4CFE-8CC3-895E3271CC26}"/>
              </a:ext>
            </a:extLst>
          </p:cNvPr>
          <p:cNvSpPr txBox="1"/>
          <p:nvPr/>
        </p:nvSpPr>
        <p:spPr>
          <a:xfrm>
            <a:off x="1653700" y="2558593"/>
            <a:ext cx="888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/>
              <a:t>株式会社小西金型工学</a:t>
            </a:r>
            <a:endParaRPr kumimoji="1" lang="en-US" altLang="ja-JP" sz="3600" b="1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039EEE3-35F8-4B71-8962-E642A02257D2}"/>
              </a:ext>
            </a:extLst>
          </p:cNvPr>
          <p:cNvSpPr/>
          <p:nvPr/>
        </p:nvSpPr>
        <p:spPr>
          <a:xfrm>
            <a:off x="231143" y="3442182"/>
            <a:ext cx="3290858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本社・大阪の拠点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63592EF-D567-488F-A146-CD9C2C4AD6C6}"/>
              </a:ext>
            </a:extLst>
          </p:cNvPr>
          <p:cNvSpPr/>
          <p:nvPr/>
        </p:nvSpPr>
        <p:spPr>
          <a:xfrm>
            <a:off x="3522001" y="3477566"/>
            <a:ext cx="7009004" cy="52379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1EC5251-42A1-497F-AA9C-C80FBB0B566E}"/>
              </a:ext>
            </a:extLst>
          </p:cNvPr>
          <p:cNvSpPr txBox="1"/>
          <p:nvPr/>
        </p:nvSpPr>
        <p:spPr>
          <a:xfrm>
            <a:off x="3694072" y="3492842"/>
            <a:ext cx="69977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東大阪市</a:t>
            </a:r>
            <a:endParaRPr kumimoji="1" lang="en-US" altLang="ja-JP" sz="2400" b="1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5DB722F-FF24-443B-B6AB-FD787D3915D6}"/>
              </a:ext>
            </a:extLst>
          </p:cNvPr>
          <p:cNvSpPr/>
          <p:nvPr/>
        </p:nvSpPr>
        <p:spPr>
          <a:xfrm>
            <a:off x="231142" y="12301835"/>
            <a:ext cx="5732873" cy="529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期待する技術の活用方法・連携先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9ADCB95-D10C-4CAA-8E72-EAD2E2809CC7}"/>
              </a:ext>
            </a:extLst>
          </p:cNvPr>
          <p:cNvSpPr/>
          <p:nvPr/>
        </p:nvSpPr>
        <p:spPr>
          <a:xfrm>
            <a:off x="241299" y="12307041"/>
            <a:ext cx="5722716" cy="273530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515E507-29CF-46C9-A3F9-2FA025DD86CB}"/>
              </a:ext>
            </a:extLst>
          </p:cNvPr>
          <p:cNvSpPr txBox="1"/>
          <p:nvPr/>
        </p:nvSpPr>
        <p:spPr>
          <a:xfrm>
            <a:off x="6848269" y="14744925"/>
            <a:ext cx="384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000" dirty="0"/>
              <a:t>令和７年　５月　２日時点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17C07BB-3F7F-4F91-9F34-638CB1CB0095}"/>
              </a:ext>
            </a:extLst>
          </p:cNvPr>
          <p:cNvSpPr/>
          <p:nvPr/>
        </p:nvSpPr>
        <p:spPr>
          <a:xfrm>
            <a:off x="6076729" y="12333317"/>
            <a:ext cx="4520286" cy="559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問い合わせ先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E8C738BC-C855-4226-BE06-7A889DD9448B}"/>
              </a:ext>
            </a:extLst>
          </p:cNvPr>
          <p:cNvSpPr/>
          <p:nvPr/>
        </p:nvSpPr>
        <p:spPr>
          <a:xfrm>
            <a:off x="6076729" y="12301835"/>
            <a:ext cx="4502371" cy="244309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B5C7E81-478E-4B49-AF72-329C887E5BF7}"/>
              </a:ext>
            </a:extLst>
          </p:cNvPr>
          <p:cNvSpPr txBox="1"/>
          <p:nvPr/>
        </p:nvSpPr>
        <p:spPr>
          <a:xfrm>
            <a:off x="241298" y="12832378"/>
            <a:ext cx="55350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・多分野の製造業における歩留まり向上や標準インフラ化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・樹脂や鍛造金型等へ水平展開可能なコーニシュセンサシステム</a:t>
            </a:r>
            <a:endParaRPr kumimoji="1" lang="en-US" altLang="ja-JP" sz="28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D42FA4-3F19-46ED-B8FE-2F6D6816BBDA}"/>
              </a:ext>
            </a:extLst>
          </p:cNvPr>
          <p:cNvSpPr txBox="1"/>
          <p:nvPr/>
        </p:nvSpPr>
        <p:spPr>
          <a:xfrm>
            <a:off x="1653700" y="6650519"/>
            <a:ext cx="282108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製品の画像</a:t>
            </a:r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6EA7AE3-3960-40D0-A010-DFA96F14AD30}"/>
              </a:ext>
            </a:extLst>
          </p:cNvPr>
          <p:cNvSpPr txBox="1"/>
          <p:nvPr/>
        </p:nvSpPr>
        <p:spPr>
          <a:xfrm>
            <a:off x="4937174" y="6634778"/>
            <a:ext cx="140891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71E3C58-C76D-4653-8865-E5FDE9437B94}"/>
              </a:ext>
            </a:extLst>
          </p:cNvPr>
          <p:cNvSpPr txBox="1"/>
          <p:nvPr/>
        </p:nvSpPr>
        <p:spPr>
          <a:xfrm>
            <a:off x="6675963" y="6650519"/>
            <a:ext cx="140891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C397AE4-238D-4CB1-BA6D-0D708B74FDA4}"/>
              </a:ext>
            </a:extLst>
          </p:cNvPr>
          <p:cNvSpPr txBox="1"/>
          <p:nvPr/>
        </p:nvSpPr>
        <p:spPr>
          <a:xfrm>
            <a:off x="8547276" y="6650519"/>
            <a:ext cx="140891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66D3082B-E7BD-4183-979C-66FF88D474DE}"/>
              </a:ext>
            </a:extLst>
          </p:cNvPr>
          <p:cNvSpPr/>
          <p:nvPr/>
        </p:nvSpPr>
        <p:spPr>
          <a:xfrm rot="16200000">
            <a:off x="6121302" y="7009206"/>
            <a:ext cx="716034" cy="3322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矢印: 下 49">
            <a:extLst>
              <a:ext uri="{FF2B5EF4-FFF2-40B4-BE49-F238E27FC236}">
                <a16:creationId xmlns:a16="http://schemas.microsoft.com/office/drawing/2014/main" id="{BBF29C8E-BEC8-4893-A3BD-74D2267F7AA3}"/>
              </a:ext>
            </a:extLst>
          </p:cNvPr>
          <p:cNvSpPr/>
          <p:nvPr/>
        </p:nvSpPr>
        <p:spPr>
          <a:xfrm rot="16200000">
            <a:off x="7951719" y="6929666"/>
            <a:ext cx="716034" cy="471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EC8ABE-656F-43FD-B0D4-4BA45372F870}"/>
              </a:ext>
            </a:extLst>
          </p:cNvPr>
          <p:cNvSpPr txBox="1"/>
          <p:nvPr/>
        </p:nvSpPr>
        <p:spPr>
          <a:xfrm>
            <a:off x="4620774" y="7730602"/>
            <a:ext cx="560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コーニシュ非破壊検査システム導入フロー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BF6EBB16-872C-4AF3-8A02-F40EAD622307}"/>
              </a:ext>
            </a:extLst>
          </p:cNvPr>
          <p:cNvSpPr txBox="1"/>
          <p:nvPr/>
        </p:nvSpPr>
        <p:spPr>
          <a:xfrm>
            <a:off x="7023310" y="9109579"/>
            <a:ext cx="3199681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カーボンニュートラルへの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貢献効果　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・製造プロセス起因</a:t>
            </a:r>
            <a:r>
              <a:rPr kumimoji="1" lang="en-US" altLang="ja-JP" dirty="0">
                <a:solidFill>
                  <a:schemeClr val="tx1"/>
                </a:solidFill>
              </a:rPr>
              <a:t>CO₂</a:t>
            </a:r>
            <a:r>
              <a:rPr kumimoji="1" lang="ja-JP" altLang="en-US" dirty="0">
                <a:solidFill>
                  <a:schemeClr val="tx1"/>
                </a:solidFill>
              </a:rPr>
              <a:t>排出量を最大</a:t>
            </a:r>
            <a:r>
              <a:rPr kumimoji="1" lang="en-US" altLang="ja-JP" dirty="0">
                <a:solidFill>
                  <a:schemeClr val="tx1"/>
                </a:solidFill>
              </a:rPr>
              <a:t>70</a:t>
            </a:r>
            <a:r>
              <a:rPr kumimoji="1" lang="ja-JP" altLang="en-US" dirty="0">
                <a:solidFill>
                  <a:schemeClr val="tx1"/>
                </a:solidFill>
              </a:rPr>
              <a:t>％削減</a:t>
            </a:r>
          </a:p>
          <a:p>
            <a:r>
              <a:rPr kumimoji="1" lang="ja-JP" altLang="en-US" dirty="0">
                <a:solidFill>
                  <a:schemeClr val="tx1"/>
                </a:solidFill>
              </a:rPr>
              <a:t>・年間約</a:t>
            </a:r>
            <a:r>
              <a:rPr kumimoji="1" lang="en-US" altLang="ja-JP" dirty="0">
                <a:solidFill>
                  <a:schemeClr val="tx1"/>
                </a:solidFill>
              </a:rPr>
              <a:t>184 t-CO₂</a:t>
            </a:r>
            <a:r>
              <a:rPr kumimoji="1" lang="ja-JP" altLang="en-US" dirty="0">
                <a:solidFill>
                  <a:schemeClr val="tx1"/>
                </a:solidFill>
              </a:rPr>
              <a:t>削減（</a:t>
            </a:r>
            <a:r>
              <a:rPr kumimoji="1" lang="en-US" altLang="ja-JP" dirty="0">
                <a:solidFill>
                  <a:schemeClr val="tx1"/>
                </a:solidFill>
              </a:rPr>
              <a:t>1,000 t</a:t>
            </a:r>
            <a:r>
              <a:rPr kumimoji="1" lang="ja-JP" altLang="en-US" dirty="0">
                <a:solidFill>
                  <a:schemeClr val="tx1"/>
                </a:solidFill>
              </a:rPr>
              <a:t>生産ベース）</a:t>
            </a:r>
          </a:p>
          <a:p>
            <a:r>
              <a:rPr kumimoji="1" lang="ja-JP" altLang="en-US" dirty="0">
                <a:solidFill>
                  <a:schemeClr val="tx1"/>
                </a:solidFill>
              </a:rPr>
              <a:t>・</a:t>
            </a:r>
            <a:r>
              <a:rPr kumimoji="1" lang="en-US" altLang="ja-JP" dirty="0">
                <a:solidFill>
                  <a:schemeClr val="tx1"/>
                </a:solidFill>
              </a:rPr>
              <a:t>SDGs12</a:t>
            </a:r>
            <a:r>
              <a:rPr kumimoji="1" lang="ja-JP" altLang="en-US" dirty="0">
                <a:solidFill>
                  <a:schemeClr val="tx1"/>
                </a:solidFill>
              </a:rPr>
              <a:t>（つくる責任）・</a:t>
            </a:r>
            <a:r>
              <a:rPr kumimoji="1" lang="en-US" altLang="ja-JP" dirty="0">
                <a:solidFill>
                  <a:schemeClr val="tx1"/>
                </a:solidFill>
              </a:rPr>
              <a:t>13</a:t>
            </a:r>
            <a:r>
              <a:rPr kumimoji="1" lang="ja-JP" altLang="en-US" dirty="0">
                <a:solidFill>
                  <a:schemeClr val="tx1"/>
                </a:solidFill>
              </a:rPr>
              <a:t>（気候変動対策）に貢献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F3ED5D0-E996-E15A-52A6-C37E5747D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700" y="6670824"/>
            <a:ext cx="2821080" cy="201101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48AB196-C81C-EC80-B87F-7BC35078F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855" y="6636919"/>
            <a:ext cx="1395238" cy="91904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404A855-90E1-B022-2E9C-7DFEFDF71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284" y="6670824"/>
            <a:ext cx="1336372" cy="88728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37CD7FE-48B2-5975-3DBD-F5EC095D1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816" y="6743114"/>
            <a:ext cx="1367689" cy="80120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ADE8452-59DA-15FC-2A45-86DE6FDD76B6}"/>
              </a:ext>
            </a:extLst>
          </p:cNvPr>
          <p:cNvSpPr txBox="1"/>
          <p:nvPr/>
        </p:nvSpPr>
        <p:spPr>
          <a:xfrm>
            <a:off x="6076729" y="12969964"/>
            <a:ext cx="41254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大阪府商工労働部成長産業振興室</a:t>
            </a:r>
            <a:endParaRPr kumimoji="1" lang="en-US" altLang="ja-JP" sz="1500" b="1" dirty="0"/>
          </a:p>
          <a:p>
            <a:r>
              <a:rPr kumimoji="1" lang="ja-JP" altLang="en-US" sz="1500" b="1" dirty="0"/>
              <a:t>産業創造課グリーンビジネス</a:t>
            </a:r>
            <a:r>
              <a:rPr kumimoji="1" lang="en-US" altLang="ja-JP" sz="1500" b="1" dirty="0"/>
              <a:t>G</a:t>
            </a:r>
          </a:p>
          <a:p>
            <a:r>
              <a:rPr kumimoji="1" lang="ja-JP" altLang="en-US" sz="1500" b="1" dirty="0"/>
              <a:t>〒</a:t>
            </a:r>
            <a:r>
              <a:rPr kumimoji="1" lang="en-US" altLang="ja-JP" sz="1500" b="1" dirty="0"/>
              <a:t>559-0855 </a:t>
            </a:r>
          </a:p>
          <a:p>
            <a:r>
              <a:rPr kumimoji="1" lang="ja-JP" altLang="en-US" sz="1500" b="1" dirty="0"/>
              <a:t>大阪市住之江区南港北</a:t>
            </a:r>
            <a:r>
              <a:rPr kumimoji="1" lang="en-US" altLang="ja-JP" sz="1500" b="1" dirty="0"/>
              <a:t>1-14-16</a:t>
            </a:r>
          </a:p>
          <a:p>
            <a:r>
              <a:rPr kumimoji="1" lang="ja-JP" altLang="en-US" sz="1500" b="1" dirty="0"/>
              <a:t>大阪府咲洲庁舎</a:t>
            </a:r>
            <a:r>
              <a:rPr kumimoji="1" lang="en-US" altLang="ja-JP" sz="1500" b="1" dirty="0"/>
              <a:t>25</a:t>
            </a:r>
            <a:r>
              <a:rPr kumimoji="1" lang="ja-JP" altLang="en-US" sz="1500" b="1" dirty="0"/>
              <a:t>階</a:t>
            </a:r>
            <a:endParaRPr kumimoji="1" lang="en-US" altLang="ja-JP" sz="1500" b="1" dirty="0"/>
          </a:p>
          <a:p>
            <a:r>
              <a:rPr kumimoji="1" lang="en-US" altLang="ja-JP" sz="1500" b="1" dirty="0"/>
              <a:t>TEL</a:t>
            </a:r>
            <a:r>
              <a:rPr kumimoji="1" lang="ja-JP" altLang="en-US" sz="1500" b="1" dirty="0"/>
              <a:t>：</a:t>
            </a:r>
            <a:r>
              <a:rPr kumimoji="1" lang="en-US" altLang="ja-JP" sz="1500" b="1" dirty="0"/>
              <a:t>06-6210-9484</a:t>
            </a:r>
          </a:p>
          <a:p>
            <a:r>
              <a:rPr kumimoji="1" lang="ja-JP" altLang="en-US" sz="1500" b="1" dirty="0"/>
              <a:t>メールアドレス：</a:t>
            </a:r>
            <a:r>
              <a:rPr kumimoji="1" lang="en-US" altLang="ja-JP" sz="1500" b="1" dirty="0"/>
              <a:t>green@gbox.pref.osaka.lg.jp</a:t>
            </a:r>
            <a:endParaRPr kumimoji="1" lang="ja-JP" altLang="en-US" sz="1500" b="1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C028A29-BBF5-DE69-DF7C-333474D8A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67" y="12929318"/>
            <a:ext cx="1470638" cy="147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29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274</Words>
  <Application>Microsoft Office PowerPoint</Application>
  <PresentationFormat>ユーザー設定</PresentationFormat>
  <Paragraphs>43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Arial</vt:lpstr>
      <vt:lpstr>Calibri</vt:lpstr>
      <vt:lpstr>Calibri Light</vt:lpstr>
      <vt:lpstr>Montserrat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2025-06-26T10:02:53Z</dcterms:created>
  <dcterms:modified xsi:type="dcterms:W3CDTF">2025-07-03T06:19:13Z</dcterms:modified>
</cp:coreProperties>
</file>