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4"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6D5384-5B01-4B62-AE4D-F75814A0609E}" v="10" dt="2025-05-02T07:38:43.5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37" d="100"/>
          <a:sy n="37" d="100"/>
        </p:scale>
        <p:origin x="1924"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省エネ</a:t>
            </a:r>
            <a:endParaRPr kumimoji="1" lang="en-US" altLang="ja-JP" sz="2800" b="1" dirty="0"/>
          </a:p>
          <a:p>
            <a:pPr algn="ctr"/>
            <a:r>
              <a:rPr kumimoji="1" lang="ja-JP" altLang="en-US" sz="2800" b="1" dirty="0"/>
              <a:t>ルギー</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アナログ計器を</a:t>
            </a:r>
            <a:r>
              <a:rPr kumimoji="1" lang="en-US" altLang="ja-JP" sz="4800" b="1" dirty="0">
                <a:latin typeface="Meiryo UI" panose="020B0604030504040204" pitchFamily="50" charset="-128"/>
                <a:ea typeface="Meiryo UI" panose="020B0604030504040204" pitchFamily="50" charset="-128"/>
              </a:rPr>
              <a:t>DX</a:t>
            </a:r>
            <a:r>
              <a:rPr kumimoji="1" lang="ja-JP" altLang="en-US" sz="4800" b="1" dirty="0">
                <a:latin typeface="Meiryo UI" panose="020B0604030504040204" pitchFamily="50" charset="-128"/>
                <a:ea typeface="Meiryo UI" panose="020B0604030504040204" pitchFamily="50" charset="-128"/>
              </a:rPr>
              <a:t>化　後付けセンサユニット「</a:t>
            </a:r>
            <a:r>
              <a:rPr kumimoji="1" lang="en-US" altLang="ja-JP" sz="4800" b="1" dirty="0">
                <a:latin typeface="Meiryo UI" panose="020B0604030504040204" pitchFamily="50" charset="-128"/>
                <a:ea typeface="Meiryo UI" panose="020B0604030504040204" pitchFamily="50" charset="-128"/>
              </a:rPr>
              <a:t>Salta®</a:t>
            </a:r>
            <a:r>
              <a:rPr kumimoji="1" lang="ja-JP" altLang="en-US" sz="4800" b="1" dirty="0">
                <a:latin typeface="Meiryo UI" panose="020B0604030504040204" pitchFamily="50" charset="-128"/>
                <a:ea typeface="Meiryo UI" panose="020B0604030504040204" pitchFamily="50" charset="-128"/>
              </a:rPr>
              <a:t>」シリーズ</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1569660"/>
          </a:xfrm>
          <a:prstGeom prst="rect">
            <a:avLst/>
          </a:prstGeom>
          <a:noFill/>
        </p:spPr>
        <p:txBody>
          <a:bodyPr wrap="square" rtlCol="0">
            <a:spAutoFit/>
          </a:bodyPr>
          <a:lstStyle/>
          <a:p>
            <a:r>
              <a:rPr kumimoji="1" lang="ja-JP" altLang="en-US" sz="2400" b="1" dirty="0"/>
              <a:t>明治</a:t>
            </a:r>
            <a:r>
              <a:rPr kumimoji="1" lang="en-US" altLang="ja-JP" sz="2400" b="1" dirty="0"/>
              <a:t>42</a:t>
            </a:r>
            <a:r>
              <a:rPr kumimoji="1" lang="ja-JP" altLang="en-US" sz="2400" b="1" dirty="0"/>
              <a:t>年創業の老舗メーカー・木幡計器製作所は圧力計・温度計などの計測器を開発、製造し確かな品質で産業を支えてきました。近年は既設アナログ計器を</a:t>
            </a:r>
            <a:r>
              <a:rPr kumimoji="1" lang="en-US" altLang="ja-JP" sz="2400" b="1" dirty="0"/>
              <a:t>DX</a:t>
            </a:r>
            <a:r>
              <a:rPr kumimoji="1" lang="ja-JP" altLang="en-US" sz="2400" b="1" dirty="0"/>
              <a:t>化する「</a:t>
            </a:r>
            <a:r>
              <a:rPr kumimoji="1" lang="en-US" altLang="ja-JP" sz="2400" b="1" dirty="0"/>
              <a:t>Salta®</a:t>
            </a:r>
            <a:r>
              <a:rPr kumimoji="1" lang="ja-JP" altLang="en-US" sz="2400" b="1" dirty="0"/>
              <a:t>」シリーズなど、次世代製品にも注力。現場の省力化や予兆保全に貢献しています。</a:t>
            </a:r>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424991" y="8815048"/>
            <a:ext cx="9078045" cy="3108543"/>
          </a:xfrm>
          <a:prstGeom prst="rect">
            <a:avLst/>
          </a:prstGeom>
          <a:noFill/>
        </p:spPr>
        <p:txBody>
          <a:bodyPr wrap="square" rtlCol="0">
            <a:spAutoFit/>
          </a:bodyPr>
          <a:lstStyle/>
          <a:p>
            <a:r>
              <a:rPr kumimoji="1" lang="ja-JP" altLang="en-US" sz="2800" b="1" dirty="0"/>
              <a:t>「後付けセンサユニット</a:t>
            </a:r>
            <a:r>
              <a:rPr kumimoji="1" lang="en-US" altLang="ja-JP" sz="2800" b="1" dirty="0"/>
              <a:t>Salta®</a:t>
            </a:r>
            <a:r>
              <a:rPr kumimoji="1" lang="ja-JP" altLang="en-US" sz="2800" b="1" dirty="0"/>
              <a:t>シリーズ」</a:t>
            </a:r>
            <a:br>
              <a:rPr kumimoji="1" lang="en-US" altLang="ja-JP" sz="2800" b="1" dirty="0"/>
            </a:br>
            <a:r>
              <a:rPr kumimoji="1" lang="ja-JP" altLang="en-US" sz="2800" b="1" dirty="0"/>
              <a:t>圧力計などのアナログ計器に後付けするだけで遠隔監視と点検作業を効率化。</a:t>
            </a:r>
            <a:br>
              <a:rPr kumimoji="1" lang="en-US" altLang="ja-JP" sz="2800" b="1" dirty="0"/>
            </a:br>
            <a:r>
              <a:rPr kumimoji="1" lang="ja-JP" altLang="en-US" sz="2800" b="1" dirty="0"/>
              <a:t>✓工事不要</a:t>
            </a:r>
            <a:endParaRPr kumimoji="1" lang="en-US" altLang="ja-JP" sz="2800" b="1" dirty="0"/>
          </a:p>
          <a:p>
            <a:r>
              <a:rPr kumimoji="1" lang="ja-JP" altLang="en-US" sz="2800" b="1" dirty="0"/>
              <a:t>✓ボタン電池駆動（一般</a:t>
            </a:r>
            <a:r>
              <a:rPr kumimoji="1" lang="en-US" altLang="ja-JP" sz="2800" b="1" dirty="0"/>
              <a:t>/</a:t>
            </a:r>
            <a:r>
              <a:rPr kumimoji="1" lang="ja-JP" altLang="en-US" sz="2800" b="1" dirty="0"/>
              <a:t>専用電池駆動：防爆）</a:t>
            </a:r>
            <a:endParaRPr kumimoji="1" lang="en-US" altLang="ja-JP" sz="2800" b="1" dirty="0"/>
          </a:p>
          <a:p>
            <a:r>
              <a:rPr kumimoji="1" lang="ja-JP" altLang="en-US" sz="2800" b="1" dirty="0"/>
              <a:t>✓防爆対応モデル（</a:t>
            </a:r>
            <a:r>
              <a:rPr kumimoji="1" lang="en-US" altLang="ja-JP" sz="2800" b="1" dirty="0"/>
              <a:t>Salta-Ex</a:t>
            </a:r>
            <a:r>
              <a:rPr kumimoji="1" lang="ja-JP" altLang="en-US" sz="2800" b="1" dirty="0"/>
              <a:t>）もラインナップ</a:t>
            </a:r>
            <a:br>
              <a:rPr kumimoji="1" lang="en-US" altLang="ja-JP" sz="2800" b="1" dirty="0"/>
            </a:br>
            <a:r>
              <a:rPr kumimoji="1" lang="ja-JP" altLang="en-US" sz="2800" b="1" dirty="0"/>
              <a:t>既設計器がそのまま</a:t>
            </a:r>
            <a:r>
              <a:rPr kumimoji="1" lang="en-US" altLang="ja-JP" sz="2800" b="1" dirty="0"/>
              <a:t>IoT</a:t>
            </a:r>
            <a:r>
              <a:rPr kumimoji="1" lang="ja-JP" altLang="en-US" sz="2800" b="1" dirty="0"/>
              <a:t>化で</a:t>
            </a:r>
            <a:r>
              <a:rPr kumimoji="1" lang="en-US" altLang="ja-JP" sz="2800" b="1" dirty="0"/>
              <a:t>DX</a:t>
            </a:r>
            <a:r>
              <a:rPr kumimoji="1" lang="ja-JP" altLang="en-US" sz="2800" b="1" dirty="0"/>
              <a:t>をもっと手軽に。</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株式会社木幡計器製作所</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a:ln>
            <a:noFill/>
          </a:ln>
        </p:spPr>
        <p:txBody>
          <a:bodyPr wrap="square" rtlCol="0">
            <a:spAutoFit/>
          </a:bodyPr>
          <a:lstStyle/>
          <a:p>
            <a:pPr algn="ctr"/>
            <a:r>
              <a:rPr kumimoji="1" lang="ja-JP" altLang="en-US" sz="2400" b="1" dirty="0"/>
              <a:t>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令和７年５月２日時点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15519" y="12883314"/>
            <a:ext cx="5843295" cy="2246769"/>
          </a:xfrm>
          <a:prstGeom prst="rect">
            <a:avLst/>
          </a:prstGeom>
          <a:noFill/>
        </p:spPr>
        <p:txBody>
          <a:bodyPr wrap="square" rtlCol="0">
            <a:spAutoFit/>
          </a:bodyPr>
          <a:lstStyle/>
          <a:p>
            <a:r>
              <a:rPr kumimoji="1" lang="ja-JP" altLang="en-US" sz="2800" b="1" dirty="0"/>
              <a:t>「</a:t>
            </a:r>
            <a:r>
              <a:rPr kumimoji="1" lang="en-US" altLang="ja-JP" sz="2800" b="1" dirty="0"/>
              <a:t>Salta®</a:t>
            </a:r>
            <a:r>
              <a:rPr kumimoji="1" lang="ja-JP" altLang="en-US" sz="2800" b="1" dirty="0"/>
              <a:t>」は製造業・施設インフラなどの</a:t>
            </a:r>
            <a:r>
              <a:rPr kumimoji="1" lang="en-US" altLang="ja-JP" sz="2800" b="1" dirty="0"/>
              <a:t>IoT/DX</a:t>
            </a:r>
            <a:r>
              <a:rPr kumimoji="1" lang="ja-JP" altLang="en-US" sz="2800" b="1" dirty="0"/>
              <a:t>を促進し省人化・安全性・保全品質の向上を同時に実現。点検の負荷軽減やヒューマンエラーの防止にも役立ちます。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4" name="図 13" descr="ダイアグラム&#10;&#10;AI によって生成されたコンテンツは間違っている可能性があります。">
            <a:extLst>
              <a:ext uri="{FF2B5EF4-FFF2-40B4-BE49-F238E27FC236}">
                <a16:creationId xmlns:a16="http://schemas.microsoft.com/office/drawing/2014/main" id="{505D7E5D-FA21-5A86-7C1F-EDAEA5E737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4857" y="6121667"/>
            <a:ext cx="4559158" cy="2508394"/>
          </a:xfrm>
          <a:prstGeom prst="rect">
            <a:avLst/>
          </a:prstGeom>
        </p:spPr>
      </p:pic>
      <p:sp>
        <p:nvSpPr>
          <p:cNvPr id="3" name="正方形/長方形 2">
            <a:extLst>
              <a:ext uri="{FF2B5EF4-FFF2-40B4-BE49-F238E27FC236}">
                <a16:creationId xmlns:a16="http://schemas.microsoft.com/office/drawing/2014/main" id="{BE6D4412-974F-61E7-C62C-8ED652E0CBEE}"/>
              </a:ext>
            </a:extLst>
          </p:cNvPr>
          <p:cNvSpPr/>
          <p:nvPr/>
        </p:nvSpPr>
        <p:spPr>
          <a:xfrm>
            <a:off x="3508834" y="6774674"/>
            <a:ext cx="2282366" cy="17906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a:extLst>
              <a:ext uri="{FF2B5EF4-FFF2-40B4-BE49-F238E27FC236}">
                <a16:creationId xmlns:a16="http://schemas.microsoft.com/office/drawing/2014/main" id="{81B41469-B2AE-3B6F-B14B-C7408017CD02}"/>
              </a:ext>
            </a:extLst>
          </p:cNvPr>
          <p:cNvGrpSpPr/>
          <p:nvPr/>
        </p:nvGrpSpPr>
        <p:grpSpPr>
          <a:xfrm>
            <a:off x="7802696" y="6527243"/>
            <a:ext cx="2515341" cy="2064864"/>
            <a:chOff x="5658087" y="6452477"/>
            <a:chExt cx="2515341" cy="2064864"/>
          </a:xfrm>
        </p:grpSpPr>
        <p:grpSp>
          <p:nvGrpSpPr>
            <p:cNvPr id="15" name="グループ化 14">
              <a:extLst>
                <a:ext uri="{FF2B5EF4-FFF2-40B4-BE49-F238E27FC236}">
                  <a16:creationId xmlns:a16="http://schemas.microsoft.com/office/drawing/2014/main" id="{DA88F2DB-6B09-46DB-84AF-C2E8B4305FF6}"/>
                </a:ext>
              </a:extLst>
            </p:cNvPr>
            <p:cNvGrpSpPr/>
            <p:nvPr/>
          </p:nvGrpSpPr>
          <p:grpSpPr>
            <a:xfrm>
              <a:off x="5766198" y="6452477"/>
              <a:ext cx="2407230" cy="2064864"/>
              <a:chOff x="5760456" y="6416071"/>
              <a:chExt cx="2407230" cy="2064864"/>
            </a:xfrm>
          </p:grpSpPr>
          <p:pic>
            <p:nvPicPr>
              <p:cNvPr id="11" name="図 10" descr="ロゴ, 会社名&#10;&#10;AI によって生成されたコンテンツは間違っている可能性があります。">
                <a:extLst>
                  <a:ext uri="{FF2B5EF4-FFF2-40B4-BE49-F238E27FC236}">
                    <a16:creationId xmlns:a16="http://schemas.microsoft.com/office/drawing/2014/main" id="{9A5D590F-B2DD-55A4-A522-B734D7DA02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60456" y="6446828"/>
                <a:ext cx="1972442" cy="2034107"/>
              </a:xfrm>
              <a:prstGeom prst="rect">
                <a:avLst/>
              </a:prstGeom>
            </p:spPr>
          </p:pic>
          <p:sp>
            <p:nvSpPr>
              <p:cNvPr id="7" name="正方形/長方形 6">
                <a:extLst>
                  <a:ext uri="{FF2B5EF4-FFF2-40B4-BE49-F238E27FC236}">
                    <a16:creationId xmlns:a16="http://schemas.microsoft.com/office/drawing/2014/main" id="{E39720F8-A1F9-703C-F1B2-10865B3356F0}"/>
                  </a:ext>
                </a:extLst>
              </p:cNvPr>
              <p:cNvSpPr/>
              <p:nvPr/>
            </p:nvSpPr>
            <p:spPr>
              <a:xfrm>
                <a:off x="5885320" y="6416071"/>
                <a:ext cx="2282366" cy="17906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6" name="図 15" descr="アイコン&#10;&#10;AI によって生成されたコンテンツは間違っている可能性があります。">
              <a:extLst>
                <a:ext uri="{FF2B5EF4-FFF2-40B4-BE49-F238E27FC236}">
                  <a16:creationId xmlns:a16="http://schemas.microsoft.com/office/drawing/2014/main" id="{DBF7CA85-0866-1053-1A62-E633C67B30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58087" y="6679826"/>
              <a:ext cx="2380364" cy="1322424"/>
            </a:xfrm>
            <a:prstGeom prst="rect">
              <a:avLst/>
            </a:prstGeom>
          </p:spPr>
        </p:pic>
      </p:grpSp>
      <p:grpSp>
        <p:nvGrpSpPr>
          <p:cNvPr id="26" name="グループ化 25">
            <a:extLst>
              <a:ext uri="{FF2B5EF4-FFF2-40B4-BE49-F238E27FC236}">
                <a16:creationId xmlns:a16="http://schemas.microsoft.com/office/drawing/2014/main" id="{858B394A-46EB-0F29-E3F4-455A67225165}"/>
              </a:ext>
            </a:extLst>
          </p:cNvPr>
          <p:cNvGrpSpPr/>
          <p:nvPr/>
        </p:nvGrpSpPr>
        <p:grpSpPr>
          <a:xfrm>
            <a:off x="3431049" y="6505322"/>
            <a:ext cx="2551026" cy="2034107"/>
            <a:chOff x="3431049" y="6505322"/>
            <a:chExt cx="2551026" cy="2034107"/>
          </a:xfrm>
        </p:grpSpPr>
        <p:pic>
          <p:nvPicPr>
            <p:cNvPr id="12" name="図 11" descr="ロゴ, 会社名&#10;&#10;AI によって生成されたコンテンツは間違っている可能性があります。">
              <a:extLst>
                <a:ext uri="{FF2B5EF4-FFF2-40B4-BE49-F238E27FC236}">
                  <a16:creationId xmlns:a16="http://schemas.microsoft.com/office/drawing/2014/main" id="{11FC1DD3-CB35-05EC-21B8-4FA24D88E6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31049" y="6505322"/>
              <a:ext cx="1972442" cy="2034107"/>
            </a:xfrm>
            <a:prstGeom prst="rect">
              <a:avLst/>
            </a:prstGeom>
          </p:spPr>
        </p:pic>
        <p:sp>
          <p:nvSpPr>
            <p:cNvPr id="25" name="テキスト ボックス 24">
              <a:extLst>
                <a:ext uri="{FF2B5EF4-FFF2-40B4-BE49-F238E27FC236}">
                  <a16:creationId xmlns:a16="http://schemas.microsoft.com/office/drawing/2014/main" id="{9596F7E6-A669-6856-8CC2-2614A4971724}"/>
                </a:ext>
              </a:extLst>
            </p:cNvPr>
            <p:cNvSpPr txBox="1"/>
            <p:nvPr/>
          </p:nvSpPr>
          <p:spPr>
            <a:xfrm>
              <a:off x="5085971" y="7517284"/>
              <a:ext cx="896104" cy="461665"/>
            </a:xfrm>
            <a:prstGeom prst="rect">
              <a:avLst/>
            </a:prstGeom>
            <a:noFill/>
          </p:spPr>
          <p:txBody>
            <a:bodyPr wrap="square">
              <a:spAutoFit/>
            </a:bodyPr>
            <a:lstStyle/>
            <a:p>
              <a:r>
                <a:rPr kumimoji="1" lang="en-US" altLang="ja-JP" sz="2300" b="1" dirty="0">
                  <a:solidFill>
                    <a:schemeClr val="tx1">
                      <a:lumMod val="85000"/>
                      <a:lumOff val="15000"/>
                    </a:schemeClr>
                  </a:solidFill>
                </a:rPr>
                <a:t>®</a:t>
              </a:r>
              <a:endParaRPr lang="ja-JP" altLang="en-US" sz="2300" dirty="0">
                <a:solidFill>
                  <a:schemeClr val="tx1">
                    <a:lumMod val="85000"/>
                    <a:lumOff val="15000"/>
                  </a:schemeClr>
                </a:solidFill>
              </a:endParaRPr>
            </a:p>
          </p:txBody>
        </p:sp>
      </p:grpSp>
      <p:pic>
        <p:nvPicPr>
          <p:cNvPr id="28" name="図 27" descr="座る, 時計, 大きい, 鏡 が含まれている画像&#10;&#10;AI によって生成されたコンテンツは間違っている可能性があります。">
            <a:extLst>
              <a:ext uri="{FF2B5EF4-FFF2-40B4-BE49-F238E27FC236}">
                <a16:creationId xmlns:a16="http://schemas.microsoft.com/office/drawing/2014/main" id="{6BEF5284-4178-E598-F15E-199112E845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55468" y="6357071"/>
            <a:ext cx="1842336" cy="2262068"/>
          </a:xfrm>
          <a:prstGeom prst="rect">
            <a:avLst/>
          </a:prstGeom>
        </p:spPr>
      </p:pic>
    </p:spTree>
    <p:extLst>
      <p:ext uri="{BB962C8B-B14F-4D97-AF65-F5344CB8AC3E}">
        <p14:creationId xmlns:p14="http://schemas.microsoft.com/office/powerpoint/2010/main" val="10324298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264</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2025-06-26T10:15:01Z</dcterms:created>
  <dcterms:modified xsi:type="dcterms:W3CDTF">2025-07-03T06:32:41Z</dcterms:modified>
</cp:coreProperties>
</file>