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5" r:id="rId2"/>
  </p:sldIdLst>
  <p:sldSz cx="10691813" cy="1511935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62" userDrawn="1">
          <p15:clr>
            <a:srgbClr val="A4A3A4"/>
          </p15:clr>
        </p15:guide>
        <p15:guide id="2" pos="3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548" autoAdjust="0"/>
    <p:restoredTop sz="94660"/>
  </p:normalViewPr>
  <p:slideViewPr>
    <p:cSldViewPr snapToGrid="0" showGuides="1">
      <p:cViewPr varScale="1">
        <p:scale>
          <a:sx n="35" d="100"/>
          <a:sy n="35" d="100"/>
        </p:scale>
        <p:origin x="1080" y="32"/>
      </p:cViewPr>
      <p:guideLst>
        <p:guide orient="horz" pos="476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99645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795990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97469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248809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863453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24130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4" name="Content Placeholder 3"/>
          <p:cNvSpPr>
            <a:spLocks noGrp="1"/>
          </p:cNvSpPr>
          <p:nvPr>
            <p:ph sz="half" idx="2"/>
          </p:nvPr>
        </p:nvSpPr>
        <p:spPr>
          <a:xfrm>
            <a:off x="736456" y="5522763"/>
            <a:ext cx="4523137"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6" name="Content Placeholder 5"/>
          <p:cNvSpPr>
            <a:spLocks noGrp="1"/>
          </p:cNvSpPr>
          <p:nvPr>
            <p:ph sz="quarter" idx="4"/>
          </p:nvPr>
        </p:nvSpPr>
        <p:spPr>
          <a:xfrm>
            <a:off x="5412731" y="5522763"/>
            <a:ext cx="4545413"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0E7F748-EFF0-4734-9030-9BE5DC16CAB2}" type="datetimeFigureOut">
              <a:rPr kumimoji="1" lang="ja-JP" altLang="en-US" smtClean="0"/>
              <a:t>2025/7/24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20290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0E7F748-EFF0-4734-9030-9BE5DC16CAB2}" type="datetimeFigureOut">
              <a:rPr kumimoji="1" lang="ja-JP" altLang="en-US" smtClean="0"/>
              <a:t>2025/7/24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509128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7F748-EFF0-4734-9030-9BE5DC16CAB2}" type="datetimeFigureOut">
              <a:rPr kumimoji="1" lang="ja-JP" altLang="en-US" smtClean="0"/>
              <a:t>2025/7/24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429889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326241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098385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B0E7F748-EFF0-4734-9030-9BE5DC16CAB2}" type="datetimeFigureOut">
              <a:rPr kumimoji="1" lang="ja-JP" altLang="en-US" smtClean="0"/>
              <a:t>2025/7/24</a:t>
            </a:fld>
            <a:endParaRPr kumimoji="1" lang="ja-JP" alt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9084864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69208" rtl="0" eaLnBrk="1" latinLnBrk="0" hangingPunct="1">
        <a:lnSpc>
          <a:spcPct val="90000"/>
        </a:lnSpc>
        <a:spcBef>
          <a:spcPct val="0"/>
        </a:spcBef>
        <a:buNone/>
        <a:defRPr kumimoji="1"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kumimoji="1"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kumimoji="1"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kumimoji="1"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9pPr>
    </p:bodyStyle>
    <p:otherStyle>
      <a:defPPr>
        <a:defRPr lang="en-US"/>
      </a:defPPr>
      <a:lvl1pPr marL="0" algn="l" defTabSz="1069208" rtl="0" eaLnBrk="1" latinLnBrk="0" hangingPunct="1">
        <a:defRPr kumimoji="1" sz="2105" kern="1200">
          <a:solidFill>
            <a:schemeClr val="tx1"/>
          </a:solidFill>
          <a:latin typeface="+mn-lt"/>
          <a:ea typeface="+mn-ea"/>
          <a:cs typeface="+mn-cs"/>
        </a:defRPr>
      </a:lvl1pPr>
      <a:lvl2pPr marL="534604" algn="l" defTabSz="1069208" rtl="0" eaLnBrk="1" latinLnBrk="0" hangingPunct="1">
        <a:defRPr kumimoji="1" sz="2105" kern="1200">
          <a:solidFill>
            <a:schemeClr val="tx1"/>
          </a:solidFill>
          <a:latin typeface="+mn-lt"/>
          <a:ea typeface="+mn-ea"/>
          <a:cs typeface="+mn-cs"/>
        </a:defRPr>
      </a:lvl2pPr>
      <a:lvl3pPr marL="1069208" algn="l" defTabSz="1069208" rtl="0" eaLnBrk="1" latinLnBrk="0" hangingPunct="1">
        <a:defRPr kumimoji="1" sz="2105" kern="1200">
          <a:solidFill>
            <a:schemeClr val="tx1"/>
          </a:solidFill>
          <a:latin typeface="+mn-lt"/>
          <a:ea typeface="+mn-ea"/>
          <a:cs typeface="+mn-cs"/>
        </a:defRPr>
      </a:lvl3pPr>
      <a:lvl4pPr marL="1603812" algn="l" defTabSz="1069208" rtl="0" eaLnBrk="1" latinLnBrk="0" hangingPunct="1">
        <a:defRPr kumimoji="1" sz="2105" kern="1200">
          <a:solidFill>
            <a:schemeClr val="tx1"/>
          </a:solidFill>
          <a:latin typeface="+mn-lt"/>
          <a:ea typeface="+mn-ea"/>
          <a:cs typeface="+mn-cs"/>
        </a:defRPr>
      </a:lvl4pPr>
      <a:lvl5pPr marL="2138416" algn="l" defTabSz="1069208" rtl="0" eaLnBrk="1" latinLnBrk="0" hangingPunct="1">
        <a:defRPr kumimoji="1" sz="2105" kern="1200">
          <a:solidFill>
            <a:schemeClr val="tx1"/>
          </a:solidFill>
          <a:latin typeface="+mn-lt"/>
          <a:ea typeface="+mn-ea"/>
          <a:cs typeface="+mn-cs"/>
        </a:defRPr>
      </a:lvl5pPr>
      <a:lvl6pPr marL="2673020" algn="l" defTabSz="1069208" rtl="0" eaLnBrk="1" latinLnBrk="0" hangingPunct="1">
        <a:defRPr kumimoji="1" sz="2105" kern="1200">
          <a:solidFill>
            <a:schemeClr val="tx1"/>
          </a:solidFill>
          <a:latin typeface="+mn-lt"/>
          <a:ea typeface="+mn-ea"/>
          <a:cs typeface="+mn-cs"/>
        </a:defRPr>
      </a:lvl6pPr>
      <a:lvl7pPr marL="3207624" algn="l" defTabSz="1069208" rtl="0" eaLnBrk="1" latinLnBrk="0" hangingPunct="1">
        <a:defRPr kumimoji="1" sz="2105" kern="1200">
          <a:solidFill>
            <a:schemeClr val="tx1"/>
          </a:solidFill>
          <a:latin typeface="+mn-lt"/>
          <a:ea typeface="+mn-ea"/>
          <a:cs typeface="+mn-cs"/>
        </a:defRPr>
      </a:lvl7pPr>
      <a:lvl8pPr marL="3742228" algn="l" defTabSz="1069208" rtl="0" eaLnBrk="1" latinLnBrk="0" hangingPunct="1">
        <a:defRPr kumimoji="1" sz="2105" kern="1200">
          <a:solidFill>
            <a:schemeClr val="tx1"/>
          </a:solidFill>
          <a:latin typeface="+mn-lt"/>
          <a:ea typeface="+mn-ea"/>
          <a:cs typeface="+mn-cs"/>
        </a:defRPr>
      </a:lvl8pPr>
      <a:lvl9pPr marL="4276832" algn="l" defTabSz="1069208" rtl="0" eaLnBrk="1" latinLnBrk="0" hangingPunct="1">
        <a:defRPr kumimoji="1"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EE44540-90EF-458D-BA84-DE2A6C49202B}"/>
              </a:ext>
            </a:extLst>
          </p:cNvPr>
          <p:cNvSpPr txBox="1"/>
          <p:nvPr/>
        </p:nvSpPr>
        <p:spPr>
          <a:xfrm>
            <a:off x="125127" y="77002"/>
            <a:ext cx="9719264" cy="461665"/>
          </a:xfrm>
          <a:prstGeom prst="rect">
            <a:avLst/>
          </a:prstGeom>
          <a:noFill/>
        </p:spPr>
        <p:txBody>
          <a:bodyPr wrap="square" rtlCol="0">
            <a:spAutoFit/>
          </a:bodyPr>
          <a:lstStyle/>
          <a:p>
            <a:r>
              <a:rPr kumimoji="1" lang="ja-JP" altLang="en-US" sz="2400" dirty="0"/>
              <a:t>おおさかカーボンニュートラルビジネスネットワーク会員企業</a:t>
            </a:r>
          </a:p>
        </p:txBody>
      </p:sp>
      <p:sp>
        <p:nvSpPr>
          <p:cNvPr id="5" name="正方形/長方形 4">
            <a:extLst>
              <a:ext uri="{FF2B5EF4-FFF2-40B4-BE49-F238E27FC236}">
                <a16:creationId xmlns:a16="http://schemas.microsoft.com/office/drawing/2014/main" id="{A115B290-6D51-40E9-9512-39B20C627EA0}"/>
              </a:ext>
            </a:extLst>
          </p:cNvPr>
          <p:cNvSpPr/>
          <p:nvPr/>
        </p:nvSpPr>
        <p:spPr>
          <a:xfrm>
            <a:off x="241300" y="601133"/>
            <a:ext cx="1412400" cy="178215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リサイ</a:t>
            </a:r>
            <a:endParaRPr kumimoji="1" lang="en-US" altLang="ja-JP" sz="2800" b="1" dirty="0"/>
          </a:p>
          <a:p>
            <a:pPr algn="ctr"/>
            <a:r>
              <a:rPr kumimoji="1" lang="ja-JP" altLang="en-US" sz="2800" b="1" dirty="0"/>
              <a:t>クル</a:t>
            </a:r>
          </a:p>
        </p:txBody>
      </p:sp>
      <p:sp>
        <p:nvSpPr>
          <p:cNvPr id="6" name="テキスト ボックス 5">
            <a:extLst>
              <a:ext uri="{FF2B5EF4-FFF2-40B4-BE49-F238E27FC236}">
                <a16:creationId xmlns:a16="http://schemas.microsoft.com/office/drawing/2014/main" id="{8063834D-B00F-43C8-985D-1A1C2D0BFB8E}"/>
              </a:ext>
            </a:extLst>
          </p:cNvPr>
          <p:cNvSpPr txBox="1"/>
          <p:nvPr/>
        </p:nvSpPr>
        <p:spPr>
          <a:xfrm>
            <a:off x="1587659" y="781721"/>
            <a:ext cx="8975043" cy="1446550"/>
          </a:xfrm>
          <a:prstGeom prst="rect">
            <a:avLst/>
          </a:prstGeom>
          <a:noFill/>
        </p:spPr>
        <p:txBody>
          <a:bodyPr wrap="square" rtlCol="0">
            <a:spAutoFit/>
          </a:bodyPr>
          <a:lstStyle/>
          <a:p>
            <a:pPr algn="ctr"/>
            <a:r>
              <a:rPr kumimoji="1" lang="ja-JP" altLang="en-US" sz="4400" b="1" dirty="0">
                <a:latin typeface="Meiryo UI" panose="020B0604030504040204" pitchFamily="50" charset="-128"/>
                <a:ea typeface="Meiryo UI" panose="020B0604030504040204" pitchFamily="50" charset="-128"/>
              </a:rPr>
              <a:t>有機廃棄物を原材料に作る量子ドット系の肥料、農薬、抗菌剤、忌避剤</a:t>
            </a:r>
          </a:p>
        </p:txBody>
      </p:sp>
      <p:sp>
        <p:nvSpPr>
          <p:cNvPr id="8" name="正方形/長方形 7">
            <a:extLst>
              <a:ext uri="{FF2B5EF4-FFF2-40B4-BE49-F238E27FC236}">
                <a16:creationId xmlns:a16="http://schemas.microsoft.com/office/drawing/2014/main" id="{DF636FCA-5910-4E7F-BED1-902ED327F9CC}"/>
              </a:ext>
            </a:extLst>
          </p:cNvPr>
          <p:cNvSpPr/>
          <p:nvPr/>
        </p:nvSpPr>
        <p:spPr>
          <a:xfrm>
            <a:off x="260273" y="4126596"/>
            <a:ext cx="1066800" cy="1807276"/>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a:t>
            </a:r>
            <a:endParaRPr kumimoji="1" lang="en-US" altLang="ja-JP" sz="2400" b="1" dirty="0"/>
          </a:p>
          <a:p>
            <a:pPr algn="ctr"/>
            <a:r>
              <a:rPr kumimoji="1" lang="ja-JP" altLang="en-US" sz="2400" b="1" dirty="0"/>
              <a:t>紹介</a:t>
            </a:r>
          </a:p>
        </p:txBody>
      </p:sp>
      <p:sp>
        <p:nvSpPr>
          <p:cNvPr id="9" name="正方形/長方形 8">
            <a:extLst>
              <a:ext uri="{FF2B5EF4-FFF2-40B4-BE49-F238E27FC236}">
                <a16:creationId xmlns:a16="http://schemas.microsoft.com/office/drawing/2014/main" id="{D365A124-1A3E-40E1-BF72-B2E415DBDBB7}"/>
              </a:ext>
            </a:extLst>
          </p:cNvPr>
          <p:cNvSpPr/>
          <p:nvPr/>
        </p:nvSpPr>
        <p:spPr>
          <a:xfrm>
            <a:off x="241300" y="4100994"/>
            <a:ext cx="10337800" cy="1832877"/>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10" name="正方形/長方形 9">
            <a:extLst>
              <a:ext uri="{FF2B5EF4-FFF2-40B4-BE49-F238E27FC236}">
                <a16:creationId xmlns:a16="http://schemas.microsoft.com/office/drawing/2014/main" id="{B27461AB-D926-48BE-91A7-118A36BD532B}"/>
              </a:ext>
            </a:extLst>
          </p:cNvPr>
          <p:cNvSpPr/>
          <p:nvPr/>
        </p:nvSpPr>
        <p:spPr>
          <a:xfrm>
            <a:off x="1621017" y="635620"/>
            <a:ext cx="8909989" cy="1717288"/>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20" name="テキスト ボックス 19">
            <a:extLst>
              <a:ext uri="{FF2B5EF4-FFF2-40B4-BE49-F238E27FC236}">
                <a16:creationId xmlns:a16="http://schemas.microsoft.com/office/drawing/2014/main" id="{D97FC27A-9BEF-4B35-A57D-7C75726647C4}"/>
              </a:ext>
            </a:extLst>
          </p:cNvPr>
          <p:cNvSpPr txBox="1"/>
          <p:nvPr/>
        </p:nvSpPr>
        <p:spPr>
          <a:xfrm>
            <a:off x="1289784" y="4213825"/>
            <a:ext cx="9387678" cy="1938992"/>
          </a:xfrm>
          <a:prstGeom prst="rect">
            <a:avLst/>
          </a:prstGeom>
          <a:noFill/>
        </p:spPr>
        <p:txBody>
          <a:bodyPr wrap="square" rtlCol="0">
            <a:spAutoFit/>
          </a:bodyPr>
          <a:lstStyle/>
          <a:p>
            <a:r>
              <a:rPr kumimoji="1" lang="en-US" altLang="ja-JP" sz="2400" b="1" dirty="0"/>
              <a:t>GS</a:t>
            </a:r>
            <a:r>
              <a:rPr kumimoji="1" lang="ja-JP" altLang="en-US" sz="2400" b="1" dirty="0"/>
              <a:t>アライアンス株式会社は</a:t>
            </a:r>
            <a:r>
              <a:rPr kumimoji="1" lang="en-US" altLang="ja-JP" sz="2400" b="1" dirty="0"/>
              <a:t>1938</a:t>
            </a:r>
            <a:r>
              <a:rPr kumimoji="1" lang="ja-JP" altLang="en-US" sz="2400" b="1" dirty="0"/>
              <a:t>年の創業以来、色材事業を軸に様々な機能性材料を製造してきました。近年は量子ドットなどの最先端材料の研究開発も行っており、量子ドットを有機廃棄物から作り、肥料、農薬、抗菌剤、忌避剤に応用できる発見をしました。</a:t>
            </a:r>
          </a:p>
          <a:p>
            <a:endParaRPr kumimoji="1" lang="en-US" altLang="ja-JP" sz="2400" b="1" dirty="0"/>
          </a:p>
        </p:txBody>
      </p:sp>
      <p:sp>
        <p:nvSpPr>
          <p:cNvPr id="42" name="正方形/長方形 41">
            <a:extLst>
              <a:ext uri="{FF2B5EF4-FFF2-40B4-BE49-F238E27FC236}">
                <a16:creationId xmlns:a16="http://schemas.microsoft.com/office/drawing/2014/main" id="{A459186A-78F0-4F10-8F81-744BCCAA2BB4}"/>
              </a:ext>
            </a:extLst>
          </p:cNvPr>
          <p:cNvSpPr/>
          <p:nvPr/>
        </p:nvSpPr>
        <p:spPr>
          <a:xfrm>
            <a:off x="241299" y="6067331"/>
            <a:ext cx="1085773" cy="612575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技術</a:t>
            </a:r>
            <a:endParaRPr kumimoji="1" lang="en-US" altLang="ja-JP" sz="2400" b="1" dirty="0"/>
          </a:p>
          <a:p>
            <a:pPr algn="ctr"/>
            <a:r>
              <a:rPr kumimoji="1" lang="ja-JP" altLang="en-US" sz="2400" b="1" dirty="0"/>
              <a:t>詳細</a:t>
            </a:r>
          </a:p>
        </p:txBody>
      </p:sp>
      <p:sp>
        <p:nvSpPr>
          <p:cNvPr id="43" name="正方形/長方形 42">
            <a:extLst>
              <a:ext uri="{FF2B5EF4-FFF2-40B4-BE49-F238E27FC236}">
                <a16:creationId xmlns:a16="http://schemas.microsoft.com/office/drawing/2014/main" id="{9279C9B2-87B9-4ADB-A815-A22ECABFDB52}"/>
              </a:ext>
            </a:extLst>
          </p:cNvPr>
          <p:cNvSpPr/>
          <p:nvPr/>
        </p:nvSpPr>
        <p:spPr>
          <a:xfrm>
            <a:off x="241300" y="6041730"/>
            <a:ext cx="10337800" cy="6152658"/>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7" name="テキスト ボックス 46">
            <a:extLst>
              <a:ext uri="{FF2B5EF4-FFF2-40B4-BE49-F238E27FC236}">
                <a16:creationId xmlns:a16="http://schemas.microsoft.com/office/drawing/2014/main" id="{58ADCD66-071B-4168-8336-81C001AD3B40}"/>
              </a:ext>
            </a:extLst>
          </p:cNvPr>
          <p:cNvSpPr txBox="1"/>
          <p:nvPr/>
        </p:nvSpPr>
        <p:spPr>
          <a:xfrm>
            <a:off x="1357942" y="8138023"/>
            <a:ext cx="5458875" cy="3970318"/>
          </a:xfrm>
          <a:prstGeom prst="rect">
            <a:avLst/>
          </a:prstGeom>
          <a:noFill/>
        </p:spPr>
        <p:txBody>
          <a:bodyPr wrap="square" rtlCol="0">
            <a:spAutoFit/>
          </a:bodyPr>
          <a:lstStyle/>
          <a:p>
            <a:r>
              <a:rPr kumimoji="1" lang="ja-JP" altLang="en-US" sz="2800" b="1" dirty="0"/>
              <a:t>廃木材、廃紙、廃海藻、廃食品、農業残差、畜産残渣、下水汚泥などの種々の有機廃棄物を原料にして、量子ドットを合成製造し、石油由来ではない</a:t>
            </a:r>
            <a:r>
              <a:rPr kumimoji="1" lang="en-US" altLang="ja-JP" sz="2800" b="1" dirty="0"/>
              <a:t>CO</a:t>
            </a:r>
            <a:r>
              <a:rPr kumimoji="1" lang="en-US" altLang="ja-JP" sz="2800" b="1" baseline="-25000" dirty="0"/>
              <a:t>2</a:t>
            </a:r>
            <a:r>
              <a:rPr kumimoji="1" lang="ja-JP" altLang="en-US" sz="2800" b="1" dirty="0"/>
              <a:t>排出量を削減した肥料、農薬、抗菌剤、忌避剤を開発。有機廃棄物をリサイクルして最先端の環境、人に優しい製品に変えます。</a:t>
            </a:r>
          </a:p>
        </p:txBody>
      </p:sp>
      <p:sp>
        <p:nvSpPr>
          <p:cNvPr id="53" name="正方形/長方形 52">
            <a:extLst>
              <a:ext uri="{FF2B5EF4-FFF2-40B4-BE49-F238E27FC236}">
                <a16:creationId xmlns:a16="http://schemas.microsoft.com/office/drawing/2014/main" id="{4C0BF7AA-2167-4541-87A6-607C263639BE}"/>
              </a:ext>
            </a:extLst>
          </p:cNvPr>
          <p:cNvSpPr/>
          <p:nvPr/>
        </p:nvSpPr>
        <p:spPr>
          <a:xfrm>
            <a:off x="231143" y="2467407"/>
            <a:ext cx="1412400" cy="92150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会社名</a:t>
            </a:r>
          </a:p>
        </p:txBody>
      </p:sp>
      <p:sp>
        <p:nvSpPr>
          <p:cNvPr id="54" name="正方形/長方形 53">
            <a:extLst>
              <a:ext uri="{FF2B5EF4-FFF2-40B4-BE49-F238E27FC236}">
                <a16:creationId xmlns:a16="http://schemas.microsoft.com/office/drawing/2014/main" id="{2C934109-4DC7-4C1B-BBE4-2B7B6D93D14B}"/>
              </a:ext>
            </a:extLst>
          </p:cNvPr>
          <p:cNvSpPr/>
          <p:nvPr/>
        </p:nvSpPr>
        <p:spPr>
          <a:xfrm>
            <a:off x="1621017" y="2495659"/>
            <a:ext cx="8909988" cy="856392"/>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5" name="テキスト ボックス 54">
            <a:extLst>
              <a:ext uri="{FF2B5EF4-FFF2-40B4-BE49-F238E27FC236}">
                <a16:creationId xmlns:a16="http://schemas.microsoft.com/office/drawing/2014/main" id="{BA129DB4-7048-4CFE-8CC3-895E3271CC26}"/>
              </a:ext>
            </a:extLst>
          </p:cNvPr>
          <p:cNvSpPr txBox="1"/>
          <p:nvPr/>
        </p:nvSpPr>
        <p:spPr>
          <a:xfrm>
            <a:off x="1520284" y="2615772"/>
            <a:ext cx="8887462" cy="646331"/>
          </a:xfrm>
          <a:prstGeom prst="rect">
            <a:avLst/>
          </a:prstGeom>
          <a:noFill/>
        </p:spPr>
        <p:txBody>
          <a:bodyPr wrap="square" rtlCol="0">
            <a:spAutoFit/>
          </a:bodyPr>
          <a:lstStyle/>
          <a:p>
            <a:pPr algn="ctr"/>
            <a:r>
              <a:rPr kumimoji="1" lang="en-US" altLang="ja-JP" sz="3600" b="1" dirty="0"/>
              <a:t>GS</a:t>
            </a:r>
            <a:r>
              <a:rPr kumimoji="1" lang="ja-JP" altLang="en-US" sz="3600" b="1" dirty="0"/>
              <a:t>アライアンス株式会社</a:t>
            </a:r>
            <a:endParaRPr kumimoji="1" lang="en-US" altLang="ja-JP" sz="3600" b="1" dirty="0"/>
          </a:p>
        </p:txBody>
      </p:sp>
      <p:sp>
        <p:nvSpPr>
          <p:cNvPr id="34" name="正方形/長方形 33">
            <a:extLst>
              <a:ext uri="{FF2B5EF4-FFF2-40B4-BE49-F238E27FC236}">
                <a16:creationId xmlns:a16="http://schemas.microsoft.com/office/drawing/2014/main" id="{2039EEE3-35F8-4B71-8962-E642A02257D2}"/>
              </a:ext>
            </a:extLst>
          </p:cNvPr>
          <p:cNvSpPr/>
          <p:nvPr/>
        </p:nvSpPr>
        <p:spPr>
          <a:xfrm>
            <a:off x="231143" y="3442182"/>
            <a:ext cx="3290858" cy="58477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本社・大阪の拠点</a:t>
            </a:r>
          </a:p>
        </p:txBody>
      </p:sp>
      <p:sp>
        <p:nvSpPr>
          <p:cNvPr id="35" name="正方形/長方形 34">
            <a:extLst>
              <a:ext uri="{FF2B5EF4-FFF2-40B4-BE49-F238E27FC236}">
                <a16:creationId xmlns:a16="http://schemas.microsoft.com/office/drawing/2014/main" id="{163592EF-D567-488F-A146-CD9C2C4AD6C6}"/>
              </a:ext>
            </a:extLst>
          </p:cNvPr>
          <p:cNvSpPr/>
          <p:nvPr/>
        </p:nvSpPr>
        <p:spPr>
          <a:xfrm>
            <a:off x="3522001" y="3477566"/>
            <a:ext cx="7009004" cy="523790"/>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36" name="テキスト ボックス 35">
            <a:extLst>
              <a:ext uri="{FF2B5EF4-FFF2-40B4-BE49-F238E27FC236}">
                <a16:creationId xmlns:a16="http://schemas.microsoft.com/office/drawing/2014/main" id="{C1EC5251-42A1-497F-AA9C-C80FBB0B566E}"/>
              </a:ext>
            </a:extLst>
          </p:cNvPr>
          <p:cNvSpPr txBox="1"/>
          <p:nvPr/>
        </p:nvSpPr>
        <p:spPr>
          <a:xfrm>
            <a:off x="4754578" y="3550815"/>
            <a:ext cx="3698130" cy="461665"/>
          </a:xfrm>
          <a:prstGeom prst="rect">
            <a:avLst/>
          </a:prstGeom>
          <a:noFill/>
        </p:spPr>
        <p:txBody>
          <a:bodyPr wrap="square" rtlCol="0">
            <a:spAutoFit/>
          </a:bodyPr>
          <a:lstStyle/>
          <a:p>
            <a:pPr algn="ctr"/>
            <a:r>
              <a:rPr kumimoji="1" lang="ja-JP" altLang="en-US" sz="2400" b="1" dirty="0"/>
              <a:t>兵庫県川西市</a:t>
            </a:r>
            <a:endParaRPr kumimoji="1" lang="en-US" altLang="ja-JP" sz="2400" b="1" dirty="0"/>
          </a:p>
        </p:txBody>
      </p:sp>
      <p:sp>
        <p:nvSpPr>
          <p:cNvPr id="32" name="正方形/長方形 31">
            <a:extLst>
              <a:ext uri="{FF2B5EF4-FFF2-40B4-BE49-F238E27FC236}">
                <a16:creationId xmlns:a16="http://schemas.microsoft.com/office/drawing/2014/main" id="{35DB722F-FF24-443B-B6AB-FD787D3915D6}"/>
              </a:ext>
            </a:extLst>
          </p:cNvPr>
          <p:cNvSpPr/>
          <p:nvPr/>
        </p:nvSpPr>
        <p:spPr>
          <a:xfrm>
            <a:off x="231142" y="12301835"/>
            <a:ext cx="5732873" cy="52924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期待する技術の活用方法・連携先</a:t>
            </a:r>
          </a:p>
        </p:txBody>
      </p:sp>
      <p:sp>
        <p:nvSpPr>
          <p:cNvPr id="39" name="正方形/長方形 38">
            <a:extLst>
              <a:ext uri="{FF2B5EF4-FFF2-40B4-BE49-F238E27FC236}">
                <a16:creationId xmlns:a16="http://schemas.microsoft.com/office/drawing/2014/main" id="{79ADCB95-D10C-4CAA-8E72-EAD2E2809CC7}"/>
              </a:ext>
            </a:extLst>
          </p:cNvPr>
          <p:cNvSpPr/>
          <p:nvPr/>
        </p:nvSpPr>
        <p:spPr>
          <a:xfrm>
            <a:off x="241299" y="12307041"/>
            <a:ext cx="5722716" cy="2735307"/>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0" name="テキスト ボックス 39">
            <a:extLst>
              <a:ext uri="{FF2B5EF4-FFF2-40B4-BE49-F238E27FC236}">
                <a16:creationId xmlns:a16="http://schemas.microsoft.com/office/drawing/2014/main" id="{0515E507-29CF-46C9-A3F9-2FA025DD86CB}"/>
              </a:ext>
            </a:extLst>
          </p:cNvPr>
          <p:cNvSpPr txBox="1"/>
          <p:nvPr/>
        </p:nvSpPr>
        <p:spPr>
          <a:xfrm>
            <a:off x="6848269" y="14744925"/>
            <a:ext cx="3843544" cy="400110"/>
          </a:xfrm>
          <a:prstGeom prst="rect">
            <a:avLst/>
          </a:prstGeom>
          <a:noFill/>
        </p:spPr>
        <p:txBody>
          <a:bodyPr wrap="square" rtlCol="0">
            <a:spAutoFit/>
          </a:bodyPr>
          <a:lstStyle/>
          <a:p>
            <a:pPr algn="r"/>
            <a:r>
              <a:rPr kumimoji="1" lang="ja-JP" altLang="en-US" sz="2000"/>
              <a:t>令和７年７月１７日</a:t>
            </a:r>
            <a:r>
              <a:rPr kumimoji="1" lang="ja-JP" altLang="en-US" sz="2000" dirty="0"/>
              <a:t>時点</a:t>
            </a:r>
          </a:p>
        </p:txBody>
      </p:sp>
      <p:sp>
        <p:nvSpPr>
          <p:cNvPr id="48" name="正方形/長方形 47">
            <a:extLst>
              <a:ext uri="{FF2B5EF4-FFF2-40B4-BE49-F238E27FC236}">
                <a16:creationId xmlns:a16="http://schemas.microsoft.com/office/drawing/2014/main" id="{317C07BB-3F7F-4F91-9F34-638CB1CB0095}"/>
              </a:ext>
            </a:extLst>
          </p:cNvPr>
          <p:cNvSpPr/>
          <p:nvPr/>
        </p:nvSpPr>
        <p:spPr>
          <a:xfrm>
            <a:off x="6076729" y="12333317"/>
            <a:ext cx="4520286" cy="55972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問い合わせ先</a:t>
            </a:r>
          </a:p>
        </p:txBody>
      </p:sp>
      <p:sp>
        <p:nvSpPr>
          <p:cNvPr id="51" name="正方形/長方形 50">
            <a:extLst>
              <a:ext uri="{FF2B5EF4-FFF2-40B4-BE49-F238E27FC236}">
                <a16:creationId xmlns:a16="http://schemas.microsoft.com/office/drawing/2014/main" id="{E8C738BC-C855-4226-BE06-7A889DD9448B}"/>
              </a:ext>
            </a:extLst>
          </p:cNvPr>
          <p:cNvSpPr/>
          <p:nvPr/>
        </p:nvSpPr>
        <p:spPr>
          <a:xfrm>
            <a:off x="6076729" y="12301835"/>
            <a:ext cx="4502371" cy="2443090"/>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6" name="テキスト ボックス 55">
            <a:extLst>
              <a:ext uri="{FF2B5EF4-FFF2-40B4-BE49-F238E27FC236}">
                <a16:creationId xmlns:a16="http://schemas.microsoft.com/office/drawing/2014/main" id="{9B5C7E81-478E-4B49-AF72-329C887E5BF7}"/>
              </a:ext>
            </a:extLst>
          </p:cNvPr>
          <p:cNvSpPr txBox="1"/>
          <p:nvPr/>
        </p:nvSpPr>
        <p:spPr>
          <a:xfrm>
            <a:off x="260273" y="12939468"/>
            <a:ext cx="5535033" cy="1815882"/>
          </a:xfrm>
          <a:prstGeom prst="rect">
            <a:avLst/>
          </a:prstGeom>
          <a:noFill/>
        </p:spPr>
        <p:txBody>
          <a:bodyPr wrap="square" rtlCol="0">
            <a:spAutoFit/>
          </a:bodyPr>
          <a:lstStyle/>
          <a:p>
            <a:r>
              <a:rPr kumimoji="1" lang="ja-JP" altLang="en-US" sz="2800" b="1" dirty="0"/>
              <a:t>農業、食品分野などの産業において、環境、人に優しい、革新的な天然由来の肥料、農薬、抗菌剤、忌避剤として応用が期待できます。</a:t>
            </a:r>
            <a:endParaRPr kumimoji="1" lang="en-US" altLang="ja-JP" sz="2800" b="1" dirty="0"/>
          </a:p>
        </p:txBody>
      </p:sp>
      <p:sp>
        <p:nvSpPr>
          <p:cNvPr id="57" name="テキスト ボックス 56">
            <a:extLst>
              <a:ext uri="{FF2B5EF4-FFF2-40B4-BE49-F238E27FC236}">
                <a16:creationId xmlns:a16="http://schemas.microsoft.com/office/drawing/2014/main" id="{B94DCDAA-71A5-4A58-B9B5-6BCEB2DA03DD}"/>
              </a:ext>
            </a:extLst>
          </p:cNvPr>
          <p:cNvSpPr txBox="1"/>
          <p:nvPr/>
        </p:nvSpPr>
        <p:spPr>
          <a:xfrm>
            <a:off x="6076729" y="12969964"/>
            <a:ext cx="4125403" cy="1708160"/>
          </a:xfrm>
          <a:prstGeom prst="rect">
            <a:avLst/>
          </a:prstGeom>
          <a:noFill/>
        </p:spPr>
        <p:txBody>
          <a:bodyPr wrap="square" rtlCol="0">
            <a:spAutoFit/>
          </a:bodyPr>
          <a:lstStyle/>
          <a:p>
            <a:r>
              <a:rPr kumimoji="1" lang="ja-JP" altLang="en-US" sz="1500" b="1" dirty="0"/>
              <a:t>大阪府商工労働部成長産業振興室</a:t>
            </a:r>
            <a:endParaRPr kumimoji="1" lang="en-US" altLang="ja-JP" sz="1500" b="1" dirty="0"/>
          </a:p>
          <a:p>
            <a:r>
              <a:rPr kumimoji="1" lang="ja-JP" altLang="en-US" sz="1500" b="1" dirty="0"/>
              <a:t>産業創造課グリーンビジネス</a:t>
            </a:r>
            <a:r>
              <a:rPr kumimoji="1" lang="en-US" altLang="ja-JP" sz="1500" b="1" dirty="0"/>
              <a:t>G</a:t>
            </a:r>
          </a:p>
          <a:p>
            <a:r>
              <a:rPr kumimoji="1" lang="ja-JP" altLang="en-US" sz="1500" b="1" dirty="0"/>
              <a:t>〒</a:t>
            </a:r>
            <a:r>
              <a:rPr kumimoji="1" lang="en-US" altLang="ja-JP" sz="1500" b="1" dirty="0"/>
              <a:t>559-0855 </a:t>
            </a:r>
          </a:p>
          <a:p>
            <a:r>
              <a:rPr kumimoji="1" lang="ja-JP" altLang="en-US" sz="1500" b="1" dirty="0"/>
              <a:t>大阪市住之江区南港北</a:t>
            </a:r>
            <a:r>
              <a:rPr kumimoji="1" lang="en-US" altLang="ja-JP" sz="1500" b="1" dirty="0"/>
              <a:t>1-14-16</a:t>
            </a:r>
          </a:p>
          <a:p>
            <a:r>
              <a:rPr kumimoji="1" lang="ja-JP" altLang="en-US" sz="1500" b="1" dirty="0"/>
              <a:t>大阪府咲洲庁舎</a:t>
            </a:r>
            <a:r>
              <a:rPr kumimoji="1" lang="en-US" altLang="ja-JP" sz="1500" b="1" dirty="0"/>
              <a:t>25</a:t>
            </a:r>
            <a:r>
              <a:rPr kumimoji="1" lang="ja-JP" altLang="en-US" sz="1500" b="1" dirty="0"/>
              <a:t>階</a:t>
            </a:r>
            <a:endParaRPr kumimoji="1" lang="en-US" altLang="ja-JP" sz="1500" b="1" dirty="0"/>
          </a:p>
          <a:p>
            <a:r>
              <a:rPr kumimoji="1" lang="en-US" altLang="ja-JP" sz="1500" b="1" dirty="0"/>
              <a:t>TEL</a:t>
            </a:r>
            <a:r>
              <a:rPr kumimoji="1" lang="ja-JP" altLang="en-US" sz="1500" b="1" dirty="0"/>
              <a:t>：</a:t>
            </a:r>
            <a:r>
              <a:rPr kumimoji="1" lang="en-US" altLang="ja-JP" sz="1500" b="1" dirty="0"/>
              <a:t>06-6210-9484</a:t>
            </a:r>
          </a:p>
          <a:p>
            <a:r>
              <a:rPr kumimoji="1" lang="ja-JP" altLang="en-US" sz="1500" b="1" dirty="0"/>
              <a:t>メールアドレス：</a:t>
            </a:r>
            <a:r>
              <a:rPr kumimoji="1" lang="en-US" altLang="ja-JP" sz="1500" b="1" dirty="0"/>
              <a:t>green@gbox.pref.osaka.lg.jp</a:t>
            </a:r>
            <a:endParaRPr kumimoji="1" lang="ja-JP" altLang="en-US" sz="1500" b="1" dirty="0"/>
          </a:p>
        </p:txBody>
      </p:sp>
      <p:pic>
        <p:nvPicPr>
          <p:cNvPr id="58" name="図 57">
            <a:extLst>
              <a:ext uri="{FF2B5EF4-FFF2-40B4-BE49-F238E27FC236}">
                <a16:creationId xmlns:a16="http://schemas.microsoft.com/office/drawing/2014/main" id="{1CBE5F86-7816-48E8-8BEF-61233B92A7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0367" y="12929318"/>
            <a:ext cx="1470638" cy="1470638"/>
          </a:xfrm>
          <a:prstGeom prst="rect">
            <a:avLst/>
          </a:prstGeom>
        </p:spPr>
      </p:pic>
      <p:sp>
        <p:nvSpPr>
          <p:cNvPr id="7" name="矢印: 下 6">
            <a:extLst>
              <a:ext uri="{FF2B5EF4-FFF2-40B4-BE49-F238E27FC236}">
                <a16:creationId xmlns:a16="http://schemas.microsoft.com/office/drawing/2014/main" id="{66D3082B-E7BD-4183-979C-66FF88D474DE}"/>
              </a:ext>
            </a:extLst>
          </p:cNvPr>
          <p:cNvSpPr/>
          <p:nvPr/>
        </p:nvSpPr>
        <p:spPr>
          <a:xfrm rot="16200000">
            <a:off x="7578822" y="5677422"/>
            <a:ext cx="716034" cy="18206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a:extLst>
              <a:ext uri="{FF2B5EF4-FFF2-40B4-BE49-F238E27FC236}">
                <a16:creationId xmlns:a16="http://schemas.microsoft.com/office/drawing/2014/main" id="{BF6EBB16-872C-4AF3-8A02-F40EAD622307}"/>
              </a:ext>
            </a:extLst>
          </p:cNvPr>
          <p:cNvSpPr txBox="1"/>
          <p:nvPr/>
        </p:nvSpPr>
        <p:spPr>
          <a:xfrm>
            <a:off x="6737684" y="8121419"/>
            <a:ext cx="3757643" cy="397031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dirty="0">
                <a:solidFill>
                  <a:schemeClr val="tx1"/>
                </a:solidFill>
              </a:rPr>
              <a:t>2023</a:t>
            </a:r>
            <a:r>
              <a:rPr kumimoji="1" lang="ja-JP" altLang="en-US" dirty="0">
                <a:solidFill>
                  <a:schemeClr val="tx1"/>
                </a:solidFill>
              </a:rPr>
              <a:t>年にノーベル化学賞を受賞した最先端材料である量子ドットを合成している企業は、国内では弊社を含め１、２社しかありません。その量子ドットを有機廃棄物から合成し、それをさらに肥料、農薬、抗菌剤、忌避剤に応用したのは世界初です。最先端材料でありながら、有機廃棄物を原料にしているので、価格は実用化を目指した価格になります。本製品は天然物であり、石油化学物質からできた肥料、農薬、抗菌剤、忌避剤より環境に優しい製品でもあります。</a:t>
            </a:r>
            <a:endParaRPr kumimoji="1" lang="en-US" altLang="ja-JP" dirty="0">
              <a:solidFill>
                <a:schemeClr val="tx1"/>
              </a:solidFill>
            </a:endParaRPr>
          </a:p>
        </p:txBody>
      </p:sp>
      <p:pic>
        <p:nvPicPr>
          <p:cNvPr id="2" name="図 1"/>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392898" y="6127986"/>
            <a:ext cx="3198138" cy="1943316"/>
          </a:xfrm>
          <a:prstGeom prst="rect">
            <a:avLst/>
          </a:prstGeom>
        </p:spPr>
      </p:pic>
      <p:pic>
        <p:nvPicPr>
          <p:cNvPr id="12" name="図 11"/>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4678785" y="6150819"/>
            <a:ext cx="2225769" cy="1484588"/>
          </a:xfrm>
          <a:prstGeom prst="rect">
            <a:avLst/>
          </a:prstGeom>
        </p:spPr>
      </p:pic>
      <p:pic>
        <p:nvPicPr>
          <p:cNvPr id="16" name="図 15"/>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937108" y="6096207"/>
            <a:ext cx="1470638" cy="1718469"/>
          </a:xfrm>
          <a:prstGeom prst="rect">
            <a:avLst/>
          </a:prstGeom>
        </p:spPr>
      </p:pic>
      <p:sp>
        <p:nvSpPr>
          <p:cNvPr id="3" name="テキスト ボックス 2"/>
          <p:cNvSpPr txBox="1"/>
          <p:nvPr/>
        </p:nvSpPr>
        <p:spPr>
          <a:xfrm>
            <a:off x="4801835" y="7649755"/>
            <a:ext cx="2031325" cy="369332"/>
          </a:xfrm>
          <a:prstGeom prst="rect">
            <a:avLst/>
          </a:prstGeom>
          <a:noFill/>
        </p:spPr>
        <p:txBody>
          <a:bodyPr wrap="none" rtlCol="0">
            <a:spAutoFit/>
          </a:bodyPr>
          <a:lstStyle/>
          <a:p>
            <a:r>
              <a:rPr kumimoji="1" lang="ja-JP" altLang="en-US" b="1" dirty="0"/>
              <a:t>各種の有機廃棄物</a:t>
            </a:r>
          </a:p>
        </p:txBody>
      </p:sp>
      <p:sp>
        <p:nvSpPr>
          <p:cNvPr id="37" name="テキスト ボックス 36"/>
          <p:cNvSpPr txBox="1"/>
          <p:nvPr/>
        </p:nvSpPr>
        <p:spPr>
          <a:xfrm>
            <a:off x="8993388" y="7809563"/>
            <a:ext cx="1338828" cy="369332"/>
          </a:xfrm>
          <a:prstGeom prst="rect">
            <a:avLst/>
          </a:prstGeom>
          <a:noFill/>
        </p:spPr>
        <p:txBody>
          <a:bodyPr wrap="none" rtlCol="0">
            <a:spAutoFit/>
          </a:bodyPr>
          <a:lstStyle/>
          <a:p>
            <a:r>
              <a:rPr kumimoji="1" lang="ja-JP" altLang="en-US" b="1" dirty="0"/>
              <a:t>量子ドット</a:t>
            </a:r>
          </a:p>
        </p:txBody>
      </p:sp>
      <p:sp>
        <p:nvSpPr>
          <p:cNvPr id="38" name="テキスト ボックス 37"/>
          <p:cNvSpPr txBox="1"/>
          <p:nvPr/>
        </p:nvSpPr>
        <p:spPr>
          <a:xfrm>
            <a:off x="7150635" y="6055380"/>
            <a:ext cx="1338828" cy="369332"/>
          </a:xfrm>
          <a:prstGeom prst="rect">
            <a:avLst/>
          </a:prstGeom>
          <a:noFill/>
        </p:spPr>
        <p:txBody>
          <a:bodyPr wrap="none" rtlCol="0">
            <a:spAutoFit/>
          </a:bodyPr>
          <a:lstStyle/>
          <a:p>
            <a:r>
              <a:rPr kumimoji="1" lang="ja-JP" altLang="en-US" b="1" dirty="0"/>
              <a:t>合成、製造</a:t>
            </a:r>
          </a:p>
        </p:txBody>
      </p:sp>
      <p:pic>
        <p:nvPicPr>
          <p:cNvPr id="15" name="図 1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043959" y="7037593"/>
            <a:ext cx="1786318" cy="1004804"/>
          </a:xfrm>
          <a:prstGeom prst="rect">
            <a:avLst/>
          </a:prstGeom>
        </p:spPr>
      </p:pic>
    </p:spTree>
    <p:extLst>
      <p:ext uri="{BB962C8B-B14F-4D97-AF65-F5344CB8AC3E}">
        <p14:creationId xmlns:p14="http://schemas.microsoft.com/office/powerpoint/2010/main" val="227419905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379</Words>
  <Application>Microsoft Office PowerPoint</Application>
  <PresentationFormat>ユーザー設定</PresentationFormat>
  <Paragraphs>29</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2025-07-24T10:44:17Z</dcterms:created>
  <dcterms:modified xsi:type="dcterms:W3CDTF">2025-07-24T10:44:20Z</dcterms:modified>
</cp:coreProperties>
</file>