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BDD3"/>
    <a:srgbClr val="283D5D"/>
    <a:srgbClr val="EEE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5" d="100"/>
          <a:sy n="35" d="100"/>
        </p:scale>
        <p:origin x="1152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24047" y="601133"/>
            <a:ext cx="1412400" cy="17821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/>
              <a:t>CO2</a:t>
            </a:r>
          </a:p>
          <a:p>
            <a:pPr algn="ctr"/>
            <a:r>
              <a:rPr kumimoji="1" lang="ja-JP" altLang="en-US" sz="2800" b="1" dirty="0"/>
              <a:t>回収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省エネルギー型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4800" b="1" baseline="-25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分離回収</a:t>
            </a:r>
            <a:b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技術開発実証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株式会社タクマは</a:t>
            </a:r>
            <a:r>
              <a:rPr kumimoji="1" lang="en-US" altLang="ja-JP" sz="2400" b="1" dirty="0"/>
              <a:t>1938</a:t>
            </a:r>
            <a:r>
              <a:rPr kumimoji="1" lang="ja-JP" altLang="en-US" sz="2400" b="1" dirty="0"/>
              <a:t>年にボイラを通じて社会へ貢献するという「汽罐報国」の精神を掲げ、創業しました。現在はボイラの技術を源流として、各種環境プラントなど、エネルギーの活用と環境保全の分野を中心とする事業を展開しており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株式会社タクマ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26089"/>
            <a:ext cx="7009004" cy="57526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兵庫県尼崎市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　</a:t>
            </a:r>
            <a:r>
              <a:rPr kumimoji="1" lang="en-US" altLang="ja-JP" sz="2000" dirty="0"/>
              <a:t>7</a:t>
            </a:r>
            <a:r>
              <a:rPr kumimoji="1" lang="ja-JP" altLang="en-US" sz="2000" dirty="0"/>
              <a:t>月　</a:t>
            </a:r>
            <a:r>
              <a:rPr kumimoji="1" lang="en-US" altLang="ja-JP" sz="2000" dirty="0"/>
              <a:t>18</a:t>
            </a:r>
            <a:r>
              <a:rPr kumimoji="1" lang="ja-JP" altLang="en-US" sz="2000" dirty="0"/>
              <a:t>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一般廃棄物処理施設、バイオマス発電施設などへの社会実装を目指し、コンパクトかつ環境への負荷の小さい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分離回収技術を開発・実証します。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297252" y="9964416"/>
            <a:ext cx="936474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2800" b="1" dirty="0">
                <a:solidFill>
                  <a:prstClr val="black"/>
                </a:solidFill>
              </a:rPr>
              <a:t>A1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：発電に利用しない排ガスの低温</a:t>
            </a:r>
            <a:r>
              <a:rPr kumimoji="1" lang="ja-JP" altLang="en-US" sz="2800" b="1" dirty="0"/>
              <a:t>廃熱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を利用   </a:t>
            </a:r>
            <a:br>
              <a:rPr kumimoji="1" lang="en-US" altLang="ja-JP" sz="2800" b="1" dirty="0">
                <a:solidFill>
                  <a:prstClr val="black"/>
                </a:solidFill>
              </a:rPr>
            </a:br>
            <a:r>
              <a:rPr kumimoji="1" lang="en-US" altLang="ja-JP" sz="2800" b="1" dirty="0">
                <a:solidFill>
                  <a:prstClr val="black"/>
                </a:solidFill>
              </a:rPr>
              <a:t>A2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：充填塔・還流装置が不要・</a:t>
            </a:r>
            <a:r>
              <a:rPr kumimoji="1" lang="en-US" altLang="ja-JP" sz="2800" b="1" dirty="0">
                <a:solidFill>
                  <a:prstClr val="black"/>
                </a:solidFill>
              </a:rPr>
              <a:t>100℃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以下で吸収液を再生</a:t>
            </a:r>
          </a:p>
          <a:p>
            <a:pPr lvl="0"/>
            <a:r>
              <a:rPr kumimoji="1" lang="en-US" altLang="ja-JP" sz="2800" b="1" dirty="0">
                <a:solidFill>
                  <a:prstClr val="black"/>
                </a:solidFill>
              </a:rPr>
              <a:t>A3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：低揮発性の吸収液使用による低アミンエミッション</a:t>
            </a:r>
            <a:endParaRPr kumimoji="1" lang="en-US" altLang="ja-JP" sz="2800" b="1" dirty="0">
              <a:solidFill>
                <a:prstClr val="black"/>
              </a:solidFill>
            </a:endParaRPr>
          </a:p>
          <a:p>
            <a:pPr lvl="0"/>
            <a:r>
              <a:rPr kumimoji="1" lang="ja-JP" altLang="en-US" sz="2800" b="1" dirty="0">
                <a:solidFill>
                  <a:prstClr val="black"/>
                </a:solidFill>
              </a:rPr>
              <a:t>「令和</a:t>
            </a:r>
            <a:r>
              <a:rPr kumimoji="1" lang="en-US" altLang="ja-JP" sz="2800" b="1" dirty="0">
                <a:solidFill>
                  <a:prstClr val="black"/>
                </a:solidFill>
              </a:rPr>
              <a:t>7</a:t>
            </a:r>
            <a:r>
              <a:rPr kumimoji="1" lang="ja-JP" altLang="en-US" sz="2800" b="1" dirty="0">
                <a:solidFill>
                  <a:prstClr val="black"/>
                </a:solidFill>
              </a:rPr>
              <a:t>年度地域共創・セクター横断型カーボンニュートラル技術開発・実証事業」にて実証予定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 flipV="1">
            <a:off x="1271219" y="6020941"/>
            <a:ext cx="9269943" cy="39421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6299223" y="8058974"/>
            <a:ext cx="3969834" cy="1732957"/>
            <a:chOff x="6423103" y="8413532"/>
            <a:chExt cx="3969834" cy="1732957"/>
          </a:xfrm>
        </p:grpSpPr>
        <p:sp>
          <p:nvSpPr>
            <p:cNvPr id="16" name="正方形/長方形 15"/>
            <p:cNvSpPr/>
            <p:nvPr/>
          </p:nvSpPr>
          <p:spPr>
            <a:xfrm>
              <a:off x="6423103" y="8413532"/>
              <a:ext cx="3969834" cy="17329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6589894" y="8646983"/>
              <a:ext cx="3786317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ja-JP" altLang="en-US" sz="2800" b="1" dirty="0">
                  <a:solidFill>
                    <a:prstClr val="black"/>
                  </a:solidFill>
                </a:rPr>
                <a:t>非水系アミン吸収液の</a:t>
              </a:r>
              <a:br>
                <a:rPr kumimoji="1" lang="en-US" altLang="ja-JP" sz="2800" b="1" dirty="0">
                  <a:solidFill>
                    <a:prstClr val="black"/>
                  </a:solidFill>
                </a:rPr>
              </a:br>
              <a:r>
                <a:rPr kumimoji="1" lang="ja-JP" altLang="en-US" sz="2800" b="1" dirty="0">
                  <a:solidFill>
                    <a:prstClr val="black"/>
                  </a:solidFill>
                </a:rPr>
                <a:t>特性を生かした</a:t>
              </a:r>
              <a:br>
                <a:rPr kumimoji="1" lang="en-US" altLang="ja-JP" sz="2800" b="1" dirty="0">
                  <a:solidFill>
                    <a:prstClr val="black"/>
                  </a:solidFill>
                </a:rPr>
              </a:br>
              <a:r>
                <a:rPr kumimoji="1" lang="ja-JP" altLang="en-US" sz="2800" b="1" dirty="0">
                  <a:solidFill>
                    <a:prstClr val="black"/>
                  </a:solidFill>
                </a:rPr>
                <a:t>化学吸収法プロセス</a:t>
              </a:r>
              <a:endParaRPr lang="ja-JP" altLang="en-US" dirty="0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327072" y="6050534"/>
            <a:ext cx="6669520" cy="4021328"/>
            <a:chOff x="1327072" y="6050534"/>
            <a:chExt cx="6669520" cy="4021328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27072" y="6050534"/>
              <a:ext cx="6669520" cy="4021328"/>
            </a:xfrm>
            <a:prstGeom prst="rect">
              <a:avLst/>
            </a:prstGeom>
          </p:spPr>
        </p:pic>
        <p:sp>
          <p:nvSpPr>
            <p:cNvPr id="19" name="正方形/長方形 18"/>
            <p:cNvSpPr/>
            <p:nvPr/>
          </p:nvSpPr>
          <p:spPr>
            <a:xfrm>
              <a:off x="4026758" y="7810169"/>
              <a:ext cx="131774" cy="11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右矢印 17"/>
            <p:cNvSpPr/>
            <p:nvPr/>
          </p:nvSpPr>
          <p:spPr>
            <a:xfrm rot="16200000">
              <a:off x="3998360" y="7825144"/>
              <a:ext cx="152966" cy="121852"/>
            </a:xfrm>
            <a:prstGeom prst="rightArrow">
              <a:avLst>
                <a:gd name="adj1" fmla="val 50000"/>
                <a:gd name="adj2" fmla="val 87521"/>
              </a:avLst>
            </a:prstGeom>
            <a:solidFill>
              <a:srgbClr val="B7BD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9806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251</Words>
  <Application>Microsoft Office PowerPoint</Application>
  <PresentationFormat>ユーザー設定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2025-07-24T10:44:58Z</dcterms:created>
  <dcterms:modified xsi:type="dcterms:W3CDTF">2025-07-24T10:45:23Z</dcterms:modified>
</cp:coreProperties>
</file>