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62" r:id="rId2"/>
  </p:sldIdLst>
  <p:sldSz cx="10691813" cy="1511935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872" autoAdjust="0"/>
  </p:normalViewPr>
  <p:slideViewPr>
    <p:cSldViewPr snapToGrid="0" showGuides="1">
      <p:cViewPr>
        <p:scale>
          <a:sx n="50" d="100"/>
          <a:sy n="50" d="100"/>
        </p:scale>
        <p:origin x="636" y="-576"/>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28AB7A0B-BBE0-4196-9DD3-FF9781F2A09B}" type="datetimeFigureOut">
              <a:rPr kumimoji="1" lang="ja-JP" altLang="en-US" smtClean="0"/>
              <a:t>2025/11/17</a:t>
            </a:fld>
            <a:endParaRPr kumimoji="1" lang="ja-JP" altLang="en-US"/>
          </a:p>
        </p:txBody>
      </p:sp>
      <p:sp>
        <p:nvSpPr>
          <p:cNvPr id="4" name="スライド イメージ プレースホルダー 3"/>
          <p:cNvSpPr>
            <a:spLocks noGrp="1" noRot="1" noChangeAspect="1"/>
          </p:cNvSpPr>
          <p:nvPr>
            <p:ph type="sldImg" idx="2"/>
          </p:nvPr>
        </p:nvSpPr>
        <p:spPr>
          <a:xfrm>
            <a:off x="2190750" y="1233488"/>
            <a:ext cx="2354263"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15306D56-2EF5-4787-87F6-FA8409E88321}" type="slidenum">
              <a:rPr kumimoji="1" lang="ja-JP" altLang="en-US" smtClean="0"/>
              <a:t>‹#›</a:t>
            </a:fld>
            <a:endParaRPr kumimoji="1" lang="ja-JP" altLang="en-US"/>
          </a:p>
        </p:txBody>
      </p:sp>
    </p:spTree>
    <p:extLst>
      <p:ext uri="{BB962C8B-B14F-4D97-AF65-F5344CB8AC3E}">
        <p14:creationId xmlns:p14="http://schemas.microsoft.com/office/powerpoint/2010/main" val="24569759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5306D56-2EF5-4787-87F6-FA8409E88321}" type="slidenum">
              <a:rPr kumimoji="1" lang="ja-JP" altLang="en-US" smtClean="0"/>
              <a:t>1</a:t>
            </a:fld>
            <a:endParaRPr kumimoji="1" lang="ja-JP" altLang="en-US"/>
          </a:p>
        </p:txBody>
      </p:sp>
    </p:spTree>
    <p:extLst>
      <p:ext uri="{BB962C8B-B14F-4D97-AF65-F5344CB8AC3E}">
        <p14:creationId xmlns:p14="http://schemas.microsoft.com/office/powerpoint/2010/main" val="3377094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2025/11/17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2025/11/17</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24047" y="601133"/>
            <a:ext cx="1412400" cy="178215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a:t>CO</a:t>
            </a:r>
            <a:r>
              <a:rPr kumimoji="1" lang="en-US" altLang="ja-JP" sz="2800" b="1" baseline="-25000" dirty="0"/>
              <a:t>2</a:t>
            </a:r>
          </a:p>
          <a:p>
            <a:pPr algn="ctr"/>
            <a:r>
              <a:rPr kumimoji="1" lang="ja-JP" altLang="en-US" sz="2800" b="1" dirty="0"/>
              <a:t>分離</a:t>
            </a:r>
            <a:endParaRPr kumimoji="1" lang="en-US" altLang="ja-JP" sz="2800" b="1" dirty="0"/>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817213" y="676906"/>
            <a:ext cx="8702528" cy="1569660"/>
          </a:xfrm>
          <a:prstGeom prst="rect">
            <a:avLst/>
          </a:prstGeom>
          <a:noFill/>
        </p:spPr>
        <p:txBody>
          <a:bodyPr wrap="square" rtlCol="0">
            <a:spAutoFit/>
          </a:bodyPr>
          <a:lstStyle/>
          <a:p>
            <a:pPr algn="ctr"/>
            <a:r>
              <a:rPr kumimoji="1" lang="en-US" altLang="ja-JP" sz="4800" b="1" dirty="0">
                <a:latin typeface="Meiryo UI" panose="020B0604030504040204" pitchFamily="50" charset="-128"/>
                <a:ea typeface="Meiryo UI" panose="020B0604030504040204" pitchFamily="50" charset="-128"/>
              </a:rPr>
              <a:t>CO</a:t>
            </a:r>
            <a:r>
              <a:rPr kumimoji="1" lang="en-US" altLang="ja-JP" sz="4800" b="1" baseline="-25000" dirty="0">
                <a:latin typeface="Meiryo UI" panose="020B0604030504040204" pitchFamily="50" charset="-128"/>
                <a:ea typeface="Meiryo UI" panose="020B0604030504040204" pitchFamily="50" charset="-128"/>
              </a:rPr>
              <a:t>2</a:t>
            </a:r>
            <a:r>
              <a:rPr kumimoji="1" lang="ja-JP" altLang="en-US" sz="4800" b="1" dirty="0">
                <a:latin typeface="Meiryo UI" panose="020B0604030504040204" pitchFamily="50" charset="-128"/>
                <a:ea typeface="Meiryo UI" panose="020B0604030504040204" pitchFamily="50" charset="-128"/>
              </a:rPr>
              <a:t>を選択的に吸着する</a:t>
            </a:r>
            <a:endParaRPr kumimoji="1" lang="en-US" altLang="ja-JP" sz="4800" b="1" dirty="0">
              <a:latin typeface="Meiryo UI" panose="020B0604030504040204" pitchFamily="50" charset="-128"/>
              <a:ea typeface="Meiryo UI" panose="020B0604030504040204" pitchFamily="50" charset="-128"/>
            </a:endParaRPr>
          </a:p>
          <a:p>
            <a:pPr algn="ctr"/>
            <a:r>
              <a:rPr kumimoji="1" lang="ja-JP" altLang="en-US" sz="4800" b="1" dirty="0">
                <a:latin typeface="Meiryo UI" panose="020B0604030504040204" pitchFamily="50" charset="-128"/>
                <a:ea typeface="Meiryo UI" panose="020B0604030504040204" pitchFamily="50" charset="-128"/>
              </a:rPr>
              <a:t>高性能分子ふるい炭素</a:t>
            </a: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73025" y="4240331"/>
            <a:ext cx="9077488" cy="1569660"/>
          </a:xfrm>
          <a:prstGeom prst="rect">
            <a:avLst/>
          </a:prstGeom>
          <a:noFill/>
        </p:spPr>
        <p:txBody>
          <a:bodyPr wrap="square" rtlCol="0">
            <a:spAutoFit/>
          </a:bodyPr>
          <a:lstStyle/>
          <a:p>
            <a:pPr algn="just"/>
            <a:r>
              <a:rPr kumimoji="1" lang="ja-JP" altLang="en-US" sz="2400" b="1" dirty="0"/>
              <a:t>大阪ガスケミカル株式会社は活性炭およびその加工品をワンストップで供給する活性炭総合メーカーです。</a:t>
            </a:r>
            <a:r>
              <a:rPr kumimoji="1" lang="en-US" altLang="ja-JP" sz="2400" b="1" dirty="0"/>
              <a:t>1937</a:t>
            </a:r>
            <a:r>
              <a:rPr kumimoji="1" lang="ja-JP" altLang="en-US" sz="2400" b="1" dirty="0"/>
              <a:t>年から活性炭の製造、販売を開始し、現在は世界トップクラスのグローバル活性炭メーカーとして優れた製品を</a:t>
            </a:r>
            <a:r>
              <a:rPr kumimoji="1" lang="en-US" altLang="ja-JP" sz="2400" b="1" dirty="0"/>
              <a:t>100</a:t>
            </a:r>
            <a:r>
              <a:rPr kumimoji="1" lang="ja-JP" altLang="en-US" sz="2400" b="1" dirty="0"/>
              <a:t>か国以上に供給しています。</a:t>
            </a:r>
            <a:endParaRPr lang="en-US" altLang="ja-JP" sz="2400" b="1" dirty="0">
              <a:solidFill>
                <a:srgbClr val="333333"/>
              </a:solidFill>
              <a:latin typeface="Montserrat" panose="00000500000000000000" pitchFamily="2" charset="0"/>
            </a:endParaRPr>
          </a:p>
        </p:txBody>
      </p:sp>
      <p:sp>
        <p:nvSpPr>
          <p:cNvPr id="42" name="正方形/長方形 41">
            <a:extLst>
              <a:ext uri="{FF2B5EF4-FFF2-40B4-BE49-F238E27FC236}">
                <a16:creationId xmlns:a16="http://schemas.microsoft.com/office/drawing/2014/main" id="{A459186A-78F0-4F10-8F81-744BCCAA2BB4}"/>
              </a:ext>
            </a:extLst>
          </p:cNvPr>
          <p:cNvSpPr/>
          <p:nvPr/>
        </p:nvSpPr>
        <p:spPr>
          <a:xfrm>
            <a:off x="241299" y="6067331"/>
            <a:ext cx="1085773" cy="612575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267746" y="6679464"/>
            <a:ext cx="6106380" cy="4832092"/>
          </a:xfrm>
          <a:prstGeom prst="rect">
            <a:avLst/>
          </a:prstGeom>
          <a:noFill/>
        </p:spPr>
        <p:txBody>
          <a:bodyPr wrap="square" rtlCol="0">
            <a:spAutoFit/>
          </a:bodyPr>
          <a:lstStyle/>
          <a:p>
            <a:pPr marL="457200" indent="-457200" algn="just">
              <a:buFont typeface="Wingdings" panose="05000000000000000000" pitchFamily="2" charset="2"/>
              <a:buChar char="l"/>
            </a:pPr>
            <a:r>
              <a:rPr kumimoji="1" lang="ja-JP" altLang="en-US" sz="2800" b="1" dirty="0"/>
              <a:t>高度な細孔制御技術を駆使し、バイオガスなどの</a:t>
            </a:r>
            <a:r>
              <a:rPr kumimoji="1" lang="en-US" altLang="ja-JP" sz="2800" b="1" dirty="0"/>
              <a:t>CO</a:t>
            </a:r>
            <a:r>
              <a:rPr kumimoji="1" lang="en-US" altLang="ja-JP" sz="2800" b="1" baseline="-25000" dirty="0"/>
              <a:t>2</a:t>
            </a:r>
            <a:r>
              <a:rPr kumimoji="1" lang="ja-JP" altLang="en-US" sz="2800" b="1" dirty="0"/>
              <a:t>と</a:t>
            </a:r>
            <a:r>
              <a:rPr kumimoji="1" lang="en-US" altLang="ja-JP" sz="2800" b="1" dirty="0"/>
              <a:t>CH</a:t>
            </a:r>
            <a:r>
              <a:rPr kumimoji="1" lang="en-US" altLang="ja-JP" sz="2800" b="1" baseline="-25000" dirty="0"/>
              <a:t>4</a:t>
            </a:r>
            <a:r>
              <a:rPr kumimoji="1" lang="ja-JP" altLang="en-US" sz="2800" b="1" dirty="0"/>
              <a:t>の混合ガスから</a:t>
            </a:r>
            <a:r>
              <a:rPr kumimoji="1" lang="en-US" altLang="ja-JP" sz="2800" b="1" dirty="0"/>
              <a:t>CO</a:t>
            </a:r>
            <a:r>
              <a:rPr kumimoji="1" lang="en-US" altLang="ja-JP" sz="2800" b="1" baseline="-25000" dirty="0"/>
              <a:t>2</a:t>
            </a:r>
            <a:r>
              <a:rPr kumimoji="1" lang="ja-JP" altLang="en-US" sz="2800" b="1" dirty="0"/>
              <a:t>を優先的に吸着する分子ふるい炭素を開発しました。</a:t>
            </a:r>
            <a:endParaRPr kumimoji="1" lang="en-US" altLang="ja-JP" sz="2800" b="1" dirty="0"/>
          </a:p>
          <a:p>
            <a:pPr marL="457200" indent="-457200" algn="just">
              <a:buFont typeface="Wingdings" panose="05000000000000000000" pitchFamily="2" charset="2"/>
              <a:buChar char="l"/>
            </a:pPr>
            <a:r>
              <a:rPr kumimoji="1" lang="ja-JP" altLang="en-US" sz="2800" b="1" dirty="0"/>
              <a:t>バイオガス精製において</a:t>
            </a:r>
            <a:r>
              <a:rPr kumimoji="1" lang="en-US" altLang="ja-JP" sz="2800" b="1" dirty="0"/>
              <a:t>90%</a:t>
            </a:r>
            <a:r>
              <a:rPr kumimoji="1" lang="ja-JP" altLang="en-US" sz="2800" b="1" dirty="0"/>
              <a:t>以上の回収率で高純度</a:t>
            </a:r>
            <a:r>
              <a:rPr kumimoji="1" lang="en-US" altLang="ja-JP" sz="2800" b="1" dirty="0"/>
              <a:t>(95%</a:t>
            </a:r>
            <a:r>
              <a:rPr kumimoji="1" lang="ja-JP" altLang="en-US" sz="2800" b="1" dirty="0"/>
              <a:t>以上</a:t>
            </a:r>
            <a:r>
              <a:rPr kumimoji="1" lang="en-US" altLang="ja-JP" sz="2800" b="1" dirty="0"/>
              <a:t>)</a:t>
            </a:r>
            <a:r>
              <a:rPr kumimoji="1" lang="ja-JP" altLang="en-US" sz="2800" b="1" dirty="0"/>
              <a:t>の</a:t>
            </a:r>
            <a:r>
              <a:rPr kumimoji="1" lang="en-US" altLang="ja-JP" sz="2800" b="1" dirty="0"/>
              <a:t>CH</a:t>
            </a:r>
            <a:r>
              <a:rPr kumimoji="1" lang="en-US" altLang="ja-JP" sz="2800" b="1" baseline="-25000" dirty="0"/>
              <a:t>4</a:t>
            </a:r>
            <a:r>
              <a:rPr kumimoji="1" lang="ja-JP" altLang="en-US" sz="2800" b="1" dirty="0"/>
              <a:t>が得られます。海外では都市ガス等に利用されています。</a:t>
            </a:r>
            <a:endParaRPr kumimoji="1" lang="en-US" altLang="ja-JP" sz="2800" b="1" dirty="0"/>
          </a:p>
          <a:p>
            <a:pPr marL="457200" indent="-457200" algn="just">
              <a:buFont typeface="Wingdings" panose="05000000000000000000" pitchFamily="2" charset="2"/>
              <a:buChar char="l"/>
            </a:pPr>
            <a:r>
              <a:rPr kumimoji="1" lang="ja-JP" altLang="en-US" sz="2800" b="1" dirty="0"/>
              <a:t>脱着ガスは</a:t>
            </a:r>
            <a:r>
              <a:rPr kumimoji="1" lang="en-US" altLang="ja-JP" sz="2800" b="1" dirty="0"/>
              <a:t>CO</a:t>
            </a:r>
            <a:r>
              <a:rPr kumimoji="1" lang="en-US" altLang="ja-JP" sz="2800" b="1" baseline="-25000" dirty="0"/>
              <a:t>2</a:t>
            </a:r>
            <a:r>
              <a:rPr kumimoji="1" lang="ja-JP" altLang="en-US" sz="2800" b="1" dirty="0"/>
              <a:t>濃度が高いため、</a:t>
            </a:r>
            <a:r>
              <a:rPr kumimoji="1" lang="en-US" altLang="ja-JP" sz="2800" b="1" dirty="0"/>
              <a:t>CO</a:t>
            </a:r>
            <a:r>
              <a:rPr kumimoji="1" lang="en-US" altLang="ja-JP" sz="2800" b="1" baseline="-25000" dirty="0"/>
              <a:t>2</a:t>
            </a:r>
            <a:r>
              <a:rPr kumimoji="1" lang="ja-JP" altLang="en-US" sz="2800" b="1" dirty="0"/>
              <a:t>回収・利用における高純度化プロセスへの負荷を低減可能です。</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大阪ガスケミカル株式会社</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31143" y="3442182"/>
            <a:ext cx="3290858" cy="58477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26089"/>
            <a:ext cx="7009004" cy="575268"/>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694072" y="3492842"/>
            <a:ext cx="6997741" cy="461665"/>
          </a:xfrm>
          <a:prstGeom prst="rect">
            <a:avLst/>
          </a:prstGeom>
          <a:noFill/>
        </p:spPr>
        <p:txBody>
          <a:bodyPr wrap="square" rtlCol="0">
            <a:spAutoFit/>
          </a:bodyPr>
          <a:lstStyle/>
          <a:p>
            <a:pPr algn="ctr"/>
            <a:r>
              <a:rPr kumimoji="1" lang="ja-JP" altLang="en-US" sz="2400" b="1" dirty="0"/>
              <a:t>大阪市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t>令和７年１１月 １日時点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336806" y="12802504"/>
            <a:ext cx="5637366" cy="2246769"/>
          </a:xfrm>
          <a:prstGeom prst="rect">
            <a:avLst/>
          </a:prstGeom>
          <a:noFill/>
        </p:spPr>
        <p:txBody>
          <a:bodyPr wrap="square" rtlCol="0">
            <a:spAutoFit/>
          </a:bodyPr>
          <a:lstStyle/>
          <a:p>
            <a:r>
              <a:rPr kumimoji="1" lang="ja-JP" altLang="en-US" sz="2800" b="1" dirty="0"/>
              <a:t>バイオガスからの高純度</a:t>
            </a:r>
            <a:r>
              <a:rPr kumimoji="1" lang="en-US" altLang="ja-JP" sz="2800" b="1" dirty="0"/>
              <a:t>CH</a:t>
            </a:r>
            <a:r>
              <a:rPr kumimoji="1" lang="en-US" altLang="ja-JP" sz="2800" b="1" baseline="-25000" dirty="0"/>
              <a:t>4</a:t>
            </a:r>
            <a:r>
              <a:rPr kumimoji="1" lang="ja-JP" altLang="en-US" sz="2800" b="1" dirty="0"/>
              <a:t>製造プロセスに活用可能です。蒸留では分離困難なオレフィン</a:t>
            </a:r>
            <a:r>
              <a:rPr kumimoji="1" lang="en-US" altLang="ja-JP" sz="2800" b="1" dirty="0"/>
              <a:t>/</a:t>
            </a:r>
            <a:r>
              <a:rPr kumimoji="1" lang="ja-JP" altLang="en-US" sz="2800" b="1" dirty="0"/>
              <a:t>パラフィン分離、ブタジエン異性体分離にも応用が期待されます。</a:t>
            </a:r>
            <a:endParaRPr kumimoji="1" lang="en-US" altLang="ja-JP" sz="28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sp>
        <p:nvSpPr>
          <p:cNvPr id="23" name="吹き出し: 四角形 22">
            <a:extLst>
              <a:ext uri="{FF2B5EF4-FFF2-40B4-BE49-F238E27FC236}">
                <a16:creationId xmlns:a16="http://schemas.microsoft.com/office/drawing/2014/main" id="{EC1A03DE-E73B-7873-35E3-0CAE4F3DB31D}"/>
              </a:ext>
            </a:extLst>
          </p:cNvPr>
          <p:cNvSpPr/>
          <p:nvPr/>
        </p:nvSpPr>
        <p:spPr>
          <a:xfrm>
            <a:off x="7479717" y="8835380"/>
            <a:ext cx="2958200" cy="3292103"/>
          </a:xfrm>
          <a:prstGeom prst="wedgeRectCallout">
            <a:avLst>
              <a:gd name="adj1" fmla="val -23010"/>
              <a:gd name="adj2" fmla="val -49994"/>
            </a:avLst>
          </a:prstGeom>
          <a:solidFill>
            <a:schemeClr val="lt1"/>
          </a:solidFill>
          <a:ln w="254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81961DB2-99BF-93AD-92DA-A827F3AEDA8C}"/>
              </a:ext>
            </a:extLst>
          </p:cNvPr>
          <p:cNvSpPr txBox="1"/>
          <p:nvPr/>
        </p:nvSpPr>
        <p:spPr>
          <a:xfrm>
            <a:off x="7580166" y="8902183"/>
            <a:ext cx="2753173" cy="584775"/>
          </a:xfrm>
          <a:prstGeom prst="rect">
            <a:avLst/>
          </a:prstGeom>
          <a:solidFill>
            <a:schemeClr val="accent2">
              <a:lumMod val="20000"/>
              <a:lumOff val="80000"/>
            </a:schemeClr>
          </a:solidFill>
          <a:effectLst>
            <a:outerShdw blurRad="50800" dist="38100" dir="5400000" algn="t" rotWithShape="0">
              <a:prstClr val="black">
                <a:alpha val="40000"/>
              </a:prstClr>
            </a:outerShdw>
          </a:effectLst>
        </p:spPr>
        <p:txBody>
          <a:bodyPr wrap="square" rtlCol="0">
            <a:spAutoFit/>
          </a:bodyPr>
          <a:lstStyle/>
          <a:p>
            <a:pPr algn="ctr"/>
            <a:r>
              <a:rPr kumimoji="0" lang="ja-JP" altLang="en-US" sz="1600" kern="0" dirty="0">
                <a:solidFill>
                  <a:prstClr val="black"/>
                </a:solidFill>
                <a:latin typeface="Meiryo UI" panose="020B0604030504040204" pitchFamily="50" charset="-128"/>
                <a:ea typeface="Meiryo UI" panose="020B0604030504040204" pitchFamily="50" charset="-128"/>
              </a:rPr>
              <a:t>分子ふるい</a:t>
            </a:r>
            <a:r>
              <a:rPr lang="ja-JP" altLang="en-US" sz="1600" kern="0" dirty="0">
                <a:solidFill>
                  <a:prstClr val="black"/>
                </a:solidFill>
                <a:latin typeface="Meiryo UI" panose="020B0604030504040204" pitchFamily="50" charset="-128"/>
                <a:ea typeface="Meiryo UI" panose="020B0604030504040204" pitchFamily="50" charset="-128"/>
              </a:rPr>
              <a:t>炭素による</a:t>
            </a:r>
            <a:endParaRPr lang="en-US" altLang="ja-JP" sz="1600" kern="0" dirty="0">
              <a:solidFill>
                <a:prstClr val="black"/>
              </a:solidFill>
              <a:latin typeface="Meiryo UI" panose="020B0604030504040204" pitchFamily="50" charset="-128"/>
              <a:ea typeface="Meiryo UI" panose="020B0604030504040204" pitchFamily="50" charset="-128"/>
            </a:endParaRPr>
          </a:p>
          <a:p>
            <a:pPr algn="ctr"/>
            <a:r>
              <a:rPr lang="ja-JP" altLang="en-US" sz="1600" kern="0" dirty="0">
                <a:solidFill>
                  <a:prstClr val="black"/>
                </a:solidFill>
                <a:latin typeface="Meiryo UI" panose="020B0604030504040204" pitchFamily="50" charset="-128"/>
                <a:ea typeface="Meiryo UI" panose="020B0604030504040204" pitchFamily="50" charset="-128"/>
              </a:rPr>
              <a:t>吸着速度の差を利用した</a:t>
            </a:r>
            <a:r>
              <a:rPr kumimoji="0" lang="ja-JP" altLang="en-US" sz="1600" kern="0" dirty="0">
                <a:solidFill>
                  <a:prstClr val="black"/>
                </a:solidFill>
                <a:latin typeface="Meiryo UI" panose="020B0604030504040204" pitchFamily="50" charset="-128"/>
                <a:ea typeface="Meiryo UI" panose="020B0604030504040204" pitchFamily="50" charset="-128"/>
              </a:rPr>
              <a:t>分離</a:t>
            </a:r>
            <a:endParaRPr kumimoji="0" lang="en-US" altLang="ja-JP" sz="1600" kern="0" dirty="0">
              <a:solidFill>
                <a:prstClr val="black"/>
              </a:solidFill>
              <a:latin typeface="Meiryo UI" panose="020B0604030504040204" pitchFamily="50" charset="-128"/>
              <a:ea typeface="Meiryo UI" panose="020B0604030504040204" pitchFamily="50" charset="-128"/>
            </a:endParaRPr>
          </a:p>
        </p:txBody>
      </p:sp>
      <p:pic>
        <p:nvPicPr>
          <p:cNvPr id="21" name="図 20">
            <a:extLst>
              <a:ext uri="{FF2B5EF4-FFF2-40B4-BE49-F238E27FC236}">
                <a16:creationId xmlns:a16="http://schemas.microsoft.com/office/drawing/2014/main" id="{4E4FBDFD-7092-A923-72F4-E394336E4DF6}"/>
              </a:ext>
            </a:extLst>
          </p:cNvPr>
          <p:cNvPicPr>
            <a:picLocks noChangeAspect="1"/>
          </p:cNvPicPr>
          <p:nvPr/>
        </p:nvPicPr>
        <p:blipFill>
          <a:blip r:embed="rId4"/>
          <a:stretch>
            <a:fillRect/>
          </a:stretch>
        </p:blipFill>
        <p:spPr>
          <a:xfrm>
            <a:off x="7604150" y="9718154"/>
            <a:ext cx="2753174" cy="2384282"/>
          </a:xfrm>
          <a:prstGeom prst="rect">
            <a:avLst/>
          </a:prstGeom>
        </p:spPr>
      </p:pic>
      <p:sp>
        <p:nvSpPr>
          <p:cNvPr id="44" name="テキスト ボックス 43">
            <a:extLst>
              <a:ext uri="{FF2B5EF4-FFF2-40B4-BE49-F238E27FC236}">
                <a16:creationId xmlns:a16="http://schemas.microsoft.com/office/drawing/2014/main" id="{8246E5C4-7BED-58F1-124C-44818CCE4A90}"/>
              </a:ext>
            </a:extLst>
          </p:cNvPr>
          <p:cNvSpPr txBox="1"/>
          <p:nvPr/>
        </p:nvSpPr>
        <p:spPr>
          <a:xfrm>
            <a:off x="7431283" y="9516905"/>
            <a:ext cx="815077" cy="646331"/>
          </a:xfrm>
          <a:prstGeom prst="rect">
            <a:avLst/>
          </a:prstGeom>
          <a:noFill/>
        </p:spPr>
        <p:txBody>
          <a:bodyPr wrap="square" rtlCol="0">
            <a:spAutoFit/>
          </a:bodyPr>
          <a:lstStyle/>
          <a:p>
            <a:r>
              <a:rPr kumimoji="0" lang="en-US" altLang="ja-JP" kern="0" dirty="0">
                <a:solidFill>
                  <a:prstClr val="black"/>
                </a:solidFill>
                <a:latin typeface="Arial" panose="020B0604020202020204" pitchFamily="34" charset="0"/>
                <a:ea typeface="Meiryo UI" panose="020B0604030504040204" pitchFamily="50" charset="-128"/>
                <a:cs typeface="Arial" panose="020B0604020202020204" pitchFamily="34" charset="0"/>
              </a:rPr>
              <a:t>Small</a:t>
            </a:r>
          </a:p>
          <a:p>
            <a:r>
              <a:rPr lang="en-US" altLang="ja-JP" kern="0" dirty="0">
                <a:solidFill>
                  <a:prstClr val="black"/>
                </a:solidFill>
                <a:latin typeface="Arial" panose="020B0604020202020204" pitchFamily="34" charset="0"/>
                <a:ea typeface="Meiryo UI" panose="020B0604030504040204" pitchFamily="50" charset="-128"/>
                <a:cs typeface="Arial" panose="020B0604020202020204" pitchFamily="34" charset="0"/>
              </a:rPr>
              <a:t>(CO</a:t>
            </a:r>
            <a:r>
              <a:rPr lang="en-US" altLang="ja-JP" kern="0" baseline="-25000" dirty="0">
                <a:solidFill>
                  <a:prstClr val="black"/>
                </a:solidFill>
                <a:latin typeface="Arial" panose="020B0604020202020204" pitchFamily="34" charset="0"/>
                <a:ea typeface="Meiryo UI" panose="020B0604030504040204" pitchFamily="50" charset="-128"/>
                <a:cs typeface="Arial" panose="020B0604020202020204" pitchFamily="34" charset="0"/>
              </a:rPr>
              <a:t>2</a:t>
            </a:r>
            <a:r>
              <a:rPr lang="en-US" altLang="ja-JP" kern="0" dirty="0">
                <a:solidFill>
                  <a:prstClr val="black"/>
                </a:solidFill>
                <a:latin typeface="Arial" panose="020B0604020202020204" pitchFamily="34" charset="0"/>
                <a:ea typeface="Meiryo UI" panose="020B0604030504040204" pitchFamily="50" charset="-128"/>
                <a:cs typeface="Arial" panose="020B0604020202020204" pitchFamily="34" charset="0"/>
              </a:rPr>
              <a:t>)</a:t>
            </a:r>
            <a:endParaRPr kumimoji="0" lang="en-US" altLang="ja-JP" kern="0" dirty="0">
              <a:solidFill>
                <a:prstClr val="black"/>
              </a:solidFill>
              <a:latin typeface="Arial" panose="020B0604020202020204" pitchFamily="34" charset="0"/>
              <a:ea typeface="Meiryo UI" panose="020B0604030504040204" pitchFamily="50" charset="-128"/>
              <a:cs typeface="Arial" panose="020B0604020202020204" pitchFamily="34" charset="0"/>
            </a:endParaRPr>
          </a:p>
        </p:txBody>
      </p:sp>
      <p:sp>
        <p:nvSpPr>
          <p:cNvPr id="45" name="テキスト ボックス 44">
            <a:extLst>
              <a:ext uri="{FF2B5EF4-FFF2-40B4-BE49-F238E27FC236}">
                <a16:creationId xmlns:a16="http://schemas.microsoft.com/office/drawing/2014/main" id="{DBC03BDD-3413-8734-4B26-1A0BBF43DD66}"/>
              </a:ext>
            </a:extLst>
          </p:cNvPr>
          <p:cNvSpPr txBox="1"/>
          <p:nvPr/>
        </p:nvSpPr>
        <p:spPr>
          <a:xfrm>
            <a:off x="9466281" y="9522560"/>
            <a:ext cx="1064724" cy="646331"/>
          </a:xfrm>
          <a:prstGeom prst="rect">
            <a:avLst/>
          </a:prstGeom>
          <a:noFill/>
        </p:spPr>
        <p:txBody>
          <a:bodyPr wrap="square" rtlCol="0">
            <a:spAutoFit/>
          </a:bodyPr>
          <a:lstStyle/>
          <a:p>
            <a:r>
              <a:rPr kumimoji="0" lang="en-US" altLang="ja-JP" kern="0" dirty="0">
                <a:solidFill>
                  <a:prstClr val="black"/>
                </a:solidFill>
                <a:latin typeface="Arial" panose="020B0604020202020204" pitchFamily="34" charset="0"/>
                <a:ea typeface="Meiryo UI" panose="020B0604030504040204" pitchFamily="50" charset="-128"/>
                <a:cs typeface="Arial" panose="020B0604020202020204" pitchFamily="34" charset="0"/>
              </a:rPr>
              <a:t>Large</a:t>
            </a:r>
          </a:p>
          <a:p>
            <a:r>
              <a:rPr lang="en-US" altLang="ja-JP" kern="0" dirty="0">
                <a:solidFill>
                  <a:prstClr val="black"/>
                </a:solidFill>
                <a:latin typeface="Arial" panose="020B0604020202020204" pitchFamily="34" charset="0"/>
                <a:ea typeface="Meiryo UI" panose="020B0604030504040204" pitchFamily="50" charset="-128"/>
                <a:cs typeface="Arial" panose="020B0604020202020204" pitchFamily="34" charset="0"/>
              </a:rPr>
              <a:t>(CH</a:t>
            </a:r>
            <a:r>
              <a:rPr lang="en-US" altLang="ja-JP" kern="0" baseline="-25000" dirty="0">
                <a:solidFill>
                  <a:prstClr val="black"/>
                </a:solidFill>
                <a:latin typeface="Arial" panose="020B0604020202020204" pitchFamily="34" charset="0"/>
                <a:ea typeface="Meiryo UI" panose="020B0604030504040204" pitchFamily="50" charset="-128"/>
                <a:cs typeface="Arial" panose="020B0604020202020204" pitchFamily="34" charset="0"/>
              </a:rPr>
              <a:t>4</a:t>
            </a:r>
            <a:r>
              <a:rPr lang="en-US" altLang="ja-JP" kern="0" dirty="0">
                <a:solidFill>
                  <a:prstClr val="black"/>
                </a:solidFill>
                <a:latin typeface="Arial" panose="020B0604020202020204" pitchFamily="34" charset="0"/>
                <a:ea typeface="Meiryo UI" panose="020B0604030504040204" pitchFamily="50" charset="-128"/>
                <a:cs typeface="Arial" panose="020B0604020202020204" pitchFamily="34" charset="0"/>
              </a:rPr>
              <a:t>)</a:t>
            </a:r>
            <a:endParaRPr kumimoji="0" lang="en-US" altLang="ja-JP" kern="0" dirty="0">
              <a:solidFill>
                <a:prstClr val="black"/>
              </a:solidFill>
              <a:latin typeface="Arial" panose="020B0604020202020204" pitchFamily="34" charset="0"/>
              <a:ea typeface="Meiryo UI" panose="020B0604030504040204" pitchFamily="50" charset="-128"/>
              <a:cs typeface="Arial" panose="020B0604020202020204" pitchFamily="34" charset="0"/>
            </a:endParaRPr>
          </a:p>
        </p:txBody>
      </p:sp>
      <p:grpSp>
        <p:nvGrpSpPr>
          <p:cNvPr id="7" name="グループ化 6">
            <a:extLst>
              <a:ext uri="{FF2B5EF4-FFF2-40B4-BE49-F238E27FC236}">
                <a16:creationId xmlns:a16="http://schemas.microsoft.com/office/drawing/2014/main" id="{270E8926-4C56-3D7E-0E70-2067856BE0A1}"/>
              </a:ext>
            </a:extLst>
          </p:cNvPr>
          <p:cNvGrpSpPr/>
          <p:nvPr/>
        </p:nvGrpSpPr>
        <p:grpSpPr>
          <a:xfrm>
            <a:off x="7499032" y="6080358"/>
            <a:ext cx="2991199" cy="2718744"/>
            <a:chOff x="7499032" y="6080358"/>
            <a:chExt cx="2991199" cy="2718744"/>
          </a:xfrm>
        </p:grpSpPr>
        <p:sp>
          <p:nvSpPr>
            <p:cNvPr id="38" name="正方形/長方形 37">
              <a:extLst>
                <a:ext uri="{FF2B5EF4-FFF2-40B4-BE49-F238E27FC236}">
                  <a16:creationId xmlns:a16="http://schemas.microsoft.com/office/drawing/2014/main" id="{F8F81E24-48CA-7C81-D6E3-2A39F3103D20}"/>
                </a:ext>
              </a:extLst>
            </p:cNvPr>
            <p:cNvSpPr/>
            <p:nvPr/>
          </p:nvSpPr>
          <p:spPr>
            <a:xfrm>
              <a:off x="7499032" y="6080358"/>
              <a:ext cx="2939426" cy="2682896"/>
            </a:xfrm>
            <a:prstGeom prst="rect">
              <a:avLst/>
            </a:prstGeom>
            <a:noFill/>
            <a:ln w="254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026" name="Picture 2" descr="PSAに分子篩炭（CMS）を用いてガスを分離（吸着と脱着）するイメージ図">
              <a:extLst>
                <a:ext uri="{FF2B5EF4-FFF2-40B4-BE49-F238E27FC236}">
                  <a16:creationId xmlns:a16="http://schemas.microsoft.com/office/drawing/2014/main" id="{05DA2146-53C5-F99E-C0B9-945612AF320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a:stretch/>
          </p:blipFill>
          <p:spPr bwMode="auto">
            <a:xfrm>
              <a:off x="7569147" y="6257750"/>
              <a:ext cx="2373269" cy="2258612"/>
            </a:xfrm>
            <a:prstGeom prst="rect">
              <a:avLst/>
            </a:prstGeom>
            <a:noFill/>
            <a:extLst>
              <a:ext uri="{909E8E84-426E-40DD-AFC4-6F175D3DCCD1}">
                <a14:hiddenFill xmlns:a14="http://schemas.microsoft.com/office/drawing/2010/main">
                  <a:solidFill>
                    <a:srgbClr val="FFFFFF"/>
                  </a:solidFill>
                </a14:hiddenFill>
              </a:ext>
            </a:extLst>
          </p:spPr>
        </p:pic>
        <p:sp>
          <p:nvSpPr>
            <p:cNvPr id="49" name="テキスト ボックス 48">
              <a:extLst>
                <a:ext uri="{FF2B5EF4-FFF2-40B4-BE49-F238E27FC236}">
                  <a16:creationId xmlns:a16="http://schemas.microsoft.com/office/drawing/2014/main" id="{A18D3AED-9695-1015-CA6D-F9A4D7D3783D}"/>
                </a:ext>
              </a:extLst>
            </p:cNvPr>
            <p:cNvSpPr txBox="1"/>
            <p:nvPr/>
          </p:nvSpPr>
          <p:spPr>
            <a:xfrm>
              <a:off x="8292149" y="8383604"/>
              <a:ext cx="929821" cy="415498"/>
            </a:xfrm>
            <a:prstGeom prst="rect">
              <a:avLst/>
            </a:prstGeom>
            <a:noFill/>
          </p:spPr>
          <p:txBody>
            <a:bodyPr wrap="square" rtlCol="0">
              <a:spAutoFit/>
            </a:bodyPr>
            <a:lstStyle/>
            <a:p>
              <a:pPr algn="ctr"/>
              <a:r>
                <a:rPr kumimoji="1" lang="ja-JP" altLang="en-US" sz="1050" dirty="0"/>
                <a:t>バイオガス</a:t>
              </a:r>
              <a:endParaRPr kumimoji="1" lang="en-US" altLang="ja-JP" sz="1050" dirty="0"/>
            </a:p>
            <a:p>
              <a:pPr algn="ctr"/>
              <a:r>
                <a:rPr kumimoji="1" lang="en-US" altLang="ja-JP" sz="1050" dirty="0"/>
                <a:t>(CO</a:t>
              </a:r>
              <a:r>
                <a:rPr kumimoji="1" lang="en-US" altLang="ja-JP" sz="1050" baseline="-25000" dirty="0"/>
                <a:t>2</a:t>
              </a:r>
              <a:r>
                <a:rPr kumimoji="1" lang="en-US" altLang="ja-JP" sz="1050" dirty="0"/>
                <a:t> + CH</a:t>
              </a:r>
              <a:r>
                <a:rPr kumimoji="1" lang="en-US" altLang="ja-JP" sz="1050" baseline="-25000" dirty="0"/>
                <a:t>4</a:t>
              </a:r>
              <a:r>
                <a:rPr kumimoji="1" lang="en-US" altLang="ja-JP" sz="1050" dirty="0"/>
                <a:t>)</a:t>
              </a:r>
            </a:p>
          </p:txBody>
        </p:sp>
        <p:sp>
          <p:nvSpPr>
            <p:cNvPr id="50" name="テキスト ボックス 49">
              <a:extLst>
                <a:ext uri="{FF2B5EF4-FFF2-40B4-BE49-F238E27FC236}">
                  <a16:creationId xmlns:a16="http://schemas.microsoft.com/office/drawing/2014/main" id="{266E404A-FBF6-89AA-BE41-17BB7C30552A}"/>
                </a:ext>
              </a:extLst>
            </p:cNvPr>
            <p:cNvSpPr txBox="1"/>
            <p:nvPr/>
          </p:nvSpPr>
          <p:spPr>
            <a:xfrm>
              <a:off x="9560410" y="7945404"/>
              <a:ext cx="929821" cy="415498"/>
            </a:xfrm>
            <a:prstGeom prst="rect">
              <a:avLst/>
            </a:prstGeom>
            <a:noFill/>
          </p:spPr>
          <p:txBody>
            <a:bodyPr wrap="square" rtlCol="0">
              <a:spAutoFit/>
            </a:bodyPr>
            <a:lstStyle/>
            <a:p>
              <a:pPr algn="ctr"/>
              <a:r>
                <a:rPr kumimoji="1" lang="ja-JP" altLang="en-US" sz="1050" dirty="0"/>
                <a:t>脱着ガス</a:t>
              </a:r>
              <a:endParaRPr kumimoji="1" lang="en-US" altLang="ja-JP" sz="1050" dirty="0"/>
            </a:p>
            <a:p>
              <a:pPr algn="ctr"/>
              <a:r>
                <a:rPr kumimoji="1" lang="en-US" altLang="ja-JP" sz="1050" dirty="0"/>
                <a:t>(CO</a:t>
              </a:r>
              <a:r>
                <a:rPr kumimoji="1" lang="en-US" altLang="ja-JP" sz="1050" baseline="-25000" dirty="0"/>
                <a:t>2</a:t>
              </a:r>
              <a:r>
                <a:rPr kumimoji="1" lang="ja-JP" altLang="en-US" sz="1050" dirty="0"/>
                <a:t>リッチ</a:t>
              </a:r>
              <a:r>
                <a:rPr kumimoji="1" lang="en-US" altLang="ja-JP" sz="1050" dirty="0"/>
                <a:t>)</a:t>
              </a:r>
              <a:endParaRPr kumimoji="1" lang="ja-JP" altLang="en-US" sz="1050" dirty="0"/>
            </a:p>
          </p:txBody>
        </p:sp>
        <p:sp>
          <p:nvSpPr>
            <p:cNvPr id="52" name="楕円 51">
              <a:extLst>
                <a:ext uri="{FF2B5EF4-FFF2-40B4-BE49-F238E27FC236}">
                  <a16:creationId xmlns:a16="http://schemas.microsoft.com/office/drawing/2014/main" id="{65412BA5-E424-4AA2-AFEE-B9034EAC0396}"/>
                </a:ext>
              </a:extLst>
            </p:cNvPr>
            <p:cNvSpPr/>
            <p:nvPr/>
          </p:nvSpPr>
          <p:spPr>
            <a:xfrm>
              <a:off x="7672561" y="8244536"/>
              <a:ext cx="45719" cy="49532"/>
            </a:xfrm>
            <a:prstGeom prst="ellipse">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1" name="テキスト ボックス 60">
              <a:extLst>
                <a:ext uri="{FF2B5EF4-FFF2-40B4-BE49-F238E27FC236}">
                  <a16:creationId xmlns:a16="http://schemas.microsoft.com/office/drawing/2014/main" id="{6C56EA09-5E9C-72C0-95AD-F83D1B989FD8}"/>
                </a:ext>
              </a:extLst>
            </p:cNvPr>
            <p:cNvSpPr txBox="1"/>
            <p:nvPr/>
          </p:nvSpPr>
          <p:spPr>
            <a:xfrm>
              <a:off x="7698766" y="8143278"/>
              <a:ext cx="478905" cy="276999"/>
            </a:xfrm>
            <a:prstGeom prst="rect">
              <a:avLst/>
            </a:prstGeom>
            <a:noFill/>
          </p:spPr>
          <p:txBody>
            <a:bodyPr wrap="square" rtlCol="0">
              <a:spAutoFit/>
            </a:bodyPr>
            <a:lstStyle/>
            <a:p>
              <a:pPr algn="ctr"/>
              <a:r>
                <a:rPr kumimoji="1" lang="en-US" altLang="ja-JP" sz="1200" dirty="0"/>
                <a:t>CO</a:t>
              </a:r>
              <a:r>
                <a:rPr kumimoji="1" lang="en-US" altLang="ja-JP" sz="1200" baseline="-25000" dirty="0"/>
                <a:t>2</a:t>
              </a:r>
            </a:p>
          </p:txBody>
        </p:sp>
        <p:sp>
          <p:nvSpPr>
            <p:cNvPr id="62" name="テキスト ボックス 61">
              <a:extLst>
                <a:ext uri="{FF2B5EF4-FFF2-40B4-BE49-F238E27FC236}">
                  <a16:creationId xmlns:a16="http://schemas.microsoft.com/office/drawing/2014/main" id="{4A8F9D64-0E21-AB04-42DD-D38CBDFB6547}"/>
                </a:ext>
              </a:extLst>
            </p:cNvPr>
            <p:cNvSpPr txBox="1"/>
            <p:nvPr/>
          </p:nvSpPr>
          <p:spPr>
            <a:xfrm>
              <a:off x="7698767" y="8351982"/>
              <a:ext cx="478904" cy="276999"/>
            </a:xfrm>
            <a:prstGeom prst="rect">
              <a:avLst/>
            </a:prstGeom>
            <a:noFill/>
          </p:spPr>
          <p:txBody>
            <a:bodyPr wrap="square" rtlCol="0">
              <a:spAutoFit/>
            </a:bodyPr>
            <a:lstStyle/>
            <a:p>
              <a:pPr algn="ctr"/>
              <a:r>
                <a:rPr kumimoji="1" lang="en-US" altLang="ja-JP" sz="1200" dirty="0"/>
                <a:t>CH</a:t>
              </a:r>
              <a:r>
                <a:rPr kumimoji="1" lang="en-US" altLang="ja-JP" sz="1200" baseline="-25000" dirty="0"/>
                <a:t>4</a:t>
              </a:r>
            </a:p>
          </p:txBody>
        </p:sp>
        <p:sp>
          <p:nvSpPr>
            <p:cNvPr id="63" name="テキスト ボックス 62">
              <a:extLst>
                <a:ext uri="{FF2B5EF4-FFF2-40B4-BE49-F238E27FC236}">
                  <a16:creationId xmlns:a16="http://schemas.microsoft.com/office/drawing/2014/main" id="{1F17A548-1416-419E-E03E-5765C5DDECFD}"/>
                </a:ext>
              </a:extLst>
            </p:cNvPr>
            <p:cNvSpPr txBox="1"/>
            <p:nvPr/>
          </p:nvSpPr>
          <p:spPr>
            <a:xfrm>
              <a:off x="8482506" y="7141012"/>
              <a:ext cx="546549" cy="507831"/>
            </a:xfrm>
            <a:prstGeom prst="rect">
              <a:avLst/>
            </a:prstGeom>
            <a:solidFill>
              <a:schemeClr val="bg1"/>
            </a:solidFill>
          </p:spPr>
          <p:txBody>
            <a:bodyPr wrap="square" rtlCol="0">
              <a:spAutoFit/>
            </a:bodyPr>
            <a:lstStyle/>
            <a:p>
              <a:pPr algn="ctr"/>
              <a:r>
                <a:rPr kumimoji="1" lang="ja-JP" altLang="en-US" sz="900" dirty="0"/>
                <a:t>分子</a:t>
              </a:r>
              <a:endParaRPr kumimoji="1" lang="en-US" altLang="ja-JP" sz="900" dirty="0"/>
            </a:p>
            <a:p>
              <a:pPr algn="ctr"/>
              <a:r>
                <a:rPr kumimoji="1" lang="ja-JP" altLang="en-US" sz="900" dirty="0"/>
                <a:t>ふるい炭素</a:t>
              </a:r>
            </a:p>
          </p:txBody>
        </p:sp>
        <p:sp>
          <p:nvSpPr>
            <p:cNvPr id="1025" name="楕円 1024">
              <a:extLst>
                <a:ext uri="{FF2B5EF4-FFF2-40B4-BE49-F238E27FC236}">
                  <a16:creationId xmlns:a16="http://schemas.microsoft.com/office/drawing/2014/main" id="{7654003A-2006-8420-9B5D-4AEB4B1DCF11}"/>
                </a:ext>
              </a:extLst>
            </p:cNvPr>
            <p:cNvSpPr/>
            <p:nvPr/>
          </p:nvSpPr>
          <p:spPr>
            <a:xfrm>
              <a:off x="7672560" y="8457629"/>
              <a:ext cx="45719" cy="49532"/>
            </a:xfrm>
            <a:prstGeom prst="ellipse">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27" name="テキスト ボックス 1026">
              <a:extLst>
                <a:ext uri="{FF2B5EF4-FFF2-40B4-BE49-F238E27FC236}">
                  <a16:creationId xmlns:a16="http://schemas.microsoft.com/office/drawing/2014/main" id="{CE6B7651-A7EE-F6B4-379A-1B120F2CA7A2}"/>
                </a:ext>
              </a:extLst>
            </p:cNvPr>
            <p:cNvSpPr txBox="1"/>
            <p:nvPr/>
          </p:nvSpPr>
          <p:spPr>
            <a:xfrm>
              <a:off x="8352735" y="6080358"/>
              <a:ext cx="2137496" cy="261610"/>
            </a:xfrm>
            <a:prstGeom prst="rect">
              <a:avLst/>
            </a:prstGeom>
            <a:noFill/>
          </p:spPr>
          <p:txBody>
            <a:bodyPr wrap="square" rtlCol="0">
              <a:spAutoFit/>
            </a:bodyPr>
            <a:lstStyle/>
            <a:p>
              <a:pPr algn="ctr"/>
              <a:r>
                <a:rPr kumimoji="1" lang="ja-JP" altLang="en-US" sz="1100" dirty="0"/>
                <a:t>バイオメタン</a:t>
              </a:r>
              <a:r>
                <a:rPr kumimoji="1" lang="en-US" altLang="ja-JP" sz="1100" dirty="0"/>
                <a:t>(CH</a:t>
              </a:r>
              <a:r>
                <a:rPr kumimoji="1" lang="en-US" altLang="ja-JP" sz="1100" baseline="-25000" dirty="0"/>
                <a:t>4</a:t>
              </a:r>
              <a:r>
                <a:rPr kumimoji="1" lang="ja-JP" altLang="en-US" sz="1100" dirty="0"/>
                <a:t>濃度</a:t>
              </a:r>
              <a:r>
                <a:rPr kumimoji="1" lang="en-US" altLang="ja-JP" sz="1100" dirty="0"/>
                <a:t>95%</a:t>
              </a:r>
              <a:r>
                <a:rPr kumimoji="1" lang="ja-JP" altLang="en-US" sz="1100" dirty="0"/>
                <a:t>以上</a:t>
              </a:r>
              <a:r>
                <a:rPr kumimoji="1" lang="en-US" altLang="ja-JP" sz="1100" dirty="0"/>
                <a:t>)</a:t>
              </a:r>
              <a:endParaRPr kumimoji="1" lang="ja-JP" altLang="en-US" sz="1100" dirty="0"/>
            </a:p>
          </p:txBody>
        </p:sp>
        <p:sp>
          <p:nvSpPr>
            <p:cNvPr id="2" name="正方形/長方形 1">
              <a:extLst>
                <a:ext uri="{FF2B5EF4-FFF2-40B4-BE49-F238E27FC236}">
                  <a16:creationId xmlns:a16="http://schemas.microsoft.com/office/drawing/2014/main" id="{4C028641-8D67-A4D9-7EB4-482967986D6F}"/>
                </a:ext>
              </a:extLst>
            </p:cNvPr>
            <p:cNvSpPr/>
            <p:nvPr/>
          </p:nvSpPr>
          <p:spPr>
            <a:xfrm>
              <a:off x="8509940" y="7769490"/>
              <a:ext cx="495300" cy="1711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8392013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311</Words>
  <Application>Microsoft Office PowerPoint</Application>
  <PresentationFormat>ユーザー設定</PresentationFormat>
  <Paragraphs>44</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游ゴシック</vt:lpstr>
      <vt:lpstr>Arial</vt:lpstr>
      <vt:lpstr>Calibri</vt:lpstr>
      <vt:lpstr>Calibri Light</vt:lpstr>
      <vt:lpstr>Montserrat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2025-11-10T05:14:42Z</dcterms:created>
  <dcterms:modified xsi:type="dcterms:W3CDTF">2025-11-17T00:34:01Z</dcterms:modified>
</cp:coreProperties>
</file>