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62" r:id="rId2"/>
  </p:sldIdLst>
  <p:sldSz cx="10691813" cy="1511935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62" userDrawn="1">
          <p15:clr>
            <a:srgbClr val="A4A3A4"/>
          </p15:clr>
        </p15:guide>
        <p15:guide id="2" pos="336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30" d="100"/>
          <a:sy n="30" d="100"/>
        </p:scale>
        <p:origin x="2160" y="28"/>
      </p:cViewPr>
      <p:guideLst>
        <p:guide orient="horz" pos="4762"/>
        <p:guide pos="336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99645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795990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97469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24880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0E7F748-EFF0-4734-9030-9BE5DC16CAB2}" type="datetimeFigureOut">
              <a:rPr kumimoji="1" lang="ja-JP" altLang="en-US" smtClean="0"/>
              <a:t>2026/1/13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863453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224130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0E7F748-EFF0-4734-9030-9BE5DC16CAB2}" type="datetimeFigureOut">
              <a:rPr kumimoji="1" lang="ja-JP" altLang="en-US" smtClean="0"/>
              <a:t>2026/1/13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412029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0E7F748-EFF0-4734-9030-9BE5DC16CAB2}" type="datetimeFigureOut">
              <a:rPr kumimoji="1" lang="ja-JP" altLang="en-US" smtClean="0"/>
              <a:t>2026/1/13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5091280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E7F748-EFF0-4734-9030-9BE5DC16CAB2}" type="datetimeFigureOut">
              <a:rPr kumimoji="1" lang="ja-JP" altLang="en-US" smtClean="0"/>
              <a:t>2026/1/13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42988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3326241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0E7F748-EFF0-4734-9030-9BE5DC16CAB2}" type="datetimeFigureOut">
              <a:rPr kumimoji="1" lang="ja-JP" altLang="en-US" smtClean="0"/>
              <a:t>2026/1/13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1098385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B0E7F748-EFF0-4734-9030-9BE5DC16CAB2}" type="datetimeFigureOut">
              <a:rPr kumimoji="1" lang="ja-JP" altLang="en-US" smtClean="0"/>
              <a:t>2026/1/13</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AF636F32-286C-4693-906A-7189E1F5842A}" type="slidenum">
              <a:rPr kumimoji="1" lang="ja-JP" altLang="en-US" smtClean="0"/>
              <a:t>‹#›</a:t>
            </a:fld>
            <a:endParaRPr kumimoji="1" lang="ja-JP" altLang="en-US"/>
          </a:p>
        </p:txBody>
      </p:sp>
    </p:spTree>
    <p:extLst>
      <p:ext uri="{BB962C8B-B14F-4D97-AF65-F5344CB8AC3E}">
        <p14:creationId xmlns:p14="http://schemas.microsoft.com/office/powerpoint/2010/main" val="908486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3EE44540-90EF-458D-BA84-DE2A6C49202B}"/>
              </a:ext>
            </a:extLst>
          </p:cNvPr>
          <p:cNvSpPr txBox="1"/>
          <p:nvPr/>
        </p:nvSpPr>
        <p:spPr>
          <a:xfrm>
            <a:off x="125127" y="77002"/>
            <a:ext cx="9719264" cy="461665"/>
          </a:xfrm>
          <a:prstGeom prst="rect">
            <a:avLst/>
          </a:prstGeom>
          <a:noFill/>
        </p:spPr>
        <p:txBody>
          <a:bodyPr wrap="square" rtlCol="0">
            <a:spAutoFit/>
          </a:bodyPr>
          <a:lstStyle/>
          <a:p>
            <a:r>
              <a:rPr kumimoji="1" lang="ja-JP" altLang="en-US" sz="2400" dirty="0"/>
              <a:t>おおさかカーボンニュートラルビジネスネットワーク会員企業</a:t>
            </a:r>
          </a:p>
        </p:txBody>
      </p:sp>
      <p:sp>
        <p:nvSpPr>
          <p:cNvPr id="5" name="正方形/長方形 4">
            <a:extLst>
              <a:ext uri="{FF2B5EF4-FFF2-40B4-BE49-F238E27FC236}">
                <a16:creationId xmlns:a16="http://schemas.microsoft.com/office/drawing/2014/main" id="{A115B290-6D51-40E9-9512-39B20C627EA0}"/>
              </a:ext>
            </a:extLst>
          </p:cNvPr>
          <p:cNvSpPr/>
          <p:nvPr/>
        </p:nvSpPr>
        <p:spPr>
          <a:xfrm>
            <a:off x="224047" y="601133"/>
            <a:ext cx="1412400" cy="1782154"/>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b="1" dirty="0"/>
              <a:t>CO2</a:t>
            </a:r>
          </a:p>
          <a:p>
            <a:pPr algn="ctr"/>
            <a:r>
              <a:rPr kumimoji="1" lang="ja-JP" altLang="en-US" sz="2800" b="1" dirty="0"/>
              <a:t>回収</a:t>
            </a:r>
            <a:endParaRPr kumimoji="1" lang="en-US" altLang="ja-JP" sz="2800" b="1" dirty="0"/>
          </a:p>
        </p:txBody>
      </p:sp>
      <p:sp>
        <p:nvSpPr>
          <p:cNvPr id="6" name="テキスト ボックス 5">
            <a:extLst>
              <a:ext uri="{FF2B5EF4-FFF2-40B4-BE49-F238E27FC236}">
                <a16:creationId xmlns:a16="http://schemas.microsoft.com/office/drawing/2014/main" id="{8063834D-B00F-43C8-985D-1A1C2D0BFB8E}"/>
              </a:ext>
            </a:extLst>
          </p:cNvPr>
          <p:cNvSpPr txBox="1"/>
          <p:nvPr/>
        </p:nvSpPr>
        <p:spPr>
          <a:xfrm>
            <a:off x="1724747" y="985562"/>
            <a:ext cx="8702528" cy="1323439"/>
          </a:xfrm>
          <a:prstGeom prst="rect">
            <a:avLst/>
          </a:prstGeom>
          <a:noFill/>
        </p:spPr>
        <p:txBody>
          <a:bodyPr wrap="square" rtlCol="0">
            <a:spAutoFit/>
          </a:bodyPr>
          <a:lstStyle/>
          <a:p>
            <a:pPr algn="ctr"/>
            <a:r>
              <a:rPr kumimoji="1" lang="ja-JP" altLang="en-US" sz="4000" b="1" dirty="0">
                <a:latin typeface="Meiryo UI" panose="020B0604030504040204" pitchFamily="50" charset="-128"/>
                <a:ea typeface="Meiryo UI" panose="020B0604030504040204" pitchFamily="50" charset="-128"/>
              </a:rPr>
              <a:t>製造工程から排出した</a:t>
            </a:r>
            <a:r>
              <a:rPr kumimoji="1" lang="en-US" altLang="ja-JP" sz="4000" b="1" dirty="0">
                <a:latin typeface="Meiryo UI" panose="020B0604030504040204" pitchFamily="50" charset="-128"/>
                <a:ea typeface="Meiryo UI" panose="020B0604030504040204" pitchFamily="50" charset="-128"/>
              </a:rPr>
              <a:t>CO2</a:t>
            </a:r>
            <a:r>
              <a:rPr kumimoji="1" lang="ja-JP" altLang="en-US" sz="4000" b="1" dirty="0">
                <a:latin typeface="Meiryo UI" panose="020B0604030504040204" pitchFamily="50" charset="-128"/>
                <a:ea typeface="Meiryo UI" panose="020B0604030504040204" pitchFamily="50" charset="-128"/>
              </a:rPr>
              <a:t>を固定化した</a:t>
            </a:r>
            <a:br>
              <a:rPr kumimoji="1" lang="en-US" altLang="ja-JP" sz="4000" b="1" dirty="0">
                <a:latin typeface="Meiryo UI" panose="020B0604030504040204" pitchFamily="50" charset="-128"/>
                <a:ea typeface="Meiryo UI" panose="020B0604030504040204" pitchFamily="50" charset="-128"/>
              </a:rPr>
            </a:br>
            <a:r>
              <a:rPr kumimoji="1" lang="en-US" altLang="ja-JP" sz="4000" b="1" dirty="0">
                <a:latin typeface="Meiryo UI" panose="020B0604030504040204" pitchFamily="50" charset="-128"/>
                <a:ea typeface="Meiryo UI" panose="020B0604030504040204" pitchFamily="50" charset="-128"/>
              </a:rPr>
              <a:t>CO2</a:t>
            </a:r>
            <a:r>
              <a:rPr kumimoji="1" lang="ja-JP" altLang="en-US" sz="4000" b="1" dirty="0">
                <a:latin typeface="Meiryo UI" panose="020B0604030504040204" pitchFamily="50" charset="-128"/>
                <a:ea typeface="Meiryo UI" panose="020B0604030504040204" pitchFamily="50" charset="-128"/>
              </a:rPr>
              <a:t>固定化建材</a:t>
            </a:r>
            <a:endParaRPr kumimoji="1" lang="en-US" altLang="ja-JP" sz="4000" b="1" dirty="0">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DF636FCA-5910-4E7F-BED1-902ED327F9CC}"/>
              </a:ext>
            </a:extLst>
          </p:cNvPr>
          <p:cNvSpPr/>
          <p:nvPr/>
        </p:nvSpPr>
        <p:spPr>
          <a:xfrm>
            <a:off x="260273" y="4126596"/>
            <a:ext cx="1066800" cy="1807276"/>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a:t>
            </a:r>
            <a:endParaRPr kumimoji="1" lang="en-US" altLang="ja-JP" sz="2400" b="1" dirty="0"/>
          </a:p>
          <a:p>
            <a:pPr algn="ctr"/>
            <a:r>
              <a:rPr kumimoji="1" lang="ja-JP" altLang="en-US" sz="2400" b="1" dirty="0"/>
              <a:t>紹介</a:t>
            </a:r>
          </a:p>
        </p:txBody>
      </p:sp>
      <p:sp>
        <p:nvSpPr>
          <p:cNvPr id="9" name="正方形/長方形 8">
            <a:extLst>
              <a:ext uri="{FF2B5EF4-FFF2-40B4-BE49-F238E27FC236}">
                <a16:creationId xmlns:a16="http://schemas.microsoft.com/office/drawing/2014/main" id="{D365A124-1A3E-40E1-BF72-B2E415DBDBB7}"/>
              </a:ext>
            </a:extLst>
          </p:cNvPr>
          <p:cNvSpPr/>
          <p:nvPr/>
        </p:nvSpPr>
        <p:spPr>
          <a:xfrm>
            <a:off x="241300" y="4100994"/>
            <a:ext cx="10337800" cy="1832877"/>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10" name="正方形/長方形 9">
            <a:extLst>
              <a:ext uri="{FF2B5EF4-FFF2-40B4-BE49-F238E27FC236}">
                <a16:creationId xmlns:a16="http://schemas.microsoft.com/office/drawing/2014/main" id="{B27461AB-D926-48BE-91A7-118A36BD532B}"/>
              </a:ext>
            </a:extLst>
          </p:cNvPr>
          <p:cNvSpPr/>
          <p:nvPr/>
        </p:nvSpPr>
        <p:spPr>
          <a:xfrm>
            <a:off x="1621017" y="635620"/>
            <a:ext cx="8909989" cy="1717288"/>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20" name="テキスト ボックス 19">
            <a:extLst>
              <a:ext uri="{FF2B5EF4-FFF2-40B4-BE49-F238E27FC236}">
                <a16:creationId xmlns:a16="http://schemas.microsoft.com/office/drawing/2014/main" id="{D97FC27A-9BEF-4B35-A57D-7C75726647C4}"/>
              </a:ext>
            </a:extLst>
          </p:cNvPr>
          <p:cNvSpPr txBox="1"/>
          <p:nvPr/>
        </p:nvSpPr>
        <p:spPr>
          <a:xfrm>
            <a:off x="1343239" y="4095298"/>
            <a:ext cx="9084036" cy="1938992"/>
          </a:xfrm>
          <a:prstGeom prst="rect">
            <a:avLst/>
          </a:prstGeom>
          <a:noFill/>
        </p:spPr>
        <p:txBody>
          <a:bodyPr wrap="square" rtlCol="0">
            <a:spAutoFit/>
          </a:bodyPr>
          <a:lstStyle/>
          <a:p>
            <a:r>
              <a:rPr kumimoji="1" lang="en-US" altLang="ja-JP" sz="2400" b="1" dirty="0">
                <a:solidFill>
                  <a:srgbClr val="333333"/>
                </a:solidFill>
                <a:latin typeface="Montserrat" panose="00000500000000000000" pitchFamily="2" charset="0"/>
              </a:rPr>
              <a:t>1917</a:t>
            </a:r>
            <a:r>
              <a:rPr lang="ja-JP" altLang="en-US" sz="2400" b="1" i="0" dirty="0">
                <a:solidFill>
                  <a:srgbClr val="333333"/>
                </a:solidFill>
                <a:effectLst/>
                <a:latin typeface="Montserrat" panose="00000500000000000000" pitchFamily="2" charset="0"/>
              </a:rPr>
              <a:t>年に創業、無機化学の分野で発展を遂げてきた企業です。</a:t>
            </a:r>
            <a:r>
              <a:rPr lang="ja-JP" altLang="en-US" sz="2400" b="1" dirty="0">
                <a:solidFill>
                  <a:srgbClr val="333333"/>
                </a:solidFill>
                <a:latin typeface="Montserrat" panose="00000500000000000000" pitchFamily="2" charset="0"/>
              </a:rPr>
              <a:t>建材事業では住宅</a:t>
            </a:r>
            <a:r>
              <a:rPr lang="en-US" altLang="ja-JP" sz="2400" b="1" dirty="0">
                <a:solidFill>
                  <a:srgbClr val="333333"/>
                </a:solidFill>
                <a:latin typeface="Montserrat" panose="00000500000000000000" pitchFamily="2" charset="0"/>
              </a:rPr>
              <a:t>/</a:t>
            </a:r>
            <a:r>
              <a:rPr lang="ja-JP" altLang="en-US" sz="2400" b="1" dirty="0">
                <a:solidFill>
                  <a:srgbClr val="333333"/>
                </a:solidFill>
                <a:latin typeface="Montserrat" panose="00000500000000000000" pitchFamily="2" charset="0"/>
              </a:rPr>
              <a:t>店舗用の外装材や高層ビル用の耐火パネルを製造販売。化成品事業では医療・食品等様々な用途へ海水由来のマグネシウム化合物を製造販売。近年では独自の技術を用いた高品質の透明セラミックスをレーザー核融合発電等に提供しています。</a:t>
            </a:r>
            <a:endParaRPr kumimoji="1" lang="en-US" altLang="ja-JP" sz="2400" b="1" dirty="0"/>
          </a:p>
        </p:txBody>
      </p:sp>
      <p:sp>
        <p:nvSpPr>
          <p:cNvPr id="42" name="正方形/長方形 41">
            <a:extLst>
              <a:ext uri="{FF2B5EF4-FFF2-40B4-BE49-F238E27FC236}">
                <a16:creationId xmlns:a16="http://schemas.microsoft.com/office/drawing/2014/main" id="{A459186A-78F0-4F10-8F81-744BCCAA2BB4}"/>
              </a:ext>
            </a:extLst>
          </p:cNvPr>
          <p:cNvSpPr/>
          <p:nvPr/>
        </p:nvSpPr>
        <p:spPr>
          <a:xfrm>
            <a:off x="270052" y="6068629"/>
            <a:ext cx="1085773" cy="612575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技術</a:t>
            </a:r>
            <a:endParaRPr kumimoji="1" lang="en-US" altLang="ja-JP" sz="2400" b="1" dirty="0"/>
          </a:p>
          <a:p>
            <a:pPr algn="ctr"/>
            <a:r>
              <a:rPr kumimoji="1" lang="ja-JP" altLang="en-US" sz="2400" b="1" dirty="0"/>
              <a:t>詳細</a:t>
            </a:r>
          </a:p>
        </p:txBody>
      </p:sp>
      <p:sp>
        <p:nvSpPr>
          <p:cNvPr id="43" name="正方形/長方形 42">
            <a:extLst>
              <a:ext uri="{FF2B5EF4-FFF2-40B4-BE49-F238E27FC236}">
                <a16:creationId xmlns:a16="http://schemas.microsoft.com/office/drawing/2014/main" id="{9279C9B2-87B9-4ADB-A815-A22ECABFDB52}"/>
              </a:ext>
            </a:extLst>
          </p:cNvPr>
          <p:cNvSpPr/>
          <p:nvPr/>
        </p:nvSpPr>
        <p:spPr>
          <a:xfrm>
            <a:off x="241300" y="6041730"/>
            <a:ext cx="10337800" cy="6152658"/>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7" name="テキスト ボックス 46">
            <a:extLst>
              <a:ext uri="{FF2B5EF4-FFF2-40B4-BE49-F238E27FC236}">
                <a16:creationId xmlns:a16="http://schemas.microsoft.com/office/drawing/2014/main" id="{58ADCD66-071B-4168-8336-81C001AD3B40}"/>
              </a:ext>
            </a:extLst>
          </p:cNvPr>
          <p:cNvSpPr txBox="1"/>
          <p:nvPr/>
        </p:nvSpPr>
        <p:spPr>
          <a:xfrm>
            <a:off x="1327073" y="9770097"/>
            <a:ext cx="9111260" cy="2369880"/>
          </a:xfrm>
          <a:prstGeom prst="rect">
            <a:avLst/>
          </a:prstGeom>
          <a:noFill/>
        </p:spPr>
        <p:txBody>
          <a:bodyPr wrap="square" rtlCol="0">
            <a:spAutoFit/>
          </a:bodyPr>
          <a:lstStyle/>
          <a:p>
            <a:r>
              <a:rPr kumimoji="1" lang="ja-JP" altLang="en-US" sz="2400" b="1" dirty="0"/>
              <a:t>製造工程からの排ガス</a:t>
            </a:r>
            <a:r>
              <a:rPr kumimoji="1" lang="en-US" altLang="ja-JP" sz="2400" b="1" dirty="0"/>
              <a:t>CO2</a:t>
            </a:r>
            <a:r>
              <a:rPr kumimoji="1" lang="ja-JP" altLang="en-US" sz="2400" b="1" dirty="0"/>
              <a:t>を回収、アルカリ廃棄物と反応させ生成された炭酸化合物を建材の原材料として利用する</a:t>
            </a:r>
            <a:r>
              <a:rPr kumimoji="1" lang="en-US" altLang="ja-JP" sz="2400" b="1" dirty="0"/>
              <a:t>CO2</a:t>
            </a:r>
            <a:r>
              <a:rPr kumimoji="1" lang="ja-JP" altLang="en-US" sz="2400" b="1" dirty="0"/>
              <a:t>リサイクル製造プロセス。長年の研究開発で培われた炭酸化合物の「粒形・粒径コントロール技術」がこの当社独自の取り組みを支えています。</a:t>
            </a:r>
            <a:r>
              <a:rPr kumimoji="1" lang="en-US" altLang="ja-JP" sz="2400" b="1" dirty="0"/>
              <a:t>2026</a:t>
            </a:r>
            <a:r>
              <a:rPr kumimoji="1" lang="ja-JP" altLang="en-US" sz="2400" b="1" dirty="0"/>
              <a:t>年より製品を順次</a:t>
            </a:r>
            <a:r>
              <a:rPr kumimoji="1" lang="en-US" altLang="ja-JP" sz="2400" b="1" dirty="0"/>
              <a:t>CO2</a:t>
            </a:r>
            <a:r>
              <a:rPr kumimoji="1" lang="ja-JP" altLang="en-US" sz="2400" b="1" dirty="0"/>
              <a:t>固定化建材</a:t>
            </a:r>
            <a:r>
              <a:rPr kumimoji="1" lang="ja-JP" altLang="en-US" sz="2400" b="1"/>
              <a:t>に切替、</a:t>
            </a:r>
            <a:r>
              <a:rPr kumimoji="1" lang="en-US" altLang="ja-JP" sz="2400" b="1"/>
              <a:t>2030</a:t>
            </a:r>
            <a:r>
              <a:rPr kumimoji="1" lang="ja-JP" altLang="en-US" sz="2400" b="1" dirty="0"/>
              <a:t>年には工場製造時</a:t>
            </a:r>
            <a:r>
              <a:rPr kumimoji="1" lang="en-US" altLang="ja-JP" sz="2400" b="1" dirty="0"/>
              <a:t>CO2</a:t>
            </a:r>
            <a:r>
              <a:rPr kumimoji="1" lang="ja-JP" altLang="en-US" sz="2400" b="1" dirty="0"/>
              <a:t>排出ゼロを目指します</a:t>
            </a:r>
            <a:r>
              <a:rPr kumimoji="1" lang="ja-JP" altLang="en-US" sz="2800" b="1" dirty="0"/>
              <a:t>！</a:t>
            </a:r>
          </a:p>
        </p:txBody>
      </p:sp>
      <p:sp>
        <p:nvSpPr>
          <p:cNvPr id="53" name="正方形/長方形 52">
            <a:extLst>
              <a:ext uri="{FF2B5EF4-FFF2-40B4-BE49-F238E27FC236}">
                <a16:creationId xmlns:a16="http://schemas.microsoft.com/office/drawing/2014/main" id="{4C0BF7AA-2167-4541-87A6-607C263639BE}"/>
              </a:ext>
            </a:extLst>
          </p:cNvPr>
          <p:cNvSpPr/>
          <p:nvPr/>
        </p:nvSpPr>
        <p:spPr>
          <a:xfrm>
            <a:off x="231143" y="2467407"/>
            <a:ext cx="1412400" cy="92150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会社名</a:t>
            </a:r>
          </a:p>
        </p:txBody>
      </p:sp>
      <p:sp>
        <p:nvSpPr>
          <p:cNvPr id="54" name="正方形/長方形 53">
            <a:extLst>
              <a:ext uri="{FF2B5EF4-FFF2-40B4-BE49-F238E27FC236}">
                <a16:creationId xmlns:a16="http://schemas.microsoft.com/office/drawing/2014/main" id="{2C934109-4DC7-4C1B-BBE4-2B7B6D93D14B}"/>
              </a:ext>
            </a:extLst>
          </p:cNvPr>
          <p:cNvSpPr/>
          <p:nvPr/>
        </p:nvSpPr>
        <p:spPr>
          <a:xfrm>
            <a:off x="1621017" y="2495659"/>
            <a:ext cx="8909988" cy="856392"/>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5" name="テキスト ボックス 54">
            <a:extLst>
              <a:ext uri="{FF2B5EF4-FFF2-40B4-BE49-F238E27FC236}">
                <a16:creationId xmlns:a16="http://schemas.microsoft.com/office/drawing/2014/main" id="{BA129DB4-7048-4CFE-8CC3-895E3271CC26}"/>
              </a:ext>
            </a:extLst>
          </p:cNvPr>
          <p:cNvSpPr txBox="1"/>
          <p:nvPr/>
        </p:nvSpPr>
        <p:spPr>
          <a:xfrm>
            <a:off x="1653700" y="2558593"/>
            <a:ext cx="8887462" cy="646331"/>
          </a:xfrm>
          <a:prstGeom prst="rect">
            <a:avLst/>
          </a:prstGeom>
          <a:noFill/>
        </p:spPr>
        <p:txBody>
          <a:bodyPr wrap="square" rtlCol="0">
            <a:spAutoFit/>
          </a:bodyPr>
          <a:lstStyle/>
          <a:p>
            <a:pPr algn="ctr"/>
            <a:r>
              <a:rPr kumimoji="1" lang="ja-JP" altLang="en-US" sz="3600" b="1" dirty="0"/>
              <a:t>神島化学工業株式会社</a:t>
            </a:r>
            <a:endParaRPr kumimoji="1" lang="en-US" altLang="ja-JP" sz="3600" b="1" dirty="0"/>
          </a:p>
        </p:txBody>
      </p:sp>
      <p:sp>
        <p:nvSpPr>
          <p:cNvPr id="34" name="正方形/長方形 33">
            <a:extLst>
              <a:ext uri="{FF2B5EF4-FFF2-40B4-BE49-F238E27FC236}">
                <a16:creationId xmlns:a16="http://schemas.microsoft.com/office/drawing/2014/main" id="{2039EEE3-35F8-4B71-8962-E642A02257D2}"/>
              </a:ext>
            </a:extLst>
          </p:cNvPr>
          <p:cNvSpPr/>
          <p:nvPr/>
        </p:nvSpPr>
        <p:spPr>
          <a:xfrm>
            <a:off x="212823" y="3442975"/>
            <a:ext cx="3290858" cy="584775"/>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本社・大阪の拠点</a:t>
            </a:r>
          </a:p>
        </p:txBody>
      </p:sp>
      <p:sp>
        <p:nvSpPr>
          <p:cNvPr id="35" name="正方形/長方形 34">
            <a:extLst>
              <a:ext uri="{FF2B5EF4-FFF2-40B4-BE49-F238E27FC236}">
                <a16:creationId xmlns:a16="http://schemas.microsoft.com/office/drawing/2014/main" id="{163592EF-D567-488F-A146-CD9C2C4AD6C6}"/>
              </a:ext>
            </a:extLst>
          </p:cNvPr>
          <p:cNvSpPr/>
          <p:nvPr/>
        </p:nvSpPr>
        <p:spPr>
          <a:xfrm>
            <a:off x="3522001" y="3468052"/>
            <a:ext cx="7009004" cy="509582"/>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36" name="テキスト ボックス 35">
            <a:extLst>
              <a:ext uri="{FF2B5EF4-FFF2-40B4-BE49-F238E27FC236}">
                <a16:creationId xmlns:a16="http://schemas.microsoft.com/office/drawing/2014/main" id="{C1EC5251-42A1-497F-AA9C-C80FBB0B566E}"/>
              </a:ext>
            </a:extLst>
          </p:cNvPr>
          <p:cNvSpPr txBox="1"/>
          <p:nvPr/>
        </p:nvSpPr>
        <p:spPr>
          <a:xfrm>
            <a:off x="3715337" y="3492842"/>
            <a:ext cx="6997741" cy="461665"/>
          </a:xfrm>
          <a:prstGeom prst="rect">
            <a:avLst/>
          </a:prstGeom>
          <a:noFill/>
        </p:spPr>
        <p:txBody>
          <a:bodyPr wrap="square" rtlCol="0">
            <a:spAutoFit/>
          </a:bodyPr>
          <a:lstStyle/>
          <a:p>
            <a:pPr algn="ctr"/>
            <a:r>
              <a:rPr kumimoji="1" lang="ja-JP" altLang="en-US" sz="2400" b="1" dirty="0"/>
              <a:t>大阪市</a:t>
            </a:r>
            <a:endParaRPr kumimoji="1" lang="en-US" altLang="ja-JP" sz="2400" b="1" dirty="0"/>
          </a:p>
        </p:txBody>
      </p:sp>
      <p:sp>
        <p:nvSpPr>
          <p:cNvPr id="32" name="正方形/長方形 31">
            <a:extLst>
              <a:ext uri="{FF2B5EF4-FFF2-40B4-BE49-F238E27FC236}">
                <a16:creationId xmlns:a16="http://schemas.microsoft.com/office/drawing/2014/main" id="{35DB722F-FF24-443B-B6AB-FD787D3915D6}"/>
              </a:ext>
            </a:extLst>
          </p:cNvPr>
          <p:cNvSpPr/>
          <p:nvPr/>
        </p:nvSpPr>
        <p:spPr>
          <a:xfrm>
            <a:off x="231142" y="12301835"/>
            <a:ext cx="5732873" cy="529245"/>
          </a:xfrm>
          <a:prstGeom prst="rect">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t>期待する技術の活用方法・連携先</a:t>
            </a:r>
          </a:p>
        </p:txBody>
      </p:sp>
      <p:sp>
        <p:nvSpPr>
          <p:cNvPr id="39" name="正方形/長方形 38">
            <a:extLst>
              <a:ext uri="{FF2B5EF4-FFF2-40B4-BE49-F238E27FC236}">
                <a16:creationId xmlns:a16="http://schemas.microsoft.com/office/drawing/2014/main" id="{79ADCB95-D10C-4CAA-8E72-EAD2E2809CC7}"/>
              </a:ext>
            </a:extLst>
          </p:cNvPr>
          <p:cNvSpPr/>
          <p:nvPr/>
        </p:nvSpPr>
        <p:spPr>
          <a:xfrm>
            <a:off x="241299" y="12307041"/>
            <a:ext cx="5722716" cy="2735307"/>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40" name="テキスト ボックス 39">
            <a:extLst>
              <a:ext uri="{FF2B5EF4-FFF2-40B4-BE49-F238E27FC236}">
                <a16:creationId xmlns:a16="http://schemas.microsoft.com/office/drawing/2014/main" id="{0515E507-29CF-46C9-A3F9-2FA025DD86CB}"/>
              </a:ext>
            </a:extLst>
          </p:cNvPr>
          <p:cNvSpPr txBox="1"/>
          <p:nvPr/>
        </p:nvSpPr>
        <p:spPr>
          <a:xfrm>
            <a:off x="6848269" y="14744925"/>
            <a:ext cx="3843544" cy="400110"/>
          </a:xfrm>
          <a:prstGeom prst="rect">
            <a:avLst/>
          </a:prstGeom>
          <a:noFill/>
        </p:spPr>
        <p:txBody>
          <a:bodyPr wrap="square" rtlCol="0">
            <a:spAutoFit/>
          </a:bodyPr>
          <a:lstStyle/>
          <a:p>
            <a:pPr algn="r"/>
            <a:r>
              <a:rPr kumimoji="1" lang="ja-JP" altLang="en-US" sz="2000" dirty="0"/>
              <a:t>令和８年１月５日時点</a:t>
            </a:r>
          </a:p>
        </p:txBody>
      </p:sp>
      <p:sp>
        <p:nvSpPr>
          <p:cNvPr id="48" name="正方形/長方形 47">
            <a:extLst>
              <a:ext uri="{FF2B5EF4-FFF2-40B4-BE49-F238E27FC236}">
                <a16:creationId xmlns:a16="http://schemas.microsoft.com/office/drawing/2014/main" id="{317C07BB-3F7F-4F91-9F34-638CB1CB0095}"/>
              </a:ext>
            </a:extLst>
          </p:cNvPr>
          <p:cNvSpPr/>
          <p:nvPr/>
        </p:nvSpPr>
        <p:spPr>
          <a:xfrm>
            <a:off x="6076729" y="12333317"/>
            <a:ext cx="4520286" cy="559723"/>
          </a:xfrm>
          <a:prstGeom prst="rect">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t>問い合わせ先</a:t>
            </a:r>
          </a:p>
        </p:txBody>
      </p:sp>
      <p:sp>
        <p:nvSpPr>
          <p:cNvPr id="51" name="正方形/長方形 50">
            <a:extLst>
              <a:ext uri="{FF2B5EF4-FFF2-40B4-BE49-F238E27FC236}">
                <a16:creationId xmlns:a16="http://schemas.microsoft.com/office/drawing/2014/main" id="{E8C738BC-C855-4226-BE06-7A889DD9448B}"/>
              </a:ext>
            </a:extLst>
          </p:cNvPr>
          <p:cNvSpPr/>
          <p:nvPr/>
        </p:nvSpPr>
        <p:spPr>
          <a:xfrm>
            <a:off x="6076729" y="12301835"/>
            <a:ext cx="4502371" cy="2443090"/>
          </a:xfrm>
          <a:prstGeom prst="rect">
            <a:avLst/>
          </a:prstGeom>
          <a:noFill/>
          <a:ln w="571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p>
        </p:txBody>
      </p:sp>
      <p:sp>
        <p:nvSpPr>
          <p:cNvPr id="56" name="テキスト ボックス 55">
            <a:extLst>
              <a:ext uri="{FF2B5EF4-FFF2-40B4-BE49-F238E27FC236}">
                <a16:creationId xmlns:a16="http://schemas.microsoft.com/office/drawing/2014/main" id="{9B5C7E81-478E-4B49-AF72-329C887E5BF7}"/>
              </a:ext>
            </a:extLst>
          </p:cNvPr>
          <p:cNvSpPr txBox="1"/>
          <p:nvPr/>
        </p:nvSpPr>
        <p:spPr>
          <a:xfrm>
            <a:off x="270052" y="12992938"/>
            <a:ext cx="5487583" cy="1938992"/>
          </a:xfrm>
          <a:prstGeom prst="rect">
            <a:avLst/>
          </a:prstGeom>
          <a:noFill/>
        </p:spPr>
        <p:txBody>
          <a:bodyPr wrap="square" rtlCol="0">
            <a:spAutoFit/>
          </a:bodyPr>
          <a:lstStyle/>
          <a:p>
            <a:r>
              <a:rPr kumimoji="1" lang="ja-JP" altLang="en-US" sz="2400" b="1" dirty="0"/>
              <a:t>環境保護を意図される設計・建築業者様への</a:t>
            </a:r>
            <a:r>
              <a:rPr kumimoji="1" lang="en-US" altLang="ja-JP" sz="2400" b="1" dirty="0"/>
              <a:t>CO2</a:t>
            </a:r>
            <a:r>
              <a:rPr kumimoji="1" lang="ja-JP" altLang="en-US" sz="2400" b="1" dirty="0"/>
              <a:t>固定化建材での貢献。</a:t>
            </a:r>
            <a:endParaRPr kumimoji="1" lang="en-US" altLang="ja-JP" sz="2400" b="1" dirty="0"/>
          </a:p>
          <a:p>
            <a:r>
              <a:rPr kumimoji="1" lang="ja-JP" altLang="en-US" sz="2400" b="1" dirty="0"/>
              <a:t>将来的には環境保護を意識される製造業様への技術提供。</a:t>
            </a:r>
            <a:endParaRPr kumimoji="1" lang="en-US" altLang="ja-JP" sz="2400" b="1" dirty="0"/>
          </a:p>
          <a:p>
            <a:r>
              <a:rPr kumimoji="1" lang="ja-JP" altLang="en-US" sz="2400" b="1" dirty="0"/>
              <a:t>当社技術は地球環境保護に寄与します。</a:t>
            </a:r>
            <a:endParaRPr kumimoji="1" lang="en-US" altLang="ja-JP" sz="2400" b="1" dirty="0"/>
          </a:p>
        </p:txBody>
      </p:sp>
      <p:sp>
        <p:nvSpPr>
          <p:cNvPr id="57" name="テキスト ボックス 56">
            <a:extLst>
              <a:ext uri="{FF2B5EF4-FFF2-40B4-BE49-F238E27FC236}">
                <a16:creationId xmlns:a16="http://schemas.microsoft.com/office/drawing/2014/main" id="{B94DCDAA-71A5-4A58-B9B5-6BCEB2DA03DD}"/>
              </a:ext>
            </a:extLst>
          </p:cNvPr>
          <p:cNvSpPr txBox="1"/>
          <p:nvPr/>
        </p:nvSpPr>
        <p:spPr>
          <a:xfrm>
            <a:off x="6076729" y="12969964"/>
            <a:ext cx="4125403" cy="1708160"/>
          </a:xfrm>
          <a:prstGeom prst="rect">
            <a:avLst/>
          </a:prstGeom>
          <a:noFill/>
        </p:spPr>
        <p:txBody>
          <a:bodyPr wrap="square" rtlCol="0">
            <a:spAutoFit/>
          </a:bodyPr>
          <a:lstStyle/>
          <a:p>
            <a:r>
              <a:rPr kumimoji="1" lang="ja-JP" altLang="en-US" sz="1500" b="1" dirty="0"/>
              <a:t>大阪府商工労働部成長産業振興室</a:t>
            </a:r>
            <a:endParaRPr kumimoji="1" lang="en-US" altLang="ja-JP" sz="1500" b="1" dirty="0"/>
          </a:p>
          <a:p>
            <a:r>
              <a:rPr kumimoji="1" lang="ja-JP" altLang="en-US" sz="1500" b="1" dirty="0"/>
              <a:t>産業創造課グリーンビジネス</a:t>
            </a:r>
            <a:r>
              <a:rPr kumimoji="1" lang="en-US" altLang="ja-JP" sz="1500" b="1" dirty="0"/>
              <a:t>G</a:t>
            </a:r>
          </a:p>
          <a:p>
            <a:r>
              <a:rPr kumimoji="1" lang="ja-JP" altLang="en-US" sz="1500" b="1" dirty="0"/>
              <a:t>〒</a:t>
            </a:r>
            <a:r>
              <a:rPr kumimoji="1" lang="en-US" altLang="ja-JP" sz="1500" b="1" dirty="0"/>
              <a:t>559-0855 </a:t>
            </a:r>
          </a:p>
          <a:p>
            <a:r>
              <a:rPr kumimoji="1" lang="ja-JP" altLang="en-US" sz="1500" b="1" dirty="0"/>
              <a:t>大阪市住之江区南港北</a:t>
            </a:r>
            <a:r>
              <a:rPr kumimoji="1" lang="en-US" altLang="ja-JP" sz="1500" b="1" dirty="0"/>
              <a:t>1-14-16</a:t>
            </a:r>
          </a:p>
          <a:p>
            <a:r>
              <a:rPr kumimoji="1" lang="ja-JP" altLang="en-US" sz="1500" b="1" dirty="0"/>
              <a:t>大阪府咲洲庁舎</a:t>
            </a:r>
            <a:r>
              <a:rPr kumimoji="1" lang="en-US" altLang="ja-JP" sz="1500" b="1" dirty="0"/>
              <a:t>25</a:t>
            </a:r>
            <a:r>
              <a:rPr kumimoji="1" lang="ja-JP" altLang="en-US" sz="1500" b="1" dirty="0"/>
              <a:t>階</a:t>
            </a:r>
            <a:endParaRPr kumimoji="1" lang="en-US" altLang="ja-JP" sz="1500" b="1" dirty="0"/>
          </a:p>
          <a:p>
            <a:r>
              <a:rPr kumimoji="1" lang="en-US" altLang="ja-JP" sz="1500" b="1" dirty="0"/>
              <a:t>TEL</a:t>
            </a:r>
            <a:r>
              <a:rPr kumimoji="1" lang="ja-JP" altLang="en-US" sz="1500" b="1" dirty="0"/>
              <a:t>：</a:t>
            </a:r>
            <a:r>
              <a:rPr kumimoji="1" lang="en-US" altLang="ja-JP" sz="1500" b="1" dirty="0"/>
              <a:t>06-6210-9484</a:t>
            </a:r>
          </a:p>
          <a:p>
            <a:r>
              <a:rPr kumimoji="1" lang="ja-JP" altLang="en-US" sz="1500" b="1" dirty="0"/>
              <a:t>メールアドレス：</a:t>
            </a:r>
            <a:r>
              <a:rPr kumimoji="1" lang="en-US" altLang="ja-JP" sz="1500" b="1" dirty="0"/>
              <a:t>green@gbox.pref.osaka.lg.jp</a:t>
            </a:r>
            <a:endParaRPr kumimoji="1" lang="ja-JP" altLang="en-US" sz="1500" b="1" dirty="0"/>
          </a:p>
        </p:txBody>
      </p:sp>
      <p:pic>
        <p:nvPicPr>
          <p:cNvPr id="58" name="図 57">
            <a:extLst>
              <a:ext uri="{FF2B5EF4-FFF2-40B4-BE49-F238E27FC236}">
                <a16:creationId xmlns:a16="http://schemas.microsoft.com/office/drawing/2014/main" id="{1CBE5F86-7816-48E8-8BEF-61233B92A7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0367" y="12929318"/>
            <a:ext cx="1470638" cy="1470638"/>
          </a:xfrm>
          <a:prstGeom prst="rect">
            <a:avLst/>
          </a:prstGeom>
        </p:spPr>
      </p:pic>
      <p:pic>
        <p:nvPicPr>
          <p:cNvPr id="3" name="図 2">
            <a:extLst>
              <a:ext uri="{FF2B5EF4-FFF2-40B4-BE49-F238E27FC236}">
                <a16:creationId xmlns:a16="http://schemas.microsoft.com/office/drawing/2014/main" id="{7BCED057-5B9B-A9F3-8A90-FD9A2AFF2926}"/>
              </a:ext>
            </a:extLst>
          </p:cNvPr>
          <p:cNvPicPr>
            <a:picLocks noChangeAspect="1"/>
          </p:cNvPicPr>
          <p:nvPr/>
        </p:nvPicPr>
        <p:blipFill>
          <a:blip r:embed="rId3"/>
          <a:stretch>
            <a:fillRect/>
          </a:stretch>
        </p:blipFill>
        <p:spPr>
          <a:xfrm>
            <a:off x="3634887" y="6041318"/>
            <a:ext cx="4665150" cy="3701901"/>
          </a:xfrm>
          <a:prstGeom prst="rect">
            <a:avLst/>
          </a:prstGeom>
        </p:spPr>
      </p:pic>
    </p:spTree>
    <p:extLst>
      <p:ext uri="{BB962C8B-B14F-4D97-AF65-F5344CB8AC3E}">
        <p14:creationId xmlns:p14="http://schemas.microsoft.com/office/powerpoint/2010/main" val="8392013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294</Words>
  <Application>Microsoft Office PowerPoint</Application>
  <PresentationFormat>ユーザー設定</PresentationFormat>
  <Paragraphs>27</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Arial</vt:lpstr>
      <vt:lpstr>Calibri</vt:lpstr>
      <vt:lpstr>Calibri Light</vt:lpstr>
      <vt:lpstr>Montserrat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2026-01-05T04:17:52Z</dcterms:created>
  <dcterms:modified xsi:type="dcterms:W3CDTF">2026-01-13T01:00:54Z</dcterms:modified>
</cp:coreProperties>
</file>