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2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様式" id="{DE0BA9D1-B03A-48FF-B7CF-18BBBD566FC4}">
          <p14:sldIdLst/>
        </p14:section>
        <p14:section name="本文" id="{C3F52C88-0BEE-4DB3-B7BE-B8AD2EFB13A1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5" d="100"/>
          <a:sy n="35" d="100"/>
        </p:scale>
        <p:origin x="1152" y="32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1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32" indent="0" algn="ctr">
              <a:buNone/>
              <a:defRPr sz="2339"/>
            </a:lvl2pPr>
            <a:lvl3pPr marL="1069263" indent="0" algn="ctr">
              <a:buNone/>
              <a:defRPr sz="2105"/>
            </a:lvl3pPr>
            <a:lvl4pPr marL="1603895" indent="0" algn="ctr">
              <a:buNone/>
              <a:defRPr sz="1871"/>
            </a:lvl4pPr>
            <a:lvl5pPr marL="2138526" indent="0" algn="ctr">
              <a:buNone/>
              <a:defRPr sz="1871"/>
            </a:lvl5pPr>
            <a:lvl6pPr marL="2673158" indent="0" algn="ctr">
              <a:buNone/>
              <a:defRPr sz="1871"/>
            </a:lvl6pPr>
            <a:lvl7pPr marL="3207789" indent="0" algn="ctr">
              <a:buNone/>
              <a:defRPr sz="1871"/>
            </a:lvl7pPr>
            <a:lvl8pPr marL="3742421" indent="0" algn="ctr">
              <a:buNone/>
              <a:defRPr sz="1871"/>
            </a:lvl8pPr>
            <a:lvl9pPr marL="427705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7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7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3769343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10118069"/>
            <a:ext cx="9221689" cy="330735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32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63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95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2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15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78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421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05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9"/>
            <a:ext cx="4544021" cy="95930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9"/>
            <a:ext cx="4544021" cy="95930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804970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2" indent="0">
              <a:buNone/>
              <a:defRPr sz="2339" b="1"/>
            </a:lvl2pPr>
            <a:lvl3pPr marL="1069263" indent="0">
              <a:buNone/>
              <a:defRPr sz="2105" b="1"/>
            </a:lvl3pPr>
            <a:lvl4pPr marL="1603895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8" indent="0">
              <a:buNone/>
              <a:defRPr sz="1871" b="1"/>
            </a:lvl6pPr>
            <a:lvl7pPr marL="3207789" indent="0">
              <a:buNone/>
              <a:defRPr sz="1871" b="1"/>
            </a:lvl7pPr>
            <a:lvl8pPr marL="3742421" indent="0">
              <a:buNone/>
              <a:defRPr sz="1871" b="1"/>
            </a:lvl8pPr>
            <a:lvl9pPr marL="427705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4"/>
            <a:ext cx="4523137" cy="81231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2" indent="0">
              <a:buNone/>
              <a:defRPr sz="2339" b="1"/>
            </a:lvl2pPr>
            <a:lvl3pPr marL="1069263" indent="0">
              <a:buNone/>
              <a:defRPr sz="2105" b="1"/>
            </a:lvl3pPr>
            <a:lvl4pPr marL="1603895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8" indent="0">
              <a:buNone/>
              <a:defRPr sz="1871" b="1"/>
            </a:lvl6pPr>
            <a:lvl7pPr marL="3207789" indent="0">
              <a:buNone/>
              <a:defRPr sz="1871" b="1"/>
            </a:lvl7pPr>
            <a:lvl8pPr marL="3742421" indent="0">
              <a:buNone/>
              <a:defRPr sz="1871" b="1"/>
            </a:lvl8pPr>
            <a:lvl9pPr marL="427705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5522764"/>
            <a:ext cx="4545413" cy="81231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1"/>
            <a:ext cx="5412730" cy="10744538"/>
          </a:xfrm>
        </p:spPr>
        <p:txBody>
          <a:bodyPr/>
          <a:lstStyle>
            <a:lvl1pPr>
              <a:defRPr sz="3743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2" indent="0">
              <a:buNone/>
              <a:defRPr sz="1637"/>
            </a:lvl2pPr>
            <a:lvl3pPr marL="1069263" indent="0">
              <a:buNone/>
              <a:defRPr sz="1403"/>
            </a:lvl3pPr>
            <a:lvl4pPr marL="1603895" indent="0">
              <a:buNone/>
              <a:defRPr sz="1169"/>
            </a:lvl4pPr>
            <a:lvl5pPr marL="2138526" indent="0">
              <a:buNone/>
              <a:defRPr sz="1169"/>
            </a:lvl5pPr>
            <a:lvl6pPr marL="2673158" indent="0">
              <a:buNone/>
              <a:defRPr sz="1169"/>
            </a:lvl6pPr>
            <a:lvl7pPr marL="3207789" indent="0">
              <a:buNone/>
              <a:defRPr sz="1169"/>
            </a:lvl7pPr>
            <a:lvl8pPr marL="3742421" indent="0">
              <a:buNone/>
              <a:defRPr sz="1169"/>
            </a:lvl8pPr>
            <a:lvl9pPr marL="427705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1"/>
            <a:ext cx="5412730" cy="10744538"/>
          </a:xfrm>
        </p:spPr>
        <p:txBody>
          <a:bodyPr anchor="t"/>
          <a:lstStyle>
            <a:lvl1pPr marL="0" indent="0">
              <a:buNone/>
              <a:defRPr sz="3743"/>
            </a:lvl1pPr>
            <a:lvl2pPr marL="534632" indent="0">
              <a:buNone/>
              <a:defRPr sz="3274"/>
            </a:lvl2pPr>
            <a:lvl3pPr marL="1069263" indent="0">
              <a:buNone/>
              <a:defRPr sz="2806"/>
            </a:lvl3pPr>
            <a:lvl4pPr marL="1603895" indent="0">
              <a:buNone/>
              <a:defRPr sz="2339"/>
            </a:lvl4pPr>
            <a:lvl5pPr marL="2138526" indent="0">
              <a:buNone/>
              <a:defRPr sz="2339"/>
            </a:lvl5pPr>
            <a:lvl6pPr marL="2673158" indent="0">
              <a:buNone/>
              <a:defRPr sz="2339"/>
            </a:lvl6pPr>
            <a:lvl7pPr marL="3207789" indent="0">
              <a:buNone/>
              <a:defRPr sz="2339"/>
            </a:lvl7pPr>
            <a:lvl8pPr marL="3742421" indent="0">
              <a:buNone/>
              <a:defRPr sz="2339"/>
            </a:lvl8pPr>
            <a:lvl9pPr marL="427705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2" indent="0">
              <a:buNone/>
              <a:defRPr sz="1637"/>
            </a:lvl2pPr>
            <a:lvl3pPr marL="1069263" indent="0">
              <a:buNone/>
              <a:defRPr sz="1403"/>
            </a:lvl3pPr>
            <a:lvl4pPr marL="1603895" indent="0">
              <a:buNone/>
              <a:defRPr sz="1169"/>
            </a:lvl4pPr>
            <a:lvl5pPr marL="2138526" indent="0">
              <a:buNone/>
              <a:defRPr sz="1169"/>
            </a:lvl5pPr>
            <a:lvl6pPr marL="2673158" indent="0">
              <a:buNone/>
              <a:defRPr sz="1169"/>
            </a:lvl6pPr>
            <a:lvl7pPr marL="3207789" indent="0">
              <a:buNone/>
              <a:defRPr sz="1169"/>
            </a:lvl7pPr>
            <a:lvl8pPr marL="3742421" indent="0">
              <a:buNone/>
              <a:defRPr sz="1169"/>
            </a:lvl8pPr>
            <a:lvl9pPr marL="427705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804970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4024829"/>
            <a:ext cx="9221689" cy="959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63" rtl="0" eaLnBrk="1" latinLnBrk="0" hangingPunct="1">
        <a:lnSpc>
          <a:spcPct val="90000"/>
        </a:lnSpc>
        <a:spcBef>
          <a:spcPct val="0"/>
        </a:spcBef>
        <a:buNone/>
        <a:defRPr kumimoji="1" sz="51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16" indent="-267316" algn="l" defTabSz="106926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47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79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10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842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473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5105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736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368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32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63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95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26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158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789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421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052" algn="l" defTabSz="1069263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24047" y="601133"/>
            <a:ext cx="1412400" cy="17821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atin typeface="+mn-ea"/>
              </a:rPr>
              <a:t>CO2</a:t>
            </a:r>
          </a:p>
          <a:p>
            <a:pPr algn="ctr"/>
            <a:r>
              <a:rPr kumimoji="1" lang="ja-JP" altLang="en-US" sz="2800" b="1" dirty="0">
                <a:latin typeface="+mn-ea"/>
              </a:rPr>
              <a:t>回収</a:t>
            </a:r>
            <a:endParaRPr kumimoji="1" lang="en-US" altLang="ja-JP" sz="28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384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+mn-ea"/>
              </a:rPr>
              <a:t>CO</a:t>
            </a:r>
            <a:r>
              <a:rPr kumimoji="1" lang="en-US" altLang="ja-JP" sz="4800" b="1" baseline="-25000" dirty="0">
                <a:latin typeface="+mn-ea"/>
              </a:rPr>
              <a:t>2</a:t>
            </a:r>
            <a:r>
              <a:rPr kumimoji="1" lang="ja-JP" altLang="en-US" sz="4800" b="1" dirty="0">
                <a:latin typeface="+mn-ea"/>
              </a:rPr>
              <a:t>を食べる自販機と</a:t>
            </a:r>
          </a:p>
          <a:p>
            <a:pPr algn="ctr"/>
            <a:r>
              <a:rPr kumimoji="1" lang="ja-JP" altLang="en-US" sz="4800" b="1" dirty="0">
                <a:latin typeface="+mn-ea"/>
              </a:rPr>
              <a:t>カーボンリサイクル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+mn-ea"/>
              </a:rPr>
              <a:t>会社</a:t>
            </a:r>
            <a:endParaRPr kumimoji="1" lang="en-US" altLang="ja-JP" sz="2400" b="1" dirty="0">
              <a:latin typeface="+mn-ea"/>
            </a:endParaRPr>
          </a:p>
          <a:p>
            <a:pPr algn="ctr"/>
            <a:r>
              <a:rPr kumimoji="1" lang="ja-JP" altLang="en-US" sz="2400" b="1" dirty="0">
                <a:latin typeface="+mn-ea"/>
              </a:rPr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1" y="4100996"/>
            <a:ext cx="10337800" cy="183287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27073" y="4263637"/>
            <a:ext cx="9269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アサヒ飲料株式会社は、将来世代にワクワクと笑顔をつなげていくための活動「</a:t>
            </a:r>
            <a:r>
              <a:rPr kumimoji="1" lang="en-US" altLang="ja-JP" sz="2400" b="1" dirty="0">
                <a:latin typeface="+mn-ea"/>
              </a:rPr>
              <a:t>100 YEARS GIFT</a:t>
            </a:r>
            <a:r>
              <a:rPr kumimoji="1" lang="ja-JP" altLang="en-US" sz="2400" b="1" dirty="0">
                <a:latin typeface="+mn-ea"/>
              </a:rPr>
              <a:t>（</a:t>
            </a:r>
            <a:r>
              <a:rPr kumimoji="1" lang="en-US" altLang="ja-JP" sz="2400" b="1" dirty="0">
                <a:latin typeface="+mn-ea"/>
              </a:rPr>
              <a:t>100</a:t>
            </a:r>
            <a:r>
              <a:rPr kumimoji="1" lang="ja-JP" altLang="en-US" sz="2400" b="1" dirty="0">
                <a:latin typeface="+mn-ea"/>
              </a:rPr>
              <a:t>年ギフト）」を行っています。その一環として、庫内に</a:t>
            </a:r>
            <a:r>
              <a:rPr kumimoji="1" lang="en-US" altLang="ja-JP" sz="2400" b="1" dirty="0">
                <a:latin typeface="+mn-ea"/>
              </a:rPr>
              <a:t>CO</a:t>
            </a:r>
            <a:r>
              <a:rPr kumimoji="1" lang="en-US" altLang="ja-JP" sz="2400" b="1" baseline="-25000" dirty="0">
                <a:latin typeface="+mn-ea"/>
              </a:rPr>
              <a:t>2</a:t>
            </a:r>
            <a:r>
              <a:rPr kumimoji="1" lang="ja-JP" altLang="en-US" sz="2400" b="1" dirty="0">
                <a:latin typeface="+mn-ea"/>
              </a:rPr>
              <a:t>吸収材を搭載し、稼働に合わせて大気中の</a:t>
            </a:r>
            <a:r>
              <a:rPr kumimoji="1" lang="en-US" altLang="ja-JP" sz="2400" b="1" dirty="0">
                <a:latin typeface="+mn-ea"/>
              </a:rPr>
              <a:t>CO</a:t>
            </a:r>
            <a:r>
              <a:rPr kumimoji="1" lang="en-US" altLang="ja-JP" sz="2400" b="1" baseline="-25000" dirty="0">
                <a:latin typeface="+mn-ea"/>
              </a:rPr>
              <a:t>2</a:t>
            </a:r>
            <a:r>
              <a:rPr kumimoji="1" lang="ja-JP" altLang="en-US" sz="2400" b="1" dirty="0">
                <a:latin typeface="+mn-ea"/>
              </a:rPr>
              <a:t>を吸収する国内初の自動販売機を開発しました。</a:t>
            </a:r>
            <a:endParaRPr kumimoji="1" lang="en-US" altLang="ja-JP" sz="2400" b="1" dirty="0"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300" y="6067332"/>
            <a:ext cx="1085773" cy="6125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+mn-ea"/>
              </a:rPr>
              <a:t>技術</a:t>
            </a:r>
            <a:endParaRPr kumimoji="1" lang="en-US" altLang="ja-JP" sz="2400" b="1" dirty="0">
              <a:latin typeface="+mn-ea"/>
            </a:endParaRPr>
          </a:p>
          <a:p>
            <a:pPr algn="ctr"/>
            <a:r>
              <a:rPr kumimoji="1" lang="ja-JP" altLang="en-US" sz="2400" b="1" dirty="0">
                <a:latin typeface="+mn-ea"/>
              </a:rPr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1" y="6041732"/>
            <a:ext cx="10337800" cy="615265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345361" y="9026721"/>
            <a:ext cx="920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n-ea"/>
              </a:rPr>
              <a:t>　</a:t>
            </a:r>
            <a:r>
              <a:rPr kumimoji="1" lang="en-US" altLang="ja-JP" sz="2800" b="1" dirty="0">
                <a:latin typeface="+mn-ea"/>
              </a:rPr>
              <a:t>CO</a:t>
            </a:r>
            <a:r>
              <a:rPr kumimoji="1" lang="en-US" altLang="ja-JP" sz="2800" b="1" baseline="-25000" dirty="0">
                <a:latin typeface="+mn-ea"/>
              </a:rPr>
              <a:t>2</a:t>
            </a:r>
            <a:r>
              <a:rPr kumimoji="1" lang="ja-JP" altLang="en-US" sz="2800" b="1" dirty="0">
                <a:latin typeface="+mn-ea"/>
              </a:rPr>
              <a:t>吸収材は協力会社で製品製造時に発生する副産物を活用しており、自動販売機に搭載することで稼働電力由来の</a:t>
            </a:r>
            <a:r>
              <a:rPr kumimoji="1" lang="en-US" altLang="ja-JP" sz="2800" b="1" dirty="0">
                <a:latin typeface="+mn-ea"/>
              </a:rPr>
              <a:t>CO</a:t>
            </a:r>
            <a:r>
              <a:rPr kumimoji="1" lang="en-US" altLang="ja-JP" sz="2800" b="1" baseline="-25000" dirty="0">
                <a:latin typeface="+mn-ea"/>
              </a:rPr>
              <a:t>2</a:t>
            </a:r>
            <a:r>
              <a:rPr kumimoji="1" lang="ja-JP" altLang="en-US" sz="2800" b="1" dirty="0">
                <a:latin typeface="+mn-ea"/>
              </a:rPr>
              <a:t>排出量の最大</a:t>
            </a:r>
            <a:r>
              <a:rPr kumimoji="1" lang="en-US" altLang="ja-JP" sz="2800" b="1" dirty="0">
                <a:latin typeface="+mn-ea"/>
              </a:rPr>
              <a:t>20</a:t>
            </a:r>
            <a:r>
              <a:rPr kumimoji="1" lang="ja-JP" altLang="en-US" sz="2800" b="1" dirty="0">
                <a:latin typeface="+mn-ea"/>
              </a:rPr>
              <a:t>％を吸収します</a:t>
            </a:r>
            <a:r>
              <a:rPr kumimoji="1" lang="en-US" altLang="ja-JP" sz="2800" b="1" dirty="0">
                <a:latin typeface="+mn-ea"/>
              </a:rPr>
              <a:t>(</a:t>
            </a:r>
            <a:r>
              <a:rPr kumimoji="1" lang="ja-JP" altLang="en-US" sz="2800" b="1" dirty="0">
                <a:latin typeface="+mn-ea"/>
              </a:rPr>
              <a:t>林齢</a:t>
            </a:r>
            <a:r>
              <a:rPr kumimoji="1" lang="en-US" altLang="ja-JP" sz="2800" b="1" dirty="0">
                <a:latin typeface="+mn-ea"/>
              </a:rPr>
              <a:t>56-60</a:t>
            </a:r>
            <a:r>
              <a:rPr kumimoji="1" lang="ja-JP" altLang="en-US" sz="2800" b="1" dirty="0">
                <a:latin typeface="+mn-ea"/>
              </a:rPr>
              <a:t>年のスギの木約</a:t>
            </a:r>
            <a:r>
              <a:rPr kumimoji="1" lang="en-US" altLang="ja-JP" sz="2800" b="1" dirty="0">
                <a:latin typeface="+mn-ea"/>
              </a:rPr>
              <a:t>20</a:t>
            </a:r>
            <a:r>
              <a:rPr kumimoji="1" lang="ja-JP" altLang="en-US" sz="2800" b="1" dirty="0">
                <a:latin typeface="+mn-ea"/>
              </a:rPr>
              <a:t>本分に相当</a:t>
            </a:r>
            <a:r>
              <a:rPr kumimoji="1" lang="en-US" altLang="ja-JP" sz="2800" b="1" dirty="0">
                <a:latin typeface="+mn-ea"/>
              </a:rPr>
              <a:t>)</a:t>
            </a:r>
            <a:r>
              <a:rPr kumimoji="1" lang="ja-JP" altLang="en-US" sz="2800" b="1" dirty="0">
                <a:latin typeface="+mn-ea"/>
              </a:rPr>
              <a:t>。吸収した</a:t>
            </a:r>
            <a:r>
              <a:rPr kumimoji="1" lang="en-US" altLang="ja-JP" sz="2800" b="1" dirty="0">
                <a:latin typeface="+mn-ea"/>
              </a:rPr>
              <a:t>CO₂</a:t>
            </a:r>
            <a:r>
              <a:rPr kumimoji="1" lang="ja-JP" altLang="en-US" sz="2800" b="1" dirty="0">
                <a:latin typeface="+mn-ea"/>
              </a:rPr>
              <a:t>は、コンクリートやタイルなどの原料に活用し、</a:t>
            </a:r>
            <a:r>
              <a:rPr kumimoji="1" lang="en-US" altLang="ja-JP" sz="2800" b="1" dirty="0">
                <a:latin typeface="+mn-ea"/>
              </a:rPr>
              <a:t>CO₂</a:t>
            </a:r>
            <a:r>
              <a:rPr kumimoji="1" lang="ja-JP" altLang="en-US" sz="2800" b="1" dirty="0">
                <a:latin typeface="+mn-ea"/>
              </a:rPr>
              <a:t>を閉じ込めた建材として再利用されます。</a:t>
            </a:r>
            <a:r>
              <a:rPr kumimoji="1" lang="en-US" altLang="ja-JP" sz="2800" b="1" dirty="0">
                <a:latin typeface="+mn-ea"/>
              </a:rPr>
              <a:t>CO</a:t>
            </a:r>
            <a:r>
              <a:rPr kumimoji="1" lang="en-US" altLang="ja-JP" sz="2800" b="1" baseline="-25000" dirty="0">
                <a:latin typeface="+mn-ea"/>
              </a:rPr>
              <a:t>2</a:t>
            </a:r>
            <a:r>
              <a:rPr kumimoji="1" lang="ja-JP" altLang="en-US" sz="2800" b="1" dirty="0">
                <a:latin typeface="+mn-ea"/>
              </a:rPr>
              <a:t>を循環させる仕組みを構築し、脱炭素社会の実現を目指してまいります。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+mn-ea"/>
              </a:rPr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565941" y="2614031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+mn-ea"/>
              </a:rPr>
              <a:t>アサヒ飲料株式会社</a:t>
            </a:r>
            <a:endParaRPr kumimoji="1" lang="en-US" altLang="ja-JP" sz="3600" b="1" dirty="0">
              <a:latin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+mn-ea"/>
              </a:rPr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26089"/>
            <a:ext cx="7009004" cy="57526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+mn-ea"/>
              </a:rPr>
              <a:t>本社：東京都墨田区、近畿圏本部：大阪市北区</a:t>
            </a:r>
            <a:endParaRPr kumimoji="1" lang="en-US" altLang="ja-JP" sz="2400" b="1" dirty="0">
              <a:latin typeface="+mn-ea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+mn-ea"/>
              </a:rPr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+mn-ea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>
                <a:latin typeface="+mn-ea"/>
              </a:rPr>
              <a:t>令和７年７月９日時点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+mn-ea"/>
              </a:rPr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+mn-ea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E917E5A-9835-54FE-C350-911167AA1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95" y="6129447"/>
            <a:ext cx="1712241" cy="252698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1519B4A-E421-B824-F2DB-E0006EC037BF}"/>
              </a:ext>
            </a:extLst>
          </p:cNvPr>
          <p:cNvSpPr txBox="1"/>
          <p:nvPr/>
        </p:nvSpPr>
        <p:spPr>
          <a:xfrm>
            <a:off x="1484452" y="8711761"/>
            <a:ext cx="1532958" cy="20715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none" rtlCol="0" anchor="ctr" anchorCtr="0">
            <a:noAutofit/>
          </a:bodyPr>
          <a:lstStyle/>
          <a:p>
            <a:pPr lvl="0" algn="ctr">
              <a:defRPr/>
            </a:pPr>
            <a:r>
              <a:rPr lang="ja-JP" altLang="en-US" sz="1100" b="1" dirty="0">
                <a:solidFill>
                  <a:srgbClr val="FF6600"/>
                </a:solidFill>
                <a:latin typeface="+mn-ea"/>
                <a:cs typeface="Meiryo UI" panose="020B0604030504040204" pitchFamily="50" charset="-128"/>
              </a:rPr>
              <a:t>特許第</a:t>
            </a:r>
            <a:r>
              <a:rPr lang="en-US" altLang="ja-JP" sz="1100" b="1" dirty="0">
                <a:solidFill>
                  <a:srgbClr val="FF6600"/>
                </a:solidFill>
                <a:latin typeface="+mn-ea"/>
                <a:cs typeface="Meiryo UI" panose="020B0604030504040204" pitchFamily="50" charset="-128"/>
              </a:rPr>
              <a:t>7282338</a:t>
            </a:r>
            <a:r>
              <a:rPr lang="ja-JP" altLang="en-US" sz="1100" b="1" dirty="0">
                <a:solidFill>
                  <a:srgbClr val="FF6600"/>
                </a:solidFill>
                <a:latin typeface="+mn-ea"/>
                <a:cs typeface="Meiryo UI" panose="020B0604030504040204" pitchFamily="50" charset="-128"/>
              </a:rPr>
              <a:t>号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15372E34-5ADF-0851-BBE5-C6AB722F16C4}"/>
              </a:ext>
            </a:extLst>
          </p:cNvPr>
          <p:cNvSpPr/>
          <p:nvPr/>
        </p:nvSpPr>
        <p:spPr>
          <a:xfrm rot="16200000" flipH="1">
            <a:off x="1553953" y="7813241"/>
            <a:ext cx="640150" cy="569945"/>
          </a:xfrm>
          <a:custGeom>
            <a:avLst/>
            <a:gdLst>
              <a:gd name="connsiteX0" fmla="*/ 0 w 304800"/>
              <a:gd name="connsiteY0" fmla="*/ 814 h 331014"/>
              <a:gd name="connsiteX1" fmla="*/ 203200 w 304800"/>
              <a:gd name="connsiteY1" fmla="*/ 51614 h 331014"/>
              <a:gd name="connsiteX2" fmla="*/ 304800 w 304800"/>
              <a:gd name="connsiteY2" fmla="*/ 331014 h 33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31014">
                <a:moveTo>
                  <a:pt x="0" y="814"/>
                </a:moveTo>
                <a:cubicBezTo>
                  <a:pt x="76200" y="-1303"/>
                  <a:pt x="152400" y="-3419"/>
                  <a:pt x="203200" y="51614"/>
                </a:cubicBezTo>
                <a:cubicBezTo>
                  <a:pt x="254000" y="106647"/>
                  <a:pt x="279400" y="218830"/>
                  <a:pt x="304800" y="331014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384E4A4-F60F-49B6-8E13-BCB65CA801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583" y="7304848"/>
            <a:ext cx="480945" cy="41796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E4CDEF2-7DF4-8465-243B-AE550D50A184}"/>
              </a:ext>
            </a:extLst>
          </p:cNvPr>
          <p:cNvSpPr/>
          <p:nvPr/>
        </p:nvSpPr>
        <p:spPr>
          <a:xfrm flipH="1">
            <a:off x="3547536" y="7584349"/>
            <a:ext cx="483024" cy="667401"/>
          </a:xfrm>
          <a:custGeom>
            <a:avLst/>
            <a:gdLst>
              <a:gd name="connsiteX0" fmla="*/ 0 w 304800"/>
              <a:gd name="connsiteY0" fmla="*/ 814 h 331014"/>
              <a:gd name="connsiteX1" fmla="*/ 203200 w 304800"/>
              <a:gd name="connsiteY1" fmla="*/ 51614 h 331014"/>
              <a:gd name="connsiteX2" fmla="*/ 304800 w 304800"/>
              <a:gd name="connsiteY2" fmla="*/ 331014 h 33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31014">
                <a:moveTo>
                  <a:pt x="0" y="814"/>
                </a:moveTo>
                <a:cubicBezTo>
                  <a:pt x="76200" y="-1303"/>
                  <a:pt x="152400" y="-3419"/>
                  <a:pt x="203200" y="51614"/>
                </a:cubicBezTo>
                <a:cubicBezTo>
                  <a:pt x="254000" y="106647"/>
                  <a:pt x="279400" y="218830"/>
                  <a:pt x="304800" y="331014"/>
                </a:cubicBezTo>
              </a:path>
            </a:pathLst>
          </a:custGeom>
          <a:noFill/>
          <a:ln w="38100">
            <a:headEnd type="triangl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A212649D-EF79-AF62-4854-6B64C40C8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505" y="7930149"/>
            <a:ext cx="480945" cy="41796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9B183BA-6D12-513D-3788-214DBF845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" t="11102" r="8057" b="5099"/>
          <a:stretch/>
        </p:blipFill>
        <p:spPr>
          <a:xfrm>
            <a:off x="2608552" y="8090832"/>
            <a:ext cx="1122515" cy="66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00414F-0F82-274E-C1FE-A34F0A892211}"/>
              </a:ext>
            </a:extLst>
          </p:cNvPr>
          <p:cNvSpPr txBox="1"/>
          <p:nvPr/>
        </p:nvSpPr>
        <p:spPr>
          <a:xfrm>
            <a:off x="260273" y="12867132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b="1" dirty="0">
                <a:latin typeface="+mn-ea"/>
              </a:rPr>
              <a:t>CO</a:t>
            </a:r>
            <a:r>
              <a:rPr kumimoji="1" lang="en-US" altLang="ja-JP" sz="2800" b="1" baseline="-25000" dirty="0">
                <a:latin typeface="+mn-ea"/>
              </a:rPr>
              <a:t>2</a:t>
            </a:r>
            <a:r>
              <a:rPr kumimoji="1" lang="ja-JP" altLang="en-US" sz="2800" b="1" dirty="0">
                <a:latin typeface="+mn-ea"/>
              </a:rPr>
              <a:t>吸収材を活用した低炭素なタイルやコンクリート</a:t>
            </a:r>
            <a:r>
              <a:rPr kumimoji="1" lang="en-US" altLang="ja-JP" sz="2800" b="1" dirty="0">
                <a:latin typeface="+mn-ea"/>
              </a:rPr>
              <a:t>2</a:t>
            </a:r>
            <a:r>
              <a:rPr kumimoji="1" lang="ja-JP" altLang="en-US" sz="2800" b="1" dirty="0">
                <a:latin typeface="+mn-ea"/>
              </a:rPr>
              <a:t>次製品のスペックイン・社会実装</a:t>
            </a:r>
            <a:endParaRPr kumimoji="1" lang="en-US" altLang="ja-JP" sz="2800" b="1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2800" b="1" dirty="0">
                <a:latin typeface="+mn-ea"/>
              </a:rPr>
              <a:t>建築・土木系事業者様、都市開発関連事業者様</a:t>
            </a:r>
            <a:endParaRPr kumimoji="1" lang="en-US" altLang="ja-JP" sz="2800" b="1" dirty="0"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606207-656E-E6D6-9557-A2DEE50BA1F3}"/>
              </a:ext>
            </a:extLst>
          </p:cNvPr>
          <p:cNvSpPr txBox="1"/>
          <p:nvPr/>
        </p:nvSpPr>
        <p:spPr>
          <a:xfrm>
            <a:off x="6076729" y="12969964"/>
            <a:ext cx="43548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latin typeface="+mn-ea"/>
              </a:rPr>
              <a:t>大阪府商工労働部成長産業振興室</a:t>
            </a:r>
            <a:endParaRPr kumimoji="1" lang="en-US" altLang="ja-JP" sz="1500" b="1" dirty="0">
              <a:latin typeface="+mn-ea"/>
            </a:endParaRPr>
          </a:p>
          <a:p>
            <a:r>
              <a:rPr kumimoji="1" lang="ja-JP" altLang="en-US" sz="1500" b="1" dirty="0">
                <a:latin typeface="+mn-ea"/>
              </a:rPr>
              <a:t>産業創造課グリーンビジネス</a:t>
            </a:r>
            <a:r>
              <a:rPr kumimoji="1" lang="en-US" altLang="ja-JP" sz="1500" b="1" dirty="0">
                <a:latin typeface="+mn-ea"/>
              </a:rPr>
              <a:t>G</a:t>
            </a:r>
          </a:p>
          <a:p>
            <a:r>
              <a:rPr kumimoji="1" lang="ja-JP" altLang="en-US" sz="1500" b="1" dirty="0">
                <a:latin typeface="+mn-ea"/>
              </a:rPr>
              <a:t>〒</a:t>
            </a:r>
            <a:r>
              <a:rPr kumimoji="1" lang="en-US" altLang="ja-JP" sz="1500" b="1" dirty="0">
                <a:latin typeface="+mn-ea"/>
              </a:rPr>
              <a:t>559-0855 </a:t>
            </a:r>
          </a:p>
          <a:p>
            <a:r>
              <a:rPr kumimoji="1" lang="ja-JP" altLang="en-US" sz="1500" b="1" dirty="0">
                <a:latin typeface="+mn-ea"/>
              </a:rPr>
              <a:t>大阪市住之江区南港北</a:t>
            </a:r>
            <a:r>
              <a:rPr kumimoji="1" lang="en-US" altLang="ja-JP" sz="1500" b="1" dirty="0">
                <a:latin typeface="+mn-ea"/>
              </a:rPr>
              <a:t>1-14-16</a:t>
            </a:r>
          </a:p>
          <a:p>
            <a:r>
              <a:rPr kumimoji="1" lang="ja-JP" altLang="en-US" sz="1500" b="1" dirty="0">
                <a:latin typeface="+mn-ea"/>
              </a:rPr>
              <a:t>大阪府咲洲庁舎</a:t>
            </a:r>
            <a:r>
              <a:rPr kumimoji="1" lang="en-US" altLang="ja-JP" sz="1500" b="1" dirty="0">
                <a:latin typeface="+mn-ea"/>
              </a:rPr>
              <a:t>25</a:t>
            </a:r>
            <a:r>
              <a:rPr kumimoji="1" lang="ja-JP" altLang="en-US" sz="1500" b="1" dirty="0">
                <a:latin typeface="+mn-ea"/>
              </a:rPr>
              <a:t>階</a:t>
            </a:r>
            <a:endParaRPr kumimoji="1" lang="en-US" altLang="ja-JP" sz="1500" b="1" dirty="0">
              <a:latin typeface="+mn-ea"/>
            </a:endParaRPr>
          </a:p>
          <a:p>
            <a:r>
              <a:rPr kumimoji="1" lang="en-US" altLang="ja-JP" sz="1500" b="1" dirty="0">
                <a:latin typeface="+mn-ea"/>
              </a:rPr>
              <a:t>TEL</a:t>
            </a:r>
            <a:r>
              <a:rPr kumimoji="1" lang="ja-JP" altLang="en-US" sz="1500" b="1" dirty="0">
                <a:latin typeface="+mn-ea"/>
              </a:rPr>
              <a:t>：</a:t>
            </a:r>
            <a:r>
              <a:rPr kumimoji="1" lang="en-US" altLang="ja-JP" sz="1500" b="1" dirty="0">
                <a:latin typeface="+mn-ea"/>
              </a:rPr>
              <a:t>06-6210-9484</a:t>
            </a:r>
          </a:p>
          <a:p>
            <a:r>
              <a:rPr kumimoji="1" lang="ja-JP" altLang="en-US" sz="1500" b="1" dirty="0">
                <a:latin typeface="+mn-ea"/>
              </a:rPr>
              <a:t>メールアドレス：</a:t>
            </a:r>
            <a:r>
              <a:rPr kumimoji="1" lang="en-US" altLang="ja-JP" sz="1500" b="1" dirty="0">
                <a:latin typeface="+mn-ea"/>
              </a:rPr>
              <a:t>green@gbox.pref.osaka.lg.jp</a:t>
            </a:r>
            <a:endParaRPr kumimoji="1" lang="ja-JP" altLang="en-US" sz="1500" b="1" dirty="0">
              <a:latin typeface="+mn-ea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A8D12566-3D07-BB7D-29A1-BD7C0C8FF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833" y="6216724"/>
            <a:ext cx="1166940" cy="131830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35D93E5-9D9B-615E-B266-5388E8D3E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0164" y="7668895"/>
            <a:ext cx="1172145" cy="13297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958F3F-5FB4-DB43-4900-2BB1CEDBE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8919" y="6202361"/>
            <a:ext cx="5157836" cy="28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282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2025-07-24T10:29:22Z</dcterms:created>
  <dcterms:modified xsi:type="dcterms:W3CDTF">2025-07-24T10:29:27Z</dcterms:modified>
</cp:coreProperties>
</file>