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66" r:id="rId2"/>
  </p:sldIdLst>
  <p:sldSz cx="10691813" cy="151193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FF"/>
    <a:srgbClr val="FBA3FF"/>
    <a:srgbClr val="B7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57" autoAdjust="0"/>
    <p:restoredTop sz="94660"/>
  </p:normalViewPr>
  <p:slideViewPr>
    <p:cSldViewPr snapToGrid="0" showGuides="1">
      <p:cViewPr varScale="1">
        <p:scale>
          <a:sx n="36" d="100"/>
          <a:sy n="36" d="100"/>
        </p:scale>
        <p:origin x="2224" y="60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45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9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46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80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45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30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29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12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8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24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38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48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E44540-90EF-458D-BA84-DE2A6C49202B}"/>
              </a:ext>
            </a:extLst>
          </p:cNvPr>
          <p:cNvSpPr txBox="1"/>
          <p:nvPr/>
        </p:nvSpPr>
        <p:spPr>
          <a:xfrm>
            <a:off x="125127" y="77002"/>
            <a:ext cx="971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おおさかカーボンニュートラルビジネスネットワーク会員企業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15B290-6D51-40E9-9512-39B20C627EA0}"/>
              </a:ext>
            </a:extLst>
          </p:cNvPr>
          <p:cNvSpPr/>
          <p:nvPr/>
        </p:nvSpPr>
        <p:spPr>
          <a:xfrm>
            <a:off x="241300" y="601133"/>
            <a:ext cx="1412400" cy="1782154"/>
          </a:xfrm>
          <a:prstGeom prst="rect">
            <a:avLst/>
          </a:prstGeom>
          <a:solidFill>
            <a:srgbClr val="FF6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バイオ</a:t>
            </a:r>
            <a:endParaRPr kumimoji="1" lang="en-US" altLang="ja-JP" sz="2800" b="1" dirty="0"/>
          </a:p>
          <a:p>
            <a:pPr algn="ctr"/>
            <a:r>
              <a:rPr kumimoji="1" lang="ja-JP" altLang="en-US" sz="2800" b="1" dirty="0"/>
              <a:t>ものづくり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63834D-B00F-43C8-985D-1A1C2D0BFB8E}"/>
              </a:ext>
            </a:extLst>
          </p:cNvPr>
          <p:cNvSpPr txBox="1"/>
          <p:nvPr/>
        </p:nvSpPr>
        <p:spPr>
          <a:xfrm>
            <a:off x="1817213" y="676906"/>
            <a:ext cx="870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植物を原材料に活用した</a:t>
            </a:r>
            <a:endParaRPr kumimoji="1" lang="en-US" altLang="ja-JP" sz="4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サステナブル素材</a:t>
            </a:r>
            <a:r>
              <a:rPr kumimoji="1" lang="en-US" altLang="ja-JP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kumimoji="1" lang="en-US" altLang="ja-JP" sz="4800" b="1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kinari</a:t>
            </a:r>
            <a:r>
              <a:rPr kumimoji="1" lang="en-US" altLang="ja-JP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』</a:t>
            </a:r>
            <a:endParaRPr kumimoji="1" lang="ja-JP" altLang="en-US" sz="4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636FCA-5910-4E7F-BED1-902ED327F9CC}"/>
              </a:ext>
            </a:extLst>
          </p:cNvPr>
          <p:cNvSpPr/>
          <p:nvPr/>
        </p:nvSpPr>
        <p:spPr>
          <a:xfrm>
            <a:off x="260273" y="4126596"/>
            <a:ext cx="1066800" cy="1807276"/>
          </a:xfrm>
          <a:prstGeom prst="rect">
            <a:avLst/>
          </a:prstGeom>
          <a:solidFill>
            <a:srgbClr val="FF6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紹介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365A124-1A3E-40E1-BF72-B2E415DBDBB7}"/>
              </a:ext>
            </a:extLst>
          </p:cNvPr>
          <p:cNvSpPr/>
          <p:nvPr/>
        </p:nvSpPr>
        <p:spPr>
          <a:xfrm>
            <a:off x="241300" y="4100994"/>
            <a:ext cx="10337800" cy="1832877"/>
          </a:xfrm>
          <a:prstGeom prst="rect">
            <a:avLst/>
          </a:prstGeom>
          <a:noFill/>
          <a:ln w="57150">
            <a:solidFill>
              <a:srgbClr val="FF6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7461AB-D926-48BE-91A7-118A36BD532B}"/>
              </a:ext>
            </a:extLst>
          </p:cNvPr>
          <p:cNvSpPr/>
          <p:nvPr/>
        </p:nvSpPr>
        <p:spPr>
          <a:xfrm>
            <a:off x="1621017" y="635620"/>
            <a:ext cx="8909989" cy="1717288"/>
          </a:xfrm>
          <a:prstGeom prst="rect">
            <a:avLst/>
          </a:prstGeom>
          <a:noFill/>
          <a:ln w="57150">
            <a:solidFill>
              <a:srgbClr val="FF6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7FC27A-9BEF-4B35-A57D-7C75726647C4}"/>
              </a:ext>
            </a:extLst>
          </p:cNvPr>
          <p:cNvSpPr txBox="1"/>
          <p:nvPr/>
        </p:nvSpPr>
        <p:spPr>
          <a:xfrm>
            <a:off x="1371092" y="4198320"/>
            <a:ext cx="92297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パナソニック ホールディングス株式会社は、</a:t>
            </a:r>
            <a:r>
              <a:rPr kumimoji="1" lang="en-US" altLang="ja-JP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1918</a:t>
            </a:r>
            <a:r>
              <a:rPr kumimoji="1" lang="ja-JP" altLang="en-US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年創業の総合電機グループ。現在は家電・住宅・車載・電子部品・エネルギーなど多様な事業を展開。近年は</a:t>
            </a:r>
            <a:r>
              <a:rPr kumimoji="1" lang="en-US" altLang="ja-JP" sz="2400" b="1" dirty="0" err="1">
                <a:solidFill>
                  <a:srgbClr val="333333"/>
                </a:solidFill>
                <a:latin typeface="Montserrat" panose="00000500000000000000" pitchFamily="2" charset="0"/>
              </a:rPr>
              <a:t>BtoB</a:t>
            </a:r>
            <a:r>
              <a:rPr kumimoji="1" lang="ja-JP" altLang="en-US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領域や電池・エネルギー分野に注力、カーボンニュートラル社会実現に向けた事業変革を推進。</a:t>
            </a:r>
            <a:endParaRPr kumimoji="1" lang="en-US" altLang="ja-JP" sz="2400" b="1" dirty="0">
              <a:solidFill>
                <a:srgbClr val="333333"/>
              </a:solidFill>
              <a:latin typeface="Montserrat" panose="00000500000000000000" pitchFamily="2" charset="0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A459186A-78F0-4F10-8F81-744BCCAA2BB4}"/>
              </a:ext>
            </a:extLst>
          </p:cNvPr>
          <p:cNvSpPr/>
          <p:nvPr/>
        </p:nvSpPr>
        <p:spPr>
          <a:xfrm>
            <a:off x="241299" y="6067331"/>
            <a:ext cx="1085773" cy="6125759"/>
          </a:xfrm>
          <a:prstGeom prst="rect">
            <a:avLst/>
          </a:prstGeom>
          <a:solidFill>
            <a:srgbClr val="FF6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技術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詳細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279C9B2-87B9-4ADB-A815-A22ECABFDB52}"/>
              </a:ext>
            </a:extLst>
          </p:cNvPr>
          <p:cNvSpPr/>
          <p:nvPr/>
        </p:nvSpPr>
        <p:spPr>
          <a:xfrm>
            <a:off x="241300" y="6041730"/>
            <a:ext cx="10337800" cy="6152658"/>
          </a:xfrm>
          <a:prstGeom prst="rect">
            <a:avLst/>
          </a:prstGeom>
          <a:noFill/>
          <a:ln w="57150">
            <a:solidFill>
              <a:srgbClr val="FF6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58ADCD66-071B-4168-8336-81C001AD3B40}"/>
              </a:ext>
            </a:extLst>
          </p:cNvPr>
          <p:cNvSpPr txBox="1"/>
          <p:nvPr/>
        </p:nvSpPr>
        <p:spPr>
          <a:xfrm>
            <a:off x="1440519" y="8981470"/>
            <a:ext cx="450237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植物由来の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セルロースファイバー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を原材料とし、水を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使わない全乾式プロセス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によって</a:t>
            </a:r>
            <a:r>
              <a:rPr kumimoji="1" lang="en-US" altLang="ja-JP" sz="2800" b="1" dirty="0" err="1"/>
              <a:t>kinari</a:t>
            </a:r>
            <a:r>
              <a:rPr kumimoji="1" lang="ja-JP" altLang="en-US" sz="2800" b="1" dirty="0"/>
              <a:t>を製造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ＣＯ</a:t>
            </a:r>
            <a:r>
              <a:rPr kumimoji="1" lang="ja-JP" altLang="en-US" sz="2000" b="1" dirty="0"/>
              <a:t>２</a:t>
            </a:r>
            <a:r>
              <a:rPr kumimoji="1" lang="ja-JP" altLang="en-US" sz="2800" b="1" dirty="0"/>
              <a:t>排出量を汎用プラ比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最大１</a:t>
            </a:r>
            <a:r>
              <a:rPr kumimoji="1" lang="en-US" altLang="ja-JP" sz="2800" b="1" dirty="0"/>
              <a:t>/</a:t>
            </a:r>
            <a:r>
              <a:rPr kumimoji="1" lang="ja-JP" altLang="en-US" sz="2800" b="1" dirty="0"/>
              <a:t>２以下に削減可能</a:t>
            </a: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C0BF7AA-2167-4541-87A6-607C263639BE}"/>
              </a:ext>
            </a:extLst>
          </p:cNvPr>
          <p:cNvSpPr/>
          <p:nvPr/>
        </p:nvSpPr>
        <p:spPr>
          <a:xfrm>
            <a:off x="231143" y="2467407"/>
            <a:ext cx="1412400" cy="921505"/>
          </a:xfrm>
          <a:prstGeom prst="rect">
            <a:avLst/>
          </a:prstGeom>
          <a:solidFill>
            <a:srgbClr val="FF6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会社名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C934109-4DC7-4C1B-BBE4-2B7B6D93D14B}"/>
              </a:ext>
            </a:extLst>
          </p:cNvPr>
          <p:cNvSpPr/>
          <p:nvPr/>
        </p:nvSpPr>
        <p:spPr>
          <a:xfrm>
            <a:off x="1621017" y="2495659"/>
            <a:ext cx="8909988" cy="856392"/>
          </a:xfrm>
          <a:prstGeom prst="rect">
            <a:avLst/>
          </a:prstGeom>
          <a:noFill/>
          <a:ln w="57150">
            <a:solidFill>
              <a:srgbClr val="FF6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A129DB4-7048-4CFE-8CC3-895E3271CC26}"/>
              </a:ext>
            </a:extLst>
          </p:cNvPr>
          <p:cNvSpPr txBox="1"/>
          <p:nvPr/>
        </p:nvSpPr>
        <p:spPr>
          <a:xfrm>
            <a:off x="1653700" y="2558593"/>
            <a:ext cx="88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パナソニック ホールディングス株式会社</a:t>
            </a:r>
            <a:endParaRPr kumimoji="1" lang="en-US" altLang="ja-JP" sz="3600" b="1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039EEE3-35F8-4B71-8962-E642A02257D2}"/>
              </a:ext>
            </a:extLst>
          </p:cNvPr>
          <p:cNvSpPr/>
          <p:nvPr/>
        </p:nvSpPr>
        <p:spPr>
          <a:xfrm>
            <a:off x="231143" y="3442182"/>
            <a:ext cx="3290858" cy="584775"/>
          </a:xfrm>
          <a:prstGeom prst="rect">
            <a:avLst/>
          </a:prstGeom>
          <a:solidFill>
            <a:srgbClr val="FF6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本社・大阪の拠点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63592EF-D567-488F-A146-CD9C2C4AD6C6}"/>
              </a:ext>
            </a:extLst>
          </p:cNvPr>
          <p:cNvSpPr/>
          <p:nvPr/>
        </p:nvSpPr>
        <p:spPr>
          <a:xfrm>
            <a:off x="3522001" y="3477566"/>
            <a:ext cx="7009004" cy="523790"/>
          </a:xfrm>
          <a:prstGeom prst="rect">
            <a:avLst/>
          </a:prstGeom>
          <a:noFill/>
          <a:ln w="57150">
            <a:solidFill>
              <a:srgbClr val="FF6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1EC5251-42A1-497F-AA9C-C80FBB0B566E}"/>
              </a:ext>
            </a:extLst>
          </p:cNvPr>
          <p:cNvSpPr txBox="1"/>
          <p:nvPr/>
        </p:nvSpPr>
        <p:spPr>
          <a:xfrm>
            <a:off x="3694072" y="3492842"/>
            <a:ext cx="6997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門真市</a:t>
            </a:r>
            <a:endParaRPr kumimoji="1" lang="en-US" altLang="ja-JP" sz="2400" b="1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5DB722F-FF24-443B-B6AB-FD787D3915D6}"/>
              </a:ext>
            </a:extLst>
          </p:cNvPr>
          <p:cNvSpPr/>
          <p:nvPr/>
        </p:nvSpPr>
        <p:spPr>
          <a:xfrm>
            <a:off x="231142" y="12301835"/>
            <a:ext cx="5732873" cy="529245"/>
          </a:xfrm>
          <a:prstGeom prst="rect">
            <a:avLst/>
          </a:prstGeom>
          <a:solidFill>
            <a:srgbClr val="FF6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期待する技術の活用方法・連携先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9ADCB95-D10C-4CAA-8E72-EAD2E2809CC7}"/>
              </a:ext>
            </a:extLst>
          </p:cNvPr>
          <p:cNvSpPr/>
          <p:nvPr/>
        </p:nvSpPr>
        <p:spPr>
          <a:xfrm>
            <a:off x="241299" y="12307041"/>
            <a:ext cx="5722716" cy="2735307"/>
          </a:xfrm>
          <a:prstGeom prst="rect">
            <a:avLst/>
          </a:prstGeom>
          <a:noFill/>
          <a:ln w="57150">
            <a:solidFill>
              <a:srgbClr val="FF6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515E507-29CF-46C9-A3F9-2FA025DD86CB}"/>
              </a:ext>
            </a:extLst>
          </p:cNvPr>
          <p:cNvSpPr txBox="1"/>
          <p:nvPr/>
        </p:nvSpPr>
        <p:spPr>
          <a:xfrm>
            <a:off x="6848269" y="14744925"/>
            <a:ext cx="384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 dirty="0"/>
              <a:t>令和８年７月１４日時点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17C07BB-3F7F-4F91-9F34-638CB1CB0095}"/>
              </a:ext>
            </a:extLst>
          </p:cNvPr>
          <p:cNvSpPr/>
          <p:nvPr/>
        </p:nvSpPr>
        <p:spPr>
          <a:xfrm>
            <a:off x="6076729" y="12333317"/>
            <a:ext cx="4520286" cy="559723"/>
          </a:xfrm>
          <a:prstGeom prst="rect">
            <a:avLst/>
          </a:prstGeom>
          <a:solidFill>
            <a:srgbClr val="FF6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問い合わせ先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E8C738BC-C855-4226-BE06-7A889DD9448B}"/>
              </a:ext>
            </a:extLst>
          </p:cNvPr>
          <p:cNvSpPr/>
          <p:nvPr/>
        </p:nvSpPr>
        <p:spPr>
          <a:xfrm>
            <a:off x="6076729" y="12301835"/>
            <a:ext cx="4502371" cy="2443090"/>
          </a:xfrm>
          <a:prstGeom prst="rect">
            <a:avLst/>
          </a:prstGeom>
          <a:noFill/>
          <a:ln w="57150">
            <a:solidFill>
              <a:srgbClr val="FF6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9B5C7E81-478E-4B49-AF72-329C887E5BF7}"/>
              </a:ext>
            </a:extLst>
          </p:cNvPr>
          <p:cNvSpPr txBox="1"/>
          <p:nvPr/>
        </p:nvSpPr>
        <p:spPr>
          <a:xfrm>
            <a:off x="241298" y="12832378"/>
            <a:ext cx="596265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・射出成形品の製造業における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石油由来プラスチック削減、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ＣＯ</a:t>
            </a:r>
            <a:r>
              <a:rPr kumimoji="1" lang="ja-JP" altLang="en-US" sz="2000" b="1" dirty="0"/>
              <a:t>２</a:t>
            </a:r>
            <a:r>
              <a:rPr kumimoji="1" lang="ja-JP" altLang="en-US" sz="2800" b="1" dirty="0"/>
              <a:t>排出量、環境負荷低減</a:t>
            </a:r>
            <a:endParaRPr kumimoji="1" lang="en-US" altLang="ja-JP" sz="2800" b="1" dirty="0"/>
          </a:p>
          <a:p>
            <a:endParaRPr kumimoji="1" lang="en-US" altLang="ja-JP" sz="2400" b="1" dirty="0"/>
          </a:p>
          <a:p>
            <a:r>
              <a:rPr kumimoji="1" lang="ja-JP" altLang="en-US" sz="2400" b="1" dirty="0"/>
              <a:t>窓口会社：</a:t>
            </a:r>
            <a:r>
              <a:rPr kumimoji="1" lang="ja-JP" altLang="en-US" sz="2000" b="1" dirty="0"/>
              <a:t> </a:t>
            </a:r>
            <a:r>
              <a:rPr kumimoji="1" lang="ja-JP" altLang="en-US" sz="2400" b="1" dirty="0"/>
              <a:t>ﾊﾟﾅｿﾆｯｸﾌﾟﾛﾀﾞｸｼｮﾝｴﾝｼﾞﾆｱﾘﾝｸﾞ</a:t>
            </a:r>
            <a:endParaRPr kumimoji="1" lang="en-US" altLang="ja-JP" sz="2400" b="1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B94DCDAA-71A5-4A58-B9B5-6BCEB2DA03DD}"/>
              </a:ext>
            </a:extLst>
          </p:cNvPr>
          <p:cNvSpPr txBox="1"/>
          <p:nvPr/>
        </p:nvSpPr>
        <p:spPr>
          <a:xfrm>
            <a:off x="6076729" y="12969964"/>
            <a:ext cx="412540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b="1" dirty="0"/>
              <a:t>大阪府商工労働部成長産業振興室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産業創造課グリーンビジネス</a:t>
            </a:r>
            <a:r>
              <a:rPr kumimoji="1" lang="en-US" altLang="ja-JP" sz="1500" b="1" dirty="0"/>
              <a:t>G</a:t>
            </a:r>
          </a:p>
          <a:p>
            <a:r>
              <a:rPr kumimoji="1" lang="ja-JP" altLang="en-US" sz="1500" b="1" dirty="0"/>
              <a:t>〒</a:t>
            </a:r>
            <a:r>
              <a:rPr kumimoji="1" lang="en-US" altLang="ja-JP" sz="1500" b="1" dirty="0"/>
              <a:t>559-0855 </a:t>
            </a:r>
          </a:p>
          <a:p>
            <a:r>
              <a:rPr kumimoji="1" lang="ja-JP" altLang="en-US" sz="1500" b="1" dirty="0"/>
              <a:t>大阪市住之江区南港北</a:t>
            </a:r>
            <a:r>
              <a:rPr kumimoji="1" lang="en-US" altLang="ja-JP" sz="1500" b="1" dirty="0"/>
              <a:t>1-14-16</a:t>
            </a:r>
          </a:p>
          <a:p>
            <a:r>
              <a:rPr kumimoji="1" lang="ja-JP" altLang="en-US" sz="1500" b="1" dirty="0"/>
              <a:t>大阪府咲洲庁舎</a:t>
            </a:r>
            <a:r>
              <a:rPr kumimoji="1" lang="en-US" altLang="ja-JP" sz="1500" b="1" dirty="0"/>
              <a:t>25</a:t>
            </a:r>
            <a:r>
              <a:rPr kumimoji="1" lang="ja-JP" altLang="en-US" sz="1500" b="1" dirty="0"/>
              <a:t>階</a:t>
            </a:r>
            <a:endParaRPr kumimoji="1" lang="en-US" altLang="ja-JP" sz="1500" b="1" dirty="0"/>
          </a:p>
          <a:p>
            <a:r>
              <a:rPr kumimoji="1" lang="en-US" altLang="ja-JP" sz="1500" b="1" dirty="0"/>
              <a:t>TEL</a:t>
            </a:r>
            <a:r>
              <a:rPr kumimoji="1" lang="ja-JP" altLang="en-US" sz="1500" b="1" dirty="0"/>
              <a:t>：</a:t>
            </a:r>
            <a:r>
              <a:rPr kumimoji="1" lang="en-US" altLang="ja-JP" sz="1500" b="1" dirty="0"/>
              <a:t>06-6210-9484</a:t>
            </a:r>
          </a:p>
          <a:p>
            <a:r>
              <a:rPr kumimoji="1" lang="ja-JP" altLang="en-US" sz="1500" b="1" dirty="0"/>
              <a:t>メールアドレス：</a:t>
            </a:r>
            <a:r>
              <a:rPr kumimoji="1" lang="en-US" altLang="ja-JP" sz="1500" b="1" dirty="0"/>
              <a:t>green@gbox.pref.osaka.lg.jp</a:t>
            </a:r>
            <a:endParaRPr kumimoji="1" lang="ja-JP" altLang="en-US" sz="1500" b="1" dirty="0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1CBE5F86-7816-48E8-8BEF-61233B92A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67" y="12929318"/>
            <a:ext cx="1470638" cy="1470638"/>
          </a:xfrm>
          <a:prstGeom prst="rect">
            <a:avLst/>
          </a:prstGeom>
        </p:spPr>
      </p:pic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E1175AAB-D047-2BA0-1230-9A802DDE0891}"/>
              </a:ext>
            </a:extLst>
          </p:cNvPr>
          <p:cNvGrpSpPr/>
          <p:nvPr/>
        </p:nvGrpSpPr>
        <p:grpSpPr>
          <a:xfrm>
            <a:off x="4902670" y="6348715"/>
            <a:ext cx="5594035" cy="1637396"/>
            <a:chOff x="4803853" y="6544542"/>
            <a:chExt cx="5594035" cy="1637396"/>
          </a:xfrm>
        </p:grpSpPr>
        <p:grpSp>
          <p:nvGrpSpPr>
            <p:cNvPr id="19" name="グループ化 183234734">
              <a:extLst>
                <a:ext uri="{FF2B5EF4-FFF2-40B4-BE49-F238E27FC236}">
                  <a16:creationId xmlns:a16="http://schemas.microsoft.com/office/drawing/2014/main" id="{3731CD26-0DA7-D767-CB06-ED2184177A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3853" y="6544542"/>
              <a:ext cx="5594035" cy="1091196"/>
              <a:chOff x="6582" y="5477"/>
              <a:chExt cx="62839" cy="12252"/>
            </a:xfrm>
          </p:grpSpPr>
          <p:pic>
            <p:nvPicPr>
              <p:cNvPr id="21" name="Picture 12">
                <a:extLst>
                  <a:ext uri="{FF2B5EF4-FFF2-40B4-BE49-F238E27FC236}">
                    <a16:creationId xmlns:a16="http://schemas.microsoft.com/office/drawing/2014/main" id="{A3D1DD5B-29DE-B2E6-3C42-8C6091D7E60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357" y="5477"/>
                <a:ext cx="12064" cy="122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44" descr="A picture containing fries, pile, meal&#10;&#10;Description automatically generated">
                <a:extLst>
                  <a:ext uri="{FF2B5EF4-FFF2-40B4-BE49-F238E27FC236}">
                    <a16:creationId xmlns:a16="http://schemas.microsoft.com/office/drawing/2014/main" id="{55F080E6-030F-54E6-9FC1-52D5EDCFD83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2" y="5918"/>
                <a:ext cx="49321" cy="112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3" name="Text Box 47">
              <a:extLst>
                <a:ext uri="{FF2B5EF4-FFF2-40B4-BE49-F238E27FC236}">
                  <a16:creationId xmlns:a16="http://schemas.microsoft.com/office/drawing/2014/main" id="{EB3226E8-40F5-F839-7037-08F33FBC7D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4443" y="7685099"/>
              <a:ext cx="542925" cy="281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5314" tIns="32657" rIns="65314" bIns="32657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 dirty="0">
                  <a:ln>
                    <a:noFill/>
                  </a:ln>
                  <a:solidFill>
                    <a:srgbClr val="274B5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Calibri" panose="020F0502020204030204" pitchFamily="34" charset="0"/>
                </a:rPr>
                <a:t>植物</a:t>
              </a:r>
              <a:endParaRPr kumimoji="0" lang="ja-JP" altLang="ja-JP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Text Box 48">
              <a:extLst>
                <a:ext uri="{FF2B5EF4-FFF2-40B4-BE49-F238E27FC236}">
                  <a16:creationId xmlns:a16="http://schemas.microsoft.com/office/drawing/2014/main" id="{4E9BAFF0-6B4F-7419-D50D-1F08D5A8D7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52382" y="7685099"/>
              <a:ext cx="1052513" cy="284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5314" tIns="32657" rIns="65314" bIns="326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 dirty="0">
                  <a:ln>
                    <a:noFill/>
                  </a:ln>
                  <a:solidFill>
                    <a:srgbClr val="274B5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Calibri" panose="020F0502020204030204" pitchFamily="34" charset="0"/>
                </a:rPr>
                <a:t>粉砕チップ</a:t>
              </a:r>
              <a:endParaRPr kumimoji="0" lang="ja-JP" altLang="ja-JP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Text Box 49">
              <a:extLst>
                <a:ext uri="{FF2B5EF4-FFF2-40B4-BE49-F238E27FC236}">
                  <a16:creationId xmlns:a16="http://schemas.microsoft.com/office/drawing/2014/main" id="{9BBC3799-ABF4-A8FF-1ECD-3AC6824744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63933" y="7685099"/>
              <a:ext cx="981075" cy="281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5314" tIns="32657" rIns="65314" bIns="32657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 dirty="0">
                  <a:ln>
                    <a:noFill/>
                  </a:ln>
                  <a:solidFill>
                    <a:srgbClr val="274B5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Calibri" panose="020F0502020204030204" pitchFamily="34" charset="0"/>
                </a:rPr>
                <a:t>植物繊維</a:t>
              </a:r>
              <a:endParaRPr kumimoji="0" lang="en-US" altLang="ja-JP" sz="1400" b="1" i="0" u="none" strike="noStrike" cap="none" normalizeH="0" baseline="0" dirty="0">
                <a:ln>
                  <a:noFill/>
                </a:ln>
                <a:solidFill>
                  <a:srgbClr val="274B5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endParaRPr>
            </a:p>
          </p:txBody>
        </p:sp>
        <p:sp>
          <p:nvSpPr>
            <p:cNvPr id="26" name="Text Box 50">
              <a:extLst>
                <a:ext uri="{FF2B5EF4-FFF2-40B4-BE49-F238E27FC236}">
                  <a16:creationId xmlns:a16="http://schemas.microsoft.com/office/drawing/2014/main" id="{E9D9BC79-EB73-FE1A-9A60-C5AB31AB67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50530" y="7685099"/>
              <a:ext cx="1074157" cy="496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5314" tIns="32657" rIns="65314" bIns="32657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 dirty="0">
                  <a:ln>
                    <a:noFill/>
                  </a:ln>
                  <a:solidFill>
                    <a:srgbClr val="274B5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Calibri" panose="020F0502020204030204" pitchFamily="34" charset="0"/>
                </a:rPr>
                <a:t>セルロース</a:t>
              </a:r>
              <a:endParaRPr kumimoji="0" lang="en-US" altLang="ja-JP" sz="1400" b="1" i="0" u="none" strike="noStrike" cap="none" normalizeH="0" baseline="0" dirty="0">
                <a:ln>
                  <a:noFill/>
                </a:ln>
                <a:solidFill>
                  <a:srgbClr val="274B5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 dirty="0">
                  <a:ln>
                    <a:noFill/>
                  </a:ln>
                  <a:solidFill>
                    <a:srgbClr val="274B5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Calibri" panose="020F0502020204030204" pitchFamily="34" charset="0"/>
                </a:rPr>
                <a:t>ファイバー</a:t>
              </a:r>
              <a:endParaRPr kumimoji="0" lang="ja-JP" altLang="ja-JP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Text Box 46">
              <a:extLst>
                <a:ext uri="{FF2B5EF4-FFF2-40B4-BE49-F238E27FC236}">
                  <a16:creationId xmlns:a16="http://schemas.microsoft.com/office/drawing/2014/main" id="{A9C35056-ECC2-C45E-3B68-668A804456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05733" y="7685099"/>
              <a:ext cx="1074157" cy="496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5314" tIns="32657" rIns="65314" bIns="32657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ja-JP" sz="1400" b="1" dirty="0" err="1">
                  <a:solidFill>
                    <a:srgbClr val="274B5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Calibri" panose="020F0502020204030204" pitchFamily="34" charset="0"/>
                </a:rPr>
                <a:t>k</a:t>
              </a:r>
              <a:r>
                <a:rPr kumimoji="0" lang="en-US" altLang="ja-JP" sz="1400" b="1" i="0" u="none" strike="noStrike" cap="none" normalizeH="0" baseline="0" dirty="0" err="1">
                  <a:ln>
                    <a:noFill/>
                  </a:ln>
                  <a:solidFill>
                    <a:srgbClr val="274B5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Calibri" panose="020F0502020204030204" pitchFamily="34" charset="0"/>
                </a:rPr>
                <a:t>inari</a:t>
              </a:r>
              <a:endParaRPr kumimoji="0" lang="en-US" altLang="ja-JP" sz="1400" b="1" i="0" u="none" strike="noStrike" cap="none" normalizeH="0" baseline="0" dirty="0">
                <a:ln>
                  <a:noFill/>
                </a:ln>
                <a:solidFill>
                  <a:srgbClr val="274B5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400" b="1" i="0" u="none" strike="noStrike" cap="none" normalizeH="0" baseline="0" dirty="0">
                  <a:ln>
                    <a:noFill/>
                  </a:ln>
                  <a:solidFill>
                    <a:srgbClr val="274B5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Calibri" panose="020F0502020204030204" pitchFamily="34" charset="0"/>
                </a:rPr>
                <a:t>成形品</a:t>
              </a:r>
              <a:endParaRPr kumimoji="0" lang="ja-JP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4F49C39B-EA0A-A864-B7ED-A21DDE448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220" y="6405558"/>
            <a:ext cx="3083301" cy="205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 Box 47">
            <a:extLst>
              <a:ext uri="{FF2B5EF4-FFF2-40B4-BE49-F238E27FC236}">
                <a16:creationId xmlns:a16="http://schemas.microsoft.com/office/drawing/2014/main" id="{6E8A8D96-BB5B-DFB6-23FE-04D15C6C9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2387" y="8443253"/>
            <a:ext cx="3666522" cy="496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5314" tIns="32657" rIns="65314" bIns="32657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400" b="1" dirty="0">
                <a:solidFill>
                  <a:srgbClr val="274B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照明器具「</a:t>
            </a:r>
            <a:r>
              <a:rPr lang="en-US" altLang="ja-JP" sz="1400" b="1" dirty="0">
                <a:solidFill>
                  <a:srgbClr val="274B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S-story</a:t>
            </a:r>
            <a:r>
              <a:rPr lang="ja-JP" altLang="en-US" sz="1400" b="1">
                <a:solidFill>
                  <a:srgbClr val="274B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 ペンダント</a:t>
            </a:r>
            <a:r>
              <a:rPr lang="ja-JP" altLang="en-US" sz="1400" b="1" dirty="0">
                <a:solidFill>
                  <a:srgbClr val="274B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」</a:t>
            </a:r>
            <a:endParaRPr lang="en-US" altLang="ja-JP" sz="1400" b="1" dirty="0">
              <a:solidFill>
                <a:srgbClr val="274B5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400" b="1" dirty="0">
                <a:solidFill>
                  <a:srgbClr val="274B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パナソニック エレクトリックワークス株式会社</a:t>
            </a:r>
            <a:endParaRPr kumimoji="0" lang="ja-JP" altLang="ja-JP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37" name="図 1136">
            <a:extLst>
              <a:ext uri="{FF2B5EF4-FFF2-40B4-BE49-F238E27FC236}">
                <a16:creationId xmlns:a16="http://schemas.microsoft.com/office/drawing/2014/main" id="{F8542A65-CB5D-EDA7-9276-2738E923D7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9092" y="8870721"/>
            <a:ext cx="4526658" cy="3293604"/>
          </a:xfrm>
          <a:prstGeom prst="rect">
            <a:avLst/>
          </a:prstGeom>
        </p:spPr>
      </p:pic>
      <p:sp>
        <p:nvSpPr>
          <p:cNvPr id="1138" name="Text Box 47">
            <a:extLst>
              <a:ext uri="{FF2B5EF4-FFF2-40B4-BE49-F238E27FC236}">
                <a16:creationId xmlns:a16="http://schemas.microsoft.com/office/drawing/2014/main" id="{F15CCDB6-AFD8-2D9C-5818-8369454ED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9040" y="8478049"/>
            <a:ext cx="3666522" cy="312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5314" tIns="32657" rIns="65314" bIns="32657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600" b="1" dirty="0">
                <a:solidFill>
                  <a:srgbClr val="274B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■カーボンフットプリント（ＣＦＰ）効果</a:t>
            </a:r>
            <a:endParaRPr kumimoji="0" lang="ja-JP" altLang="ja-JP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39" name="テキスト ボックス 1138">
            <a:extLst>
              <a:ext uri="{FF2B5EF4-FFF2-40B4-BE49-F238E27FC236}">
                <a16:creationId xmlns:a16="http://schemas.microsoft.com/office/drawing/2014/main" id="{6110AE6B-CB17-FDED-CD75-C7DCD4A8E1CB}"/>
              </a:ext>
            </a:extLst>
          </p:cNvPr>
          <p:cNvSpPr txBox="1"/>
          <p:nvPr/>
        </p:nvSpPr>
        <p:spPr>
          <a:xfrm>
            <a:off x="5610319" y="8029354"/>
            <a:ext cx="49191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Courier New" panose="02070309020205020404" pitchFamily="49" charset="0"/>
              </a:rPr>
              <a:t>※</a:t>
            </a:r>
            <a:r>
              <a:rPr lang="ja-JP" altLang="ja-JP" sz="12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Courier New" panose="02070309020205020404" pitchFamily="49" charset="0"/>
              </a:rPr>
              <a:t>『</a:t>
            </a:r>
            <a:r>
              <a:rPr lang="en-US" altLang="ja-JP" sz="1200" kern="100" dirty="0" err="1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Courier New" panose="02070309020205020404" pitchFamily="49" charset="0"/>
              </a:rPr>
              <a:t>kinari</a:t>
            </a:r>
            <a:r>
              <a:rPr lang="ja-JP" altLang="ja-JP" sz="12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Courier New" panose="02070309020205020404" pitchFamily="49" charset="0"/>
              </a:rPr>
              <a:t>』はパナソニック ホールディングス株式会社の登録商標です</a:t>
            </a:r>
          </a:p>
        </p:txBody>
      </p:sp>
      <p:sp>
        <p:nvSpPr>
          <p:cNvPr id="1140" name="Text Box 47">
            <a:extLst>
              <a:ext uri="{FF2B5EF4-FFF2-40B4-BE49-F238E27FC236}">
                <a16:creationId xmlns:a16="http://schemas.microsoft.com/office/drawing/2014/main" id="{6BF32FF1-0798-3493-6578-BA0236978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7072" y="6080358"/>
            <a:ext cx="2311478" cy="312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5314" tIns="32657" rIns="65314" bIns="32657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600" b="1" dirty="0">
                <a:solidFill>
                  <a:srgbClr val="274B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■</a:t>
            </a:r>
            <a:r>
              <a:rPr lang="en-US" altLang="ja-JP" sz="1600" b="1" dirty="0" err="1">
                <a:solidFill>
                  <a:srgbClr val="274B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kinari</a:t>
            </a:r>
            <a:r>
              <a:rPr lang="ja-JP" altLang="en-US" sz="1600" b="1" dirty="0">
                <a:solidFill>
                  <a:srgbClr val="274B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製品事例</a:t>
            </a:r>
            <a:endParaRPr kumimoji="0" lang="ja-JP" altLang="ja-JP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41" name="Text Box 47">
            <a:extLst>
              <a:ext uri="{FF2B5EF4-FFF2-40B4-BE49-F238E27FC236}">
                <a16:creationId xmlns:a16="http://schemas.microsoft.com/office/drawing/2014/main" id="{EEC79F3A-B4F1-6D1E-AEF4-5E4C86061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6572" y="6080358"/>
            <a:ext cx="2311478" cy="312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5314" tIns="32657" rIns="65314" bIns="32657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600" b="1" dirty="0">
                <a:solidFill>
                  <a:srgbClr val="274B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■</a:t>
            </a:r>
            <a:r>
              <a:rPr lang="en-US" altLang="ja-JP" sz="1600" b="1" dirty="0" err="1">
                <a:solidFill>
                  <a:srgbClr val="274B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kinari</a:t>
            </a:r>
            <a:r>
              <a:rPr lang="ja-JP" altLang="en-US" sz="1600" b="1" dirty="0">
                <a:solidFill>
                  <a:srgbClr val="274B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製造フロー</a:t>
            </a:r>
            <a:endParaRPr kumimoji="0" lang="ja-JP" altLang="ja-JP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398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863f5d6-4760-4589-be9c-42f82e075739}" enabled="0" method="" siteId="{4863f5d6-4760-4589-be9c-42f82e07573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243</Words>
  <Application>Microsoft Office PowerPoint</Application>
  <PresentationFormat>ユーザー設定</PresentationFormat>
  <Paragraphs>49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UDPゴシック</vt:lpstr>
      <vt:lpstr>Meiryo UI</vt:lpstr>
      <vt:lpstr>Arial</vt:lpstr>
      <vt:lpstr>Calibri</vt:lpstr>
      <vt:lpstr>Calibri Light</vt:lpstr>
      <vt:lpstr>Montserrat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2026-07-21T02:58:10Z</dcterms:created>
  <dcterms:modified xsi:type="dcterms:W3CDTF">2026-07-21T02:58:18Z</dcterms:modified>
</cp:coreProperties>
</file>