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sldIdLst>
    <p:sldId id="268" r:id="rId2"/>
    <p:sldId id="269" r:id="rId3"/>
    <p:sldId id="267" r:id="rId4"/>
    <p:sldId id="270" r:id="rId5"/>
  </p:sldIdLst>
  <p:sldSz cx="10691813" cy="15119350"/>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762" userDrawn="1">
          <p15:clr>
            <a:srgbClr val="A4A3A4"/>
          </p15:clr>
        </p15:guide>
        <p15:guide id="2" pos="336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9FF"/>
    <a:srgbClr val="FBA3FF"/>
    <a:srgbClr val="B70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457" autoAdjust="0"/>
    <p:restoredTop sz="94660"/>
  </p:normalViewPr>
  <p:slideViewPr>
    <p:cSldViewPr snapToGrid="0" showGuides="1">
      <p:cViewPr varScale="1">
        <p:scale>
          <a:sx n="33" d="100"/>
          <a:sy n="33" d="100"/>
        </p:scale>
        <p:origin x="2316" y="60"/>
      </p:cViewPr>
      <p:guideLst>
        <p:guide orient="horz" pos="4762"/>
        <p:guide pos="336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01886" y="2474395"/>
            <a:ext cx="9088041" cy="5263774"/>
          </a:xfrm>
        </p:spPr>
        <p:txBody>
          <a:bodyPr anchor="b"/>
          <a:lstStyle>
            <a:lvl1pPr algn="ctr">
              <a:defRPr sz="7016"/>
            </a:lvl1pPr>
          </a:lstStyle>
          <a:p>
            <a:r>
              <a:rPr lang="ja-JP" altLang="en-US"/>
              <a:t>マスター タイトルの書式設定</a:t>
            </a:r>
            <a:endParaRPr lang="en-US" dirty="0"/>
          </a:p>
        </p:txBody>
      </p:sp>
      <p:sp>
        <p:nvSpPr>
          <p:cNvPr id="3" name="Subtitle 2"/>
          <p:cNvSpPr>
            <a:spLocks noGrp="1"/>
          </p:cNvSpPr>
          <p:nvPr>
            <p:ph type="subTitle" idx="1"/>
          </p:nvPr>
        </p:nvSpPr>
        <p:spPr>
          <a:xfrm>
            <a:off x="1336477" y="7941160"/>
            <a:ext cx="8018860" cy="3650342"/>
          </a:xfrm>
        </p:spPr>
        <p:txBody>
          <a:bodyPr/>
          <a:lstStyle>
            <a:lvl1pPr marL="0" indent="0" algn="ctr">
              <a:buNone/>
              <a:defRPr sz="2806"/>
            </a:lvl1pPr>
            <a:lvl2pPr marL="534604" indent="0" algn="ctr">
              <a:buNone/>
              <a:defRPr sz="2339"/>
            </a:lvl2pPr>
            <a:lvl3pPr marL="1069208" indent="0" algn="ctr">
              <a:buNone/>
              <a:defRPr sz="2105"/>
            </a:lvl3pPr>
            <a:lvl4pPr marL="1603812" indent="0" algn="ctr">
              <a:buNone/>
              <a:defRPr sz="1871"/>
            </a:lvl4pPr>
            <a:lvl5pPr marL="2138416" indent="0" algn="ctr">
              <a:buNone/>
              <a:defRPr sz="1871"/>
            </a:lvl5pPr>
            <a:lvl6pPr marL="2673020" indent="0" algn="ctr">
              <a:buNone/>
              <a:defRPr sz="1871"/>
            </a:lvl6pPr>
            <a:lvl7pPr marL="3207624" indent="0" algn="ctr">
              <a:buNone/>
              <a:defRPr sz="1871"/>
            </a:lvl7pPr>
            <a:lvl8pPr marL="3742228" indent="0" algn="ctr">
              <a:buNone/>
              <a:defRPr sz="1871"/>
            </a:lvl8pPr>
            <a:lvl9pPr marL="4276832" indent="0" algn="ctr">
              <a:buNone/>
              <a:defRPr sz="1871"/>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996457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2488093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9494" y="3769342"/>
            <a:ext cx="9221689" cy="6289229"/>
          </a:xfrm>
        </p:spPr>
        <p:txBody>
          <a:bodyPr anchor="b"/>
          <a:lstStyle>
            <a:lvl1pPr>
              <a:defRPr sz="7016"/>
            </a:lvl1pPr>
          </a:lstStyle>
          <a:p>
            <a:r>
              <a:rPr lang="ja-JP" altLang="en-US"/>
              <a:t>マスター タイトルの書式設定</a:t>
            </a:r>
            <a:endParaRPr lang="en-US" dirty="0"/>
          </a:p>
        </p:txBody>
      </p:sp>
      <p:sp>
        <p:nvSpPr>
          <p:cNvPr id="3" name="Text Placeholder 2"/>
          <p:cNvSpPr>
            <a:spLocks noGrp="1"/>
          </p:cNvSpPr>
          <p:nvPr>
            <p:ph type="body" idx="1"/>
          </p:nvPr>
        </p:nvSpPr>
        <p:spPr>
          <a:xfrm>
            <a:off x="729494" y="10118069"/>
            <a:ext cx="9221689" cy="3307357"/>
          </a:xfrm>
        </p:spPr>
        <p:txBody>
          <a:bodyPr/>
          <a:lstStyle>
            <a:lvl1pPr marL="0" indent="0">
              <a:buNone/>
              <a:defRPr sz="2806">
                <a:solidFill>
                  <a:schemeClr val="tx1"/>
                </a:solidFill>
              </a:defRPr>
            </a:lvl1pPr>
            <a:lvl2pPr marL="534604" indent="0">
              <a:buNone/>
              <a:defRPr sz="2339">
                <a:solidFill>
                  <a:schemeClr val="tx1">
                    <a:tint val="75000"/>
                  </a:schemeClr>
                </a:solidFill>
              </a:defRPr>
            </a:lvl2pPr>
            <a:lvl3pPr marL="1069208" indent="0">
              <a:buNone/>
              <a:defRPr sz="2105">
                <a:solidFill>
                  <a:schemeClr val="tx1">
                    <a:tint val="75000"/>
                  </a:schemeClr>
                </a:solidFill>
              </a:defRPr>
            </a:lvl3pPr>
            <a:lvl4pPr marL="1603812" indent="0">
              <a:buNone/>
              <a:defRPr sz="1871">
                <a:solidFill>
                  <a:schemeClr val="tx1">
                    <a:tint val="75000"/>
                  </a:schemeClr>
                </a:solidFill>
              </a:defRPr>
            </a:lvl4pPr>
            <a:lvl5pPr marL="2138416" indent="0">
              <a:buNone/>
              <a:defRPr sz="1871">
                <a:solidFill>
                  <a:schemeClr val="tx1">
                    <a:tint val="75000"/>
                  </a:schemeClr>
                </a:solidFill>
              </a:defRPr>
            </a:lvl5pPr>
            <a:lvl6pPr marL="2673020" indent="0">
              <a:buNone/>
              <a:defRPr sz="1871">
                <a:solidFill>
                  <a:schemeClr val="tx1">
                    <a:tint val="75000"/>
                  </a:schemeClr>
                </a:solidFill>
              </a:defRPr>
            </a:lvl6pPr>
            <a:lvl7pPr marL="3207624" indent="0">
              <a:buNone/>
              <a:defRPr sz="1871">
                <a:solidFill>
                  <a:schemeClr val="tx1">
                    <a:tint val="75000"/>
                  </a:schemeClr>
                </a:solidFill>
              </a:defRPr>
            </a:lvl7pPr>
            <a:lvl8pPr marL="3742228" indent="0">
              <a:buNone/>
              <a:defRPr sz="1871">
                <a:solidFill>
                  <a:schemeClr val="tx1">
                    <a:tint val="75000"/>
                  </a:schemeClr>
                </a:solidFill>
              </a:defRPr>
            </a:lvl8pPr>
            <a:lvl9pPr marL="4276832" indent="0">
              <a:buNone/>
              <a:defRPr sz="1871">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863453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735062"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412730" y="4024827"/>
            <a:ext cx="4544021" cy="959308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22413006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736455" y="804969"/>
            <a:ext cx="9221689" cy="2922375"/>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6456" y="3706342"/>
            <a:ext cx="4523137"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4" name="Content Placeholder 3"/>
          <p:cNvSpPr>
            <a:spLocks noGrp="1"/>
          </p:cNvSpPr>
          <p:nvPr>
            <p:ph sz="half" idx="2"/>
          </p:nvPr>
        </p:nvSpPr>
        <p:spPr>
          <a:xfrm>
            <a:off x="736456" y="5522763"/>
            <a:ext cx="4523137"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412731" y="3706342"/>
            <a:ext cx="4545413" cy="1816421"/>
          </a:xfrm>
        </p:spPr>
        <p:txBody>
          <a:bodyPr anchor="b"/>
          <a:lstStyle>
            <a:lvl1pPr marL="0" indent="0">
              <a:buNone/>
              <a:defRPr sz="2806" b="1"/>
            </a:lvl1pPr>
            <a:lvl2pPr marL="534604" indent="0">
              <a:buNone/>
              <a:defRPr sz="2339" b="1"/>
            </a:lvl2pPr>
            <a:lvl3pPr marL="1069208" indent="0">
              <a:buNone/>
              <a:defRPr sz="2105" b="1"/>
            </a:lvl3pPr>
            <a:lvl4pPr marL="1603812" indent="0">
              <a:buNone/>
              <a:defRPr sz="1871" b="1"/>
            </a:lvl4pPr>
            <a:lvl5pPr marL="2138416" indent="0">
              <a:buNone/>
              <a:defRPr sz="1871" b="1"/>
            </a:lvl5pPr>
            <a:lvl6pPr marL="2673020" indent="0">
              <a:buNone/>
              <a:defRPr sz="1871" b="1"/>
            </a:lvl6pPr>
            <a:lvl7pPr marL="3207624" indent="0">
              <a:buNone/>
              <a:defRPr sz="1871" b="1"/>
            </a:lvl7pPr>
            <a:lvl8pPr marL="3742228" indent="0">
              <a:buNone/>
              <a:defRPr sz="1871" b="1"/>
            </a:lvl8pPr>
            <a:lvl9pPr marL="4276832" indent="0">
              <a:buNone/>
              <a:defRPr sz="1871" b="1"/>
            </a:lvl9pPr>
          </a:lstStyle>
          <a:p>
            <a:pPr lvl="0"/>
            <a:r>
              <a:rPr lang="ja-JP" altLang="en-US"/>
              <a:t>マスター テキストの書式設定</a:t>
            </a:r>
          </a:p>
        </p:txBody>
      </p:sp>
      <p:sp>
        <p:nvSpPr>
          <p:cNvPr id="6" name="Content Placeholder 5"/>
          <p:cNvSpPr>
            <a:spLocks noGrp="1"/>
          </p:cNvSpPr>
          <p:nvPr>
            <p:ph sz="quarter" idx="4"/>
          </p:nvPr>
        </p:nvSpPr>
        <p:spPr>
          <a:xfrm>
            <a:off x="5412731" y="5522763"/>
            <a:ext cx="4545413" cy="8123152"/>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20290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5091280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4298898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Content Placeholder 2"/>
          <p:cNvSpPr>
            <a:spLocks noGrp="1"/>
          </p:cNvSpPr>
          <p:nvPr>
            <p:ph idx="1"/>
          </p:nvPr>
        </p:nvSpPr>
        <p:spPr>
          <a:xfrm>
            <a:off x="4545413" y="2176910"/>
            <a:ext cx="5412730" cy="10744538"/>
          </a:xfrm>
        </p:spPr>
        <p:txBody>
          <a:bodyPr/>
          <a:lstStyle>
            <a:lvl1pPr>
              <a:defRPr sz="3742"/>
            </a:lvl1pPr>
            <a:lvl2pPr>
              <a:defRPr sz="3274"/>
            </a:lvl2pPr>
            <a:lvl3pPr>
              <a:defRPr sz="2806"/>
            </a:lvl3pPr>
            <a:lvl4pPr>
              <a:defRPr sz="2339"/>
            </a:lvl4pPr>
            <a:lvl5pPr>
              <a:defRPr sz="2339"/>
            </a:lvl5pPr>
            <a:lvl6pPr>
              <a:defRPr sz="2339"/>
            </a:lvl6pPr>
            <a:lvl7pPr>
              <a:defRPr sz="2339"/>
            </a:lvl7pPr>
            <a:lvl8pPr>
              <a:defRPr sz="2339"/>
            </a:lvl8pPr>
            <a:lvl9pPr>
              <a:defRPr sz="2339"/>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33262413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736455" y="1007957"/>
            <a:ext cx="3448388" cy="3527848"/>
          </a:xfrm>
        </p:spPr>
        <p:txBody>
          <a:bodyPr anchor="b"/>
          <a:lstStyle>
            <a:lvl1pPr>
              <a:defRPr sz="3742"/>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545413" y="2176910"/>
            <a:ext cx="5412730" cy="10744538"/>
          </a:xfrm>
        </p:spPr>
        <p:txBody>
          <a:bodyPr anchor="t"/>
          <a:lstStyle>
            <a:lvl1pPr marL="0" indent="0">
              <a:buNone/>
              <a:defRPr sz="3742"/>
            </a:lvl1pPr>
            <a:lvl2pPr marL="534604" indent="0">
              <a:buNone/>
              <a:defRPr sz="3274"/>
            </a:lvl2pPr>
            <a:lvl3pPr marL="1069208" indent="0">
              <a:buNone/>
              <a:defRPr sz="2806"/>
            </a:lvl3pPr>
            <a:lvl4pPr marL="1603812" indent="0">
              <a:buNone/>
              <a:defRPr sz="2339"/>
            </a:lvl4pPr>
            <a:lvl5pPr marL="2138416" indent="0">
              <a:buNone/>
              <a:defRPr sz="2339"/>
            </a:lvl5pPr>
            <a:lvl6pPr marL="2673020" indent="0">
              <a:buNone/>
              <a:defRPr sz="2339"/>
            </a:lvl6pPr>
            <a:lvl7pPr marL="3207624" indent="0">
              <a:buNone/>
              <a:defRPr sz="2339"/>
            </a:lvl7pPr>
            <a:lvl8pPr marL="3742228" indent="0">
              <a:buNone/>
              <a:defRPr sz="2339"/>
            </a:lvl8pPr>
            <a:lvl9pPr marL="4276832" indent="0">
              <a:buNone/>
              <a:defRPr sz="2339"/>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736455" y="4535805"/>
            <a:ext cx="3448388" cy="8403140"/>
          </a:xfrm>
        </p:spPr>
        <p:txBody>
          <a:bodyPr/>
          <a:lstStyle>
            <a:lvl1pPr marL="0" indent="0">
              <a:buNone/>
              <a:defRPr sz="1871"/>
            </a:lvl1pPr>
            <a:lvl2pPr marL="534604" indent="0">
              <a:buNone/>
              <a:defRPr sz="1637"/>
            </a:lvl2pPr>
            <a:lvl3pPr marL="1069208" indent="0">
              <a:buNone/>
              <a:defRPr sz="1403"/>
            </a:lvl3pPr>
            <a:lvl4pPr marL="1603812" indent="0">
              <a:buNone/>
              <a:defRPr sz="1169"/>
            </a:lvl4pPr>
            <a:lvl5pPr marL="2138416" indent="0">
              <a:buNone/>
              <a:defRPr sz="1169"/>
            </a:lvl5pPr>
            <a:lvl6pPr marL="2673020" indent="0">
              <a:buNone/>
              <a:defRPr sz="1169"/>
            </a:lvl6pPr>
            <a:lvl7pPr marL="3207624" indent="0">
              <a:buNone/>
              <a:defRPr sz="1169"/>
            </a:lvl7pPr>
            <a:lvl8pPr marL="3742228" indent="0">
              <a:buNone/>
              <a:defRPr sz="1169"/>
            </a:lvl8pPr>
            <a:lvl9pPr marL="4276832" indent="0">
              <a:buNone/>
              <a:defRPr sz="1169"/>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098385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179599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51329" y="804966"/>
            <a:ext cx="2305422" cy="12812950"/>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735063" y="804966"/>
            <a:ext cx="6782619" cy="12812950"/>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4197469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5062" y="804969"/>
            <a:ext cx="9221689" cy="292237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735062" y="4024827"/>
            <a:ext cx="9221689" cy="9593089"/>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735062" y="14013401"/>
            <a:ext cx="2405658" cy="804965"/>
          </a:xfrm>
          <a:prstGeom prst="rect">
            <a:avLst/>
          </a:prstGeom>
        </p:spPr>
        <p:txBody>
          <a:bodyPr vert="horz" lIns="91440" tIns="45720" rIns="91440" bIns="45720" rtlCol="0" anchor="ctr"/>
          <a:lstStyle>
            <a:lvl1pPr algn="l">
              <a:defRPr sz="1403">
                <a:solidFill>
                  <a:schemeClr val="tx1">
                    <a:tint val="75000"/>
                  </a:schemeClr>
                </a:solidFill>
              </a:defRPr>
            </a:lvl1pPr>
          </a:lstStyle>
          <a:p>
            <a:fld id="{B0E7F748-EFF0-4734-9030-9BE5DC16CAB2}" type="datetimeFigureOut">
              <a:rPr kumimoji="1" lang="ja-JP" altLang="en-US" smtClean="0"/>
              <a:t>2026/9/9</a:t>
            </a:fld>
            <a:endParaRPr kumimoji="1" lang="ja-JP" altLang="en-US"/>
          </a:p>
        </p:txBody>
      </p:sp>
      <p:sp>
        <p:nvSpPr>
          <p:cNvPr id="5" name="Footer Placeholder 4"/>
          <p:cNvSpPr>
            <a:spLocks noGrp="1"/>
          </p:cNvSpPr>
          <p:nvPr>
            <p:ph type="ftr" sz="quarter" idx="3"/>
          </p:nvPr>
        </p:nvSpPr>
        <p:spPr>
          <a:xfrm>
            <a:off x="3541663" y="14013401"/>
            <a:ext cx="3608487" cy="804965"/>
          </a:xfrm>
          <a:prstGeom prst="rect">
            <a:avLst/>
          </a:prstGeom>
        </p:spPr>
        <p:txBody>
          <a:bodyPr vert="horz" lIns="91440" tIns="45720" rIns="91440" bIns="45720" rtlCol="0" anchor="ctr"/>
          <a:lstStyle>
            <a:lvl1pPr algn="ctr">
              <a:defRPr sz="1403">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551093" y="14013401"/>
            <a:ext cx="2405658" cy="804965"/>
          </a:xfrm>
          <a:prstGeom prst="rect">
            <a:avLst/>
          </a:prstGeom>
        </p:spPr>
        <p:txBody>
          <a:bodyPr vert="horz" lIns="91440" tIns="45720" rIns="91440" bIns="45720" rtlCol="0" anchor="ctr"/>
          <a:lstStyle>
            <a:lvl1pPr algn="r">
              <a:defRPr sz="1403">
                <a:solidFill>
                  <a:schemeClr val="tx1">
                    <a:tint val="75000"/>
                  </a:schemeClr>
                </a:solidFill>
              </a:defRPr>
            </a:lvl1pPr>
          </a:lstStyle>
          <a:p>
            <a:fld id="{AF636F32-286C-4693-906A-7189E1F5842A}" type="slidenum">
              <a:rPr kumimoji="1" lang="ja-JP" altLang="en-US" smtClean="0"/>
              <a:t>‹#›</a:t>
            </a:fld>
            <a:endParaRPr kumimoji="1" lang="ja-JP" altLang="en-US"/>
          </a:p>
        </p:txBody>
      </p:sp>
    </p:spTree>
    <p:extLst>
      <p:ext uri="{BB962C8B-B14F-4D97-AF65-F5344CB8AC3E}">
        <p14:creationId xmlns:p14="http://schemas.microsoft.com/office/powerpoint/2010/main" val="9084864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69208" rtl="0" eaLnBrk="1" latinLnBrk="0" hangingPunct="1">
        <a:lnSpc>
          <a:spcPct val="90000"/>
        </a:lnSpc>
        <a:spcBef>
          <a:spcPct val="0"/>
        </a:spcBef>
        <a:buNone/>
        <a:defRPr kumimoji="1" sz="5145" kern="1200">
          <a:solidFill>
            <a:schemeClr val="tx1"/>
          </a:solidFill>
          <a:latin typeface="+mj-lt"/>
          <a:ea typeface="+mj-ea"/>
          <a:cs typeface="+mj-cs"/>
        </a:defRPr>
      </a:lvl1pPr>
    </p:titleStyle>
    <p:bodyStyle>
      <a:lvl1pPr marL="267302" indent="-267302" algn="l" defTabSz="1069208" rtl="0" eaLnBrk="1" latinLnBrk="0" hangingPunct="1">
        <a:lnSpc>
          <a:spcPct val="90000"/>
        </a:lnSpc>
        <a:spcBef>
          <a:spcPts val="1169"/>
        </a:spcBef>
        <a:buFont typeface="Arial" panose="020B0604020202020204" pitchFamily="34" charset="0"/>
        <a:buChar char="•"/>
        <a:defRPr kumimoji="1" sz="3274" kern="1200">
          <a:solidFill>
            <a:schemeClr val="tx1"/>
          </a:solidFill>
          <a:latin typeface="+mn-lt"/>
          <a:ea typeface="+mn-ea"/>
          <a:cs typeface="+mn-cs"/>
        </a:defRPr>
      </a:lvl1pPr>
      <a:lvl2pPr marL="801906" indent="-267302" algn="l" defTabSz="1069208" rtl="0" eaLnBrk="1" latinLnBrk="0" hangingPunct="1">
        <a:lnSpc>
          <a:spcPct val="90000"/>
        </a:lnSpc>
        <a:spcBef>
          <a:spcPts val="585"/>
        </a:spcBef>
        <a:buFont typeface="Arial" panose="020B0604020202020204" pitchFamily="34" charset="0"/>
        <a:buChar char="•"/>
        <a:defRPr kumimoji="1" sz="2806" kern="1200">
          <a:solidFill>
            <a:schemeClr val="tx1"/>
          </a:solidFill>
          <a:latin typeface="+mn-lt"/>
          <a:ea typeface="+mn-ea"/>
          <a:cs typeface="+mn-cs"/>
        </a:defRPr>
      </a:lvl2pPr>
      <a:lvl3pPr marL="1336510" indent="-267302" algn="l" defTabSz="1069208" rtl="0" eaLnBrk="1" latinLnBrk="0" hangingPunct="1">
        <a:lnSpc>
          <a:spcPct val="90000"/>
        </a:lnSpc>
        <a:spcBef>
          <a:spcPts val="585"/>
        </a:spcBef>
        <a:buFont typeface="Arial" panose="020B0604020202020204" pitchFamily="34" charset="0"/>
        <a:buChar char="•"/>
        <a:defRPr kumimoji="1" sz="2339" kern="1200">
          <a:solidFill>
            <a:schemeClr val="tx1"/>
          </a:solidFill>
          <a:latin typeface="+mn-lt"/>
          <a:ea typeface="+mn-ea"/>
          <a:cs typeface="+mn-cs"/>
        </a:defRPr>
      </a:lvl3pPr>
      <a:lvl4pPr marL="187111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4pPr>
      <a:lvl5pPr marL="2405718"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5pPr>
      <a:lvl6pPr marL="2940322"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6pPr>
      <a:lvl7pPr marL="3474926"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7pPr>
      <a:lvl8pPr marL="4009530"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8pPr>
      <a:lvl9pPr marL="4544134" indent="-267302" algn="l" defTabSz="1069208" rtl="0" eaLnBrk="1" latinLnBrk="0" hangingPunct="1">
        <a:lnSpc>
          <a:spcPct val="90000"/>
        </a:lnSpc>
        <a:spcBef>
          <a:spcPts val="585"/>
        </a:spcBef>
        <a:buFont typeface="Arial" panose="020B0604020202020204" pitchFamily="34" charset="0"/>
        <a:buChar char="•"/>
        <a:defRPr kumimoji="1" sz="2105" kern="1200">
          <a:solidFill>
            <a:schemeClr val="tx1"/>
          </a:solidFill>
          <a:latin typeface="+mn-lt"/>
          <a:ea typeface="+mn-ea"/>
          <a:cs typeface="+mn-cs"/>
        </a:defRPr>
      </a:lvl9pPr>
    </p:bodyStyle>
    <p:otherStyle>
      <a:defPPr>
        <a:defRPr lang="en-US"/>
      </a:defPPr>
      <a:lvl1pPr marL="0" algn="l" defTabSz="1069208" rtl="0" eaLnBrk="1" latinLnBrk="0" hangingPunct="1">
        <a:defRPr kumimoji="1" sz="2105" kern="1200">
          <a:solidFill>
            <a:schemeClr val="tx1"/>
          </a:solidFill>
          <a:latin typeface="+mn-lt"/>
          <a:ea typeface="+mn-ea"/>
          <a:cs typeface="+mn-cs"/>
        </a:defRPr>
      </a:lvl1pPr>
      <a:lvl2pPr marL="534604" algn="l" defTabSz="1069208" rtl="0" eaLnBrk="1" latinLnBrk="0" hangingPunct="1">
        <a:defRPr kumimoji="1" sz="2105" kern="1200">
          <a:solidFill>
            <a:schemeClr val="tx1"/>
          </a:solidFill>
          <a:latin typeface="+mn-lt"/>
          <a:ea typeface="+mn-ea"/>
          <a:cs typeface="+mn-cs"/>
        </a:defRPr>
      </a:lvl2pPr>
      <a:lvl3pPr marL="1069208" algn="l" defTabSz="1069208" rtl="0" eaLnBrk="1" latinLnBrk="0" hangingPunct="1">
        <a:defRPr kumimoji="1" sz="2105" kern="1200">
          <a:solidFill>
            <a:schemeClr val="tx1"/>
          </a:solidFill>
          <a:latin typeface="+mn-lt"/>
          <a:ea typeface="+mn-ea"/>
          <a:cs typeface="+mn-cs"/>
        </a:defRPr>
      </a:lvl3pPr>
      <a:lvl4pPr marL="1603812" algn="l" defTabSz="1069208" rtl="0" eaLnBrk="1" latinLnBrk="0" hangingPunct="1">
        <a:defRPr kumimoji="1" sz="2105" kern="1200">
          <a:solidFill>
            <a:schemeClr val="tx1"/>
          </a:solidFill>
          <a:latin typeface="+mn-lt"/>
          <a:ea typeface="+mn-ea"/>
          <a:cs typeface="+mn-cs"/>
        </a:defRPr>
      </a:lvl4pPr>
      <a:lvl5pPr marL="2138416" algn="l" defTabSz="1069208" rtl="0" eaLnBrk="1" latinLnBrk="0" hangingPunct="1">
        <a:defRPr kumimoji="1" sz="2105" kern="1200">
          <a:solidFill>
            <a:schemeClr val="tx1"/>
          </a:solidFill>
          <a:latin typeface="+mn-lt"/>
          <a:ea typeface="+mn-ea"/>
          <a:cs typeface="+mn-cs"/>
        </a:defRPr>
      </a:lvl5pPr>
      <a:lvl6pPr marL="2673020" algn="l" defTabSz="1069208" rtl="0" eaLnBrk="1" latinLnBrk="0" hangingPunct="1">
        <a:defRPr kumimoji="1" sz="2105" kern="1200">
          <a:solidFill>
            <a:schemeClr val="tx1"/>
          </a:solidFill>
          <a:latin typeface="+mn-lt"/>
          <a:ea typeface="+mn-ea"/>
          <a:cs typeface="+mn-cs"/>
        </a:defRPr>
      </a:lvl6pPr>
      <a:lvl7pPr marL="3207624" algn="l" defTabSz="1069208" rtl="0" eaLnBrk="1" latinLnBrk="0" hangingPunct="1">
        <a:defRPr kumimoji="1" sz="2105" kern="1200">
          <a:solidFill>
            <a:schemeClr val="tx1"/>
          </a:solidFill>
          <a:latin typeface="+mn-lt"/>
          <a:ea typeface="+mn-ea"/>
          <a:cs typeface="+mn-cs"/>
        </a:defRPr>
      </a:lvl7pPr>
      <a:lvl8pPr marL="3742228" algn="l" defTabSz="1069208" rtl="0" eaLnBrk="1" latinLnBrk="0" hangingPunct="1">
        <a:defRPr kumimoji="1" sz="2105" kern="1200">
          <a:solidFill>
            <a:schemeClr val="tx1"/>
          </a:solidFill>
          <a:latin typeface="+mn-lt"/>
          <a:ea typeface="+mn-ea"/>
          <a:cs typeface="+mn-cs"/>
        </a:defRPr>
      </a:lvl8pPr>
      <a:lvl9pPr marL="4276832" algn="l" defTabSz="1069208" rtl="0" eaLnBrk="1" latinLnBrk="0" hangingPunct="1">
        <a:defRPr kumimoji="1" sz="21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41300" y="601133"/>
            <a:ext cx="1412400" cy="178215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その他</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817213" y="676906"/>
            <a:ext cx="8702528"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熱転写箔技術による</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デザイン表現の限界突破</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4155" y="4263635"/>
            <a:ext cx="9229796" cy="1938992"/>
          </a:xfrm>
          <a:prstGeom prst="rect">
            <a:avLst/>
          </a:prstGeom>
          <a:noFill/>
        </p:spPr>
        <p:txBody>
          <a:bodyPr wrap="square" rtlCol="0">
            <a:spAutoFit/>
          </a:bodyPr>
          <a:lstStyle/>
          <a:p>
            <a:r>
              <a:rPr kumimoji="1" lang="en-US" altLang="ja-JP" sz="2400" b="1" dirty="0"/>
              <a:t>1946</a:t>
            </a:r>
            <a:r>
              <a:rPr lang="ja-JP" altLang="en-US" sz="2400" b="1" dirty="0">
                <a:solidFill>
                  <a:srgbClr val="333333"/>
                </a:solidFill>
                <a:latin typeface="Montserrat" panose="00000500000000000000" pitchFamily="2" charset="0"/>
              </a:rPr>
              <a:t>年、ラベル印刷・カタログ印刷の事業化を目的として設立。現在は、包材・販促・転写・</a:t>
            </a:r>
            <a:r>
              <a:rPr lang="en-US" altLang="ja-JP" sz="2400" b="1" dirty="0">
                <a:solidFill>
                  <a:srgbClr val="333333"/>
                </a:solidFill>
                <a:latin typeface="Montserrat" panose="00000500000000000000" pitchFamily="2" charset="0"/>
              </a:rPr>
              <a:t>IT</a:t>
            </a:r>
            <a:r>
              <a:rPr lang="ja-JP" altLang="en-US" sz="2400" b="1" dirty="0">
                <a:solidFill>
                  <a:srgbClr val="333333"/>
                </a:solidFill>
                <a:latin typeface="Montserrat" panose="00000500000000000000" pitchFamily="2" charset="0"/>
              </a:rPr>
              <a:t>の</a:t>
            </a:r>
            <a:r>
              <a:rPr lang="en-US" altLang="ja-JP" sz="2400" b="1" dirty="0">
                <a:solidFill>
                  <a:srgbClr val="333333"/>
                </a:solidFill>
                <a:latin typeface="Montserrat" panose="00000500000000000000" pitchFamily="2" charset="0"/>
              </a:rPr>
              <a:t>4</a:t>
            </a:r>
            <a:r>
              <a:rPr lang="ja-JP" altLang="en-US" sz="2400" b="1" dirty="0">
                <a:solidFill>
                  <a:srgbClr val="333333"/>
                </a:solidFill>
                <a:latin typeface="Montserrat" panose="00000500000000000000" pitchFamily="2" charset="0"/>
              </a:rPr>
              <a:t>つの事業部で構成され、国内外各拠点と連携したマーケティングサポート、価値を具現化することで、お客様に画期的な、これまでになかった体験を提供します。</a:t>
            </a:r>
            <a:endParaRPr kumimoji="1" lang="en-US" altLang="ja-JP" sz="2400" b="1" dirty="0">
              <a:solidFill>
                <a:srgbClr val="333333"/>
              </a:solidFill>
              <a:latin typeface="Montserrat" panose="00000500000000000000" pitchFamily="2" charset="0"/>
            </a:endParaRPr>
          </a:p>
          <a:p>
            <a:endParaRPr kumimoji="1" lang="en-US" altLang="ja-JP" sz="2400" b="1" dirty="0"/>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558593"/>
            <a:ext cx="8887462" cy="646331"/>
          </a:xfrm>
          <a:prstGeom prst="rect">
            <a:avLst/>
          </a:prstGeom>
          <a:noFill/>
        </p:spPr>
        <p:txBody>
          <a:bodyPr wrap="square" rtlCol="0">
            <a:spAutoFit/>
          </a:bodyPr>
          <a:lstStyle/>
          <a:p>
            <a:pPr algn="ctr"/>
            <a:r>
              <a:rPr kumimoji="1" lang="ja-JP" altLang="en-US" sz="3600" b="1" dirty="0"/>
              <a:t>寿精版印刷株式会社</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32557"/>
            <a:ext cx="3290858" cy="5847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65926"/>
            <a:ext cx="7009004" cy="523790"/>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522000" y="3478897"/>
            <a:ext cx="6997741" cy="461665"/>
          </a:xfrm>
          <a:prstGeom prst="rect">
            <a:avLst/>
          </a:prstGeom>
          <a:noFill/>
          <a:ln>
            <a:solidFill>
              <a:schemeClr val="tx1">
                <a:lumMod val="65000"/>
                <a:lumOff val="35000"/>
              </a:schemeClr>
            </a:solidFill>
          </a:ln>
        </p:spPr>
        <p:txBody>
          <a:bodyPr wrap="square" rtlCol="0">
            <a:spAutoFit/>
          </a:bodyPr>
          <a:lstStyle/>
          <a:p>
            <a:pPr algn="ctr"/>
            <a:r>
              <a:rPr kumimoji="1" lang="ja-JP" altLang="en-US" sz="2400" b="1" dirty="0"/>
              <a:t>大阪市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令和８年７月６日時点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4"/>
            <a:ext cx="4502371" cy="2443090"/>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835431" cy="1815882"/>
          </a:xfrm>
          <a:prstGeom prst="rect">
            <a:avLst/>
          </a:prstGeom>
          <a:noFill/>
        </p:spPr>
        <p:txBody>
          <a:bodyPr wrap="square" rtlCol="0">
            <a:spAutoFit/>
          </a:bodyPr>
          <a:lstStyle/>
          <a:p>
            <a:r>
              <a:rPr kumimoji="1" lang="ja-JP" altLang="en-US" sz="2800" b="1" dirty="0"/>
              <a:t>・化粧品</a:t>
            </a:r>
            <a:r>
              <a:rPr kumimoji="1" lang="en-US" altLang="ja-JP" sz="2800" b="1" dirty="0"/>
              <a:t>,</a:t>
            </a:r>
            <a:r>
              <a:rPr kumimoji="1" lang="ja-JP" altLang="en-US" sz="2800" b="1" dirty="0"/>
              <a:t>スポーツ用品</a:t>
            </a:r>
            <a:r>
              <a:rPr kumimoji="1" lang="en-US" altLang="ja-JP" sz="2800" b="1" dirty="0"/>
              <a:t>,</a:t>
            </a:r>
            <a:r>
              <a:rPr kumimoji="1" lang="ja-JP" altLang="en-US" sz="2800" b="1" dirty="0"/>
              <a:t>家庭用品</a:t>
            </a:r>
            <a:r>
              <a:rPr kumimoji="1" lang="en-US" altLang="ja-JP" sz="2800" b="1" dirty="0"/>
              <a:t>,</a:t>
            </a:r>
          </a:p>
          <a:p>
            <a:r>
              <a:rPr kumimoji="1" lang="ja-JP" altLang="en-US" sz="2800" b="1" dirty="0"/>
              <a:t>　家電・その他様々な業界に展開。</a:t>
            </a:r>
            <a:endParaRPr kumimoji="1" lang="en-US" altLang="ja-JP" sz="2800" b="1" dirty="0"/>
          </a:p>
          <a:p>
            <a:r>
              <a:rPr kumimoji="1" lang="ja-JP" altLang="en-US" sz="2800" b="1" dirty="0"/>
              <a:t>・メタリック</a:t>
            </a:r>
            <a:r>
              <a:rPr kumimoji="1" lang="en-US" altLang="ja-JP" sz="2800" b="1" dirty="0"/>
              <a:t>,</a:t>
            </a:r>
            <a:r>
              <a:rPr kumimoji="1" lang="ja-JP" altLang="en-US" sz="2800" b="1" dirty="0"/>
              <a:t>ガラス・金属用</a:t>
            </a:r>
            <a:r>
              <a:rPr kumimoji="1" lang="en-US" altLang="ja-JP" sz="2800" b="1" dirty="0"/>
              <a:t>,IMD</a:t>
            </a:r>
          </a:p>
          <a:p>
            <a:r>
              <a:rPr kumimoji="1" lang="ja-JP" altLang="en-US" sz="2800" b="1" dirty="0"/>
              <a:t>　用 など豊富な箔のラインナップ</a:t>
            </a:r>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sp>
        <p:nvSpPr>
          <p:cNvPr id="2" name="テキスト ボックス 1">
            <a:extLst>
              <a:ext uri="{FF2B5EF4-FFF2-40B4-BE49-F238E27FC236}">
                <a16:creationId xmlns:a16="http://schemas.microsoft.com/office/drawing/2014/main" id="{B344C5BD-2BC1-17C6-DCF3-0DDBBF366B62}"/>
              </a:ext>
            </a:extLst>
          </p:cNvPr>
          <p:cNvSpPr txBox="1"/>
          <p:nvPr/>
        </p:nvSpPr>
        <p:spPr>
          <a:xfrm>
            <a:off x="1463118" y="7077920"/>
            <a:ext cx="3687854" cy="4832092"/>
          </a:xfrm>
          <a:prstGeom prst="rect">
            <a:avLst/>
          </a:prstGeom>
          <a:noFill/>
        </p:spPr>
        <p:txBody>
          <a:bodyPr wrap="square" rtlCol="0">
            <a:spAutoFit/>
          </a:bodyPr>
          <a:lstStyle/>
          <a:p>
            <a:r>
              <a:rPr kumimoji="1" lang="ja-JP" altLang="en-US" sz="2800" b="1" dirty="0"/>
              <a:t>　耐熱性フィルムに絵柄と接着剤を印刷し、熱と圧を加えて絵柄と接着層を製品に加飾する技法。</a:t>
            </a:r>
            <a:endParaRPr kumimoji="1" lang="en-US" altLang="ja-JP" sz="2800" b="1" dirty="0"/>
          </a:p>
          <a:p>
            <a:r>
              <a:rPr kumimoji="1" lang="ja-JP" altLang="en-US" sz="2800" b="1" dirty="0"/>
              <a:t>多色・複雑な絵柄でも、転写作業</a:t>
            </a:r>
            <a:r>
              <a:rPr kumimoji="1" lang="en-US" altLang="ja-JP" sz="2800" b="1" dirty="0"/>
              <a:t>1</a:t>
            </a:r>
            <a:r>
              <a:rPr kumimoji="1" lang="ja-JP" altLang="en-US" sz="2800" b="1" dirty="0"/>
              <a:t>工程のみのため、絵付け作業の短縮・印刷ミスによる製品のロスを減らすことが可能。</a:t>
            </a:r>
          </a:p>
        </p:txBody>
      </p:sp>
      <p:pic>
        <p:nvPicPr>
          <p:cNvPr id="12" name="図 11">
            <a:extLst>
              <a:ext uri="{FF2B5EF4-FFF2-40B4-BE49-F238E27FC236}">
                <a16:creationId xmlns:a16="http://schemas.microsoft.com/office/drawing/2014/main" id="{34E6EC24-E13F-29EA-2BDF-55274E36558F}"/>
              </a:ext>
            </a:extLst>
          </p:cNvPr>
          <p:cNvPicPr>
            <a:picLocks noChangeAspect="1"/>
          </p:cNvPicPr>
          <p:nvPr/>
        </p:nvPicPr>
        <p:blipFill>
          <a:blip r:embed="rId3"/>
          <a:stretch>
            <a:fillRect/>
          </a:stretch>
        </p:blipFill>
        <p:spPr>
          <a:xfrm>
            <a:off x="5279558" y="6144613"/>
            <a:ext cx="5170955" cy="5934599"/>
          </a:xfrm>
          <a:prstGeom prst="rect">
            <a:avLst/>
          </a:prstGeom>
        </p:spPr>
      </p:pic>
      <p:pic>
        <p:nvPicPr>
          <p:cNvPr id="13" name="図 12">
            <a:extLst>
              <a:ext uri="{FF2B5EF4-FFF2-40B4-BE49-F238E27FC236}">
                <a16:creationId xmlns:a16="http://schemas.microsoft.com/office/drawing/2014/main" id="{734EC276-5225-AE2F-3BBE-508B5D606684}"/>
              </a:ext>
            </a:extLst>
          </p:cNvPr>
          <p:cNvPicPr>
            <a:picLocks noChangeAspect="1"/>
          </p:cNvPicPr>
          <p:nvPr/>
        </p:nvPicPr>
        <p:blipFill>
          <a:blip r:embed="rId4"/>
          <a:stretch>
            <a:fillRect/>
          </a:stretch>
        </p:blipFill>
        <p:spPr>
          <a:xfrm>
            <a:off x="1360092" y="6136532"/>
            <a:ext cx="3315703" cy="770099"/>
          </a:xfrm>
          <a:prstGeom prst="rect">
            <a:avLst/>
          </a:prstGeom>
        </p:spPr>
      </p:pic>
    </p:spTree>
    <p:extLst>
      <p:ext uri="{BB962C8B-B14F-4D97-AF65-F5344CB8AC3E}">
        <p14:creationId xmlns:p14="http://schemas.microsoft.com/office/powerpoint/2010/main" val="3804478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685288-54E8-88CB-CB55-04F0971C6067}"/>
            </a:ext>
          </a:extLst>
        </p:cNvPr>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FB22C334-ACE1-3576-859A-EF2038E174B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EDBFE144-4E0F-1E4F-4DD3-979A195D668E}"/>
              </a:ext>
            </a:extLst>
          </p:cNvPr>
          <p:cNvSpPr/>
          <p:nvPr/>
        </p:nvSpPr>
        <p:spPr>
          <a:xfrm>
            <a:off x="241300" y="601133"/>
            <a:ext cx="1412400" cy="178215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その他</a:t>
            </a:r>
            <a:endParaRPr kumimoji="1" lang="en-US" altLang="ja-JP" sz="2800" b="1" dirty="0"/>
          </a:p>
        </p:txBody>
      </p:sp>
      <p:sp>
        <p:nvSpPr>
          <p:cNvPr id="6" name="テキスト ボックス 5">
            <a:extLst>
              <a:ext uri="{FF2B5EF4-FFF2-40B4-BE49-F238E27FC236}">
                <a16:creationId xmlns:a16="http://schemas.microsoft.com/office/drawing/2014/main" id="{D5E6F4E0-9FF1-E736-059C-6C870C973EC0}"/>
              </a:ext>
            </a:extLst>
          </p:cNvPr>
          <p:cNvSpPr txBox="1"/>
          <p:nvPr/>
        </p:nvSpPr>
        <p:spPr>
          <a:xfrm>
            <a:off x="1817213" y="676906"/>
            <a:ext cx="8702528"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ヒートラベリングシステムによる</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廃棄される剥離紙ゼロ化の実現</a:t>
            </a:r>
          </a:p>
        </p:txBody>
      </p:sp>
      <p:sp>
        <p:nvSpPr>
          <p:cNvPr id="8" name="正方形/長方形 7">
            <a:extLst>
              <a:ext uri="{FF2B5EF4-FFF2-40B4-BE49-F238E27FC236}">
                <a16:creationId xmlns:a16="http://schemas.microsoft.com/office/drawing/2014/main" id="{7AFBAE70-9B3E-930B-A7F1-819BE099BBC9}"/>
              </a:ext>
            </a:extLst>
          </p:cNvPr>
          <p:cNvSpPr/>
          <p:nvPr/>
        </p:nvSpPr>
        <p:spPr>
          <a:xfrm>
            <a:off x="260273" y="4126596"/>
            <a:ext cx="1066800" cy="180727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67FDE371-1CAD-D930-7110-CE439DF9CB82}"/>
              </a:ext>
            </a:extLst>
          </p:cNvPr>
          <p:cNvSpPr/>
          <p:nvPr/>
        </p:nvSpPr>
        <p:spPr>
          <a:xfrm>
            <a:off x="241300" y="4100994"/>
            <a:ext cx="10337800" cy="1832877"/>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C0049477-3DA5-E331-B55D-1273A8D21914}"/>
              </a:ext>
            </a:extLst>
          </p:cNvPr>
          <p:cNvSpPr/>
          <p:nvPr/>
        </p:nvSpPr>
        <p:spPr>
          <a:xfrm>
            <a:off x="1621017" y="635620"/>
            <a:ext cx="8909989" cy="1717288"/>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B79FAF0C-3C3B-0D44-F2A9-FE9D0B51C372}"/>
              </a:ext>
            </a:extLst>
          </p:cNvPr>
          <p:cNvSpPr txBox="1"/>
          <p:nvPr/>
        </p:nvSpPr>
        <p:spPr>
          <a:xfrm>
            <a:off x="1384155" y="4263635"/>
            <a:ext cx="9229796" cy="1938992"/>
          </a:xfrm>
          <a:prstGeom prst="rect">
            <a:avLst/>
          </a:prstGeom>
          <a:noFill/>
        </p:spPr>
        <p:txBody>
          <a:bodyPr wrap="square" rtlCol="0">
            <a:spAutoFit/>
          </a:bodyPr>
          <a:lstStyle/>
          <a:p>
            <a:r>
              <a:rPr kumimoji="1" lang="en-US" altLang="ja-JP" sz="2400" b="1" dirty="0"/>
              <a:t>1946</a:t>
            </a:r>
            <a:r>
              <a:rPr lang="ja-JP" altLang="en-US" sz="2400" b="1" dirty="0">
                <a:solidFill>
                  <a:srgbClr val="333333"/>
                </a:solidFill>
                <a:latin typeface="Montserrat" panose="00000500000000000000" pitchFamily="2" charset="0"/>
              </a:rPr>
              <a:t>年、ラベル印刷・カタログ印刷の事業化を目的として設立。現在は、包材・販促・転写・</a:t>
            </a:r>
            <a:r>
              <a:rPr lang="en-US" altLang="ja-JP" sz="2400" b="1" dirty="0">
                <a:solidFill>
                  <a:srgbClr val="333333"/>
                </a:solidFill>
                <a:latin typeface="Montserrat" panose="00000500000000000000" pitchFamily="2" charset="0"/>
              </a:rPr>
              <a:t>IT</a:t>
            </a:r>
            <a:r>
              <a:rPr lang="ja-JP" altLang="en-US" sz="2400" b="1" dirty="0">
                <a:solidFill>
                  <a:srgbClr val="333333"/>
                </a:solidFill>
                <a:latin typeface="Montserrat" panose="00000500000000000000" pitchFamily="2" charset="0"/>
              </a:rPr>
              <a:t>の</a:t>
            </a:r>
            <a:r>
              <a:rPr lang="en-US" altLang="ja-JP" sz="2400" b="1" dirty="0">
                <a:solidFill>
                  <a:srgbClr val="333333"/>
                </a:solidFill>
                <a:latin typeface="Montserrat" panose="00000500000000000000" pitchFamily="2" charset="0"/>
              </a:rPr>
              <a:t>4</a:t>
            </a:r>
            <a:r>
              <a:rPr lang="ja-JP" altLang="en-US" sz="2400" b="1" dirty="0">
                <a:solidFill>
                  <a:srgbClr val="333333"/>
                </a:solidFill>
                <a:latin typeface="Montserrat" panose="00000500000000000000" pitchFamily="2" charset="0"/>
              </a:rPr>
              <a:t>つの事業部で構成され、国内外各拠点と連携したマーケティングサポート、価値を具現化することで、お客様に画期的な、これまでになかった体験を提供します。</a:t>
            </a:r>
            <a:endParaRPr kumimoji="1" lang="en-US" altLang="ja-JP" sz="2400" b="1" dirty="0">
              <a:solidFill>
                <a:srgbClr val="333333"/>
              </a:solidFill>
              <a:latin typeface="Montserrat" panose="00000500000000000000" pitchFamily="2" charset="0"/>
            </a:endParaRPr>
          </a:p>
          <a:p>
            <a:endParaRPr kumimoji="1" lang="en-US" altLang="ja-JP" sz="2400" b="1" dirty="0"/>
          </a:p>
        </p:txBody>
      </p:sp>
      <p:sp>
        <p:nvSpPr>
          <p:cNvPr id="42" name="正方形/長方形 41">
            <a:extLst>
              <a:ext uri="{FF2B5EF4-FFF2-40B4-BE49-F238E27FC236}">
                <a16:creationId xmlns:a16="http://schemas.microsoft.com/office/drawing/2014/main" id="{660B0661-76E3-3ADF-71D3-B0A4640BDB0A}"/>
              </a:ext>
            </a:extLst>
          </p:cNvPr>
          <p:cNvSpPr/>
          <p:nvPr/>
        </p:nvSpPr>
        <p:spPr>
          <a:xfrm>
            <a:off x="241299" y="6067331"/>
            <a:ext cx="1085773" cy="612575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B70BBFAE-D480-6BDA-FB3E-896D0DE7D7BF}"/>
              </a:ext>
            </a:extLst>
          </p:cNvPr>
          <p:cNvSpPr/>
          <p:nvPr/>
        </p:nvSpPr>
        <p:spPr>
          <a:xfrm>
            <a:off x="241300" y="6041730"/>
            <a:ext cx="10337800" cy="6152658"/>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3" name="正方形/長方形 52">
            <a:extLst>
              <a:ext uri="{FF2B5EF4-FFF2-40B4-BE49-F238E27FC236}">
                <a16:creationId xmlns:a16="http://schemas.microsoft.com/office/drawing/2014/main" id="{BF809DE5-A91F-D966-3568-B0FD67D7BF94}"/>
              </a:ext>
            </a:extLst>
          </p:cNvPr>
          <p:cNvSpPr/>
          <p:nvPr/>
        </p:nvSpPr>
        <p:spPr>
          <a:xfrm>
            <a:off x="231143" y="2467407"/>
            <a:ext cx="1412400" cy="92150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89F1F969-34FC-792B-4136-3D22E2D31760}"/>
              </a:ext>
            </a:extLst>
          </p:cNvPr>
          <p:cNvSpPr/>
          <p:nvPr/>
        </p:nvSpPr>
        <p:spPr>
          <a:xfrm>
            <a:off x="1621017" y="2495659"/>
            <a:ext cx="8909988" cy="856392"/>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502B6566-92A6-968B-DB75-550AAC9C549C}"/>
              </a:ext>
            </a:extLst>
          </p:cNvPr>
          <p:cNvSpPr txBox="1"/>
          <p:nvPr/>
        </p:nvSpPr>
        <p:spPr>
          <a:xfrm>
            <a:off x="1653700" y="2558593"/>
            <a:ext cx="8887462" cy="646331"/>
          </a:xfrm>
          <a:prstGeom prst="rect">
            <a:avLst/>
          </a:prstGeom>
          <a:noFill/>
        </p:spPr>
        <p:txBody>
          <a:bodyPr wrap="square" rtlCol="0">
            <a:spAutoFit/>
          </a:bodyPr>
          <a:lstStyle/>
          <a:p>
            <a:pPr algn="ctr"/>
            <a:r>
              <a:rPr kumimoji="1" lang="ja-JP" altLang="en-US" sz="3600" b="1" dirty="0"/>
              <a:t>寿精版印刷株式会社</a:t>
            </a:r>
            <a:endParaRPr kumimoji="1" lang="en-US" altLang="ja-JP" sz="3600" b="1" dirty="0"/>
          </a:p>
        </p:txBody>
      </p:sp>
      <p:sp>
        <p:nvSpPr>
          <p:cNvPr id="34" name="正方形/長方形 33">
            <a:extLst>
              <a:ext uri="{FF2B5EF4-FFF2-40B4-BE49-F238E27FC236}">
                <a16:creationId xmlns:a16="http://schemas.microsoft.com/office/drawing/2014/main" id="{B7D6D16F-2F0F-39D9-A859-568FA365C40A}"/>
              </a:ext>
            </a:extLst>
          </p:cNvPr>
          <p:cNvSpPr/>
          <p:nvPr/>
        </p:nvSpPr>
        <p:spPr>
          <a:xfrm>
            <a:off x="231143" y="3442182"/>
            <a:ext cx="3290858" cy="5847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9F1B5CCD-A9A1-DEA3-F07A-1A132C546653}"/>
              </a:ext>
            </a:extLst>
          </p:cNvPr>
          <p:cNvSpPr/>
          <p:nvPr/>
        </p:nvSpPr>
        <p:spPr>
          <a:xfrm>
            <a:off x="3522001" y="3456301"/>
            <a:ext cx="7009004" cy="523790"/>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D830ED0A-FBC8-2B72-F0B6-83B4F2A174BA}"/>
              </a:ext>
            </a:extLst>
          </p:cNvPr>
          <p:cNvSpPr txBox="1"/>
          <p:nvPr/>
        </p:nvSpPr>
        <p:spPr>
          <a:xfrm>
            <a:off x="3522000" y="3478897"/>
            <a:ext cx="6997741" cy="461665"/>
          </a:xfrm>
          <a:prstGeom prst="rect">
            <a:avLst/>
          </a:prstGeom>
          <a:noFill/>
          <a:ln>
            <a:solidFill>
              <a:schemeClr val="tx1">
                <a:lumMod val="65000"/>
                <a:lumOff val="35000"/>
              </a:schemeClr>
            </a:solidFill>
          </a:ln>
        </p:spPr>
        <p:txBody>
          <a:bodyPr wrap="square" rtlCol="0">
            <a:spAutoFit/>
          </a:bodyPr>
          <a:lstStyle/>
          <a:p>
            <a:pPr algn="ctr"/>
            <a:r>
              <a:rPr kumimoji="1" lang="ja-JP" altLang="en-US" sz="2400" b="1" dirty="0"/>
              <a:t>大阪市</a:t>
            </a:r>
            <a:endParaRPr kumimoji="1" lang="en-US" altLang="ja-JP" sz="2400" b="1" dirty="0"/>
          </a:p>
        </p:txBody>
      </p:sp>
      <p:sp>
        <p:nvSpPr>
          <p:cNvPr id="32" name="正方形/長方形 31">
            <a:extLst>
              <a:ext uri="{FF2B5EF4-FFF2-40B4-BE49-F238E27FC236}">
                <a16:creationId xmlns:a16="http://schemas.microsoft.com/office/drawing/2014/main" id="{AA780AEF-F621-1BAF-9C8C-175FFFA2E112}"/>
              </a:ext>
            </a:extLst>
          </p:cNvPr>
          <p:cNvSpPr/>
          <p:nvPr/>
        </p:nvSpPr>
        <p:spPr>
          <a:xfrm>
            <a:off x="231142" y="12301835"/>
            <a:ext cx="5732873" cy="52924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5E161431-5E29-BBF6-D892-2A7530465929}"/>
              </a:ext>
            </a:extLst>
          </p:cNvPr>
          <p:cNvSpPr/>
          <p:nvPr/>
        </p:nvSpPr>
        <p:spPr>
          <a:xfrm>
            <a:off x="241299" y="12307041"/>
            <a:ext cx="5722716" cy="2735307"/>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2769AA48-7FA1-5090-98B1-45EB7383D228}"/>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a:t>
            </a:r>
            <a:r>
              <a:rPr kumimoji="1" lang="ja-JP" altLang="en-US" sz="2000"/>
              <a:t>８年７月６日</a:t>
            </a:r>
            <a:r>
              <a:rPr kumimoji="1" lang="ja-JP" altLang="en-US" sz="2000" dirty="0"/>
              <a:t>時点</a:t>
            </a:r>
          </a:p>
        </p:txBody>
      </p:sp>
      <p:sp>
        <p:nvSpPr>
          <p:cNvPr id="48" name="正方形/長方形 47">
            <a:extLst>
              <a:ext uri="{FF2B5EF4-FFF2-40B4-BE49-F238E27FC236}">
                <a16:creationId xmlns:a16="http://schemas.microsoft.com/office/drawing/2014/main" id="{386AE746-2811-0893-ED39-528FDB9287B1}"/>
              </a:ext>
            </a:extLst>
          </p:cNvPr>
          <p:cNvSpPr/>
          <p:nvPr/>
        </p:nvSpPr>
        <p:spPr>
          <a:xfrm>
            <a:off x="6076729" y="12333317"/>
            <a:ext cx="4520286" cy="55972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2DC822E4-97BE-25C6-E0EA-AB232B10BFD6}"/>
              </a:ext>
            </a:extLst>
          </p:cNvPr>
          <p:cNvSpPr/>
          <p:nvPr/>
        </p:nvSpPr>
        <p:spPr>
          <a:xfrm>
            <a:off x="6076729" y="12301834"/>
            <a:ext cx="4502371" cy="2443090"/>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D8B15404-1C35-B8D0-076F-C2B1D4D41F2F}"/>
              </a:ext>
            </a:extLst>
          </p:cNvPr>
          <p:cNvSpPr txBox="1"/>
          <p:nvPr/>
        </p:nvSpPr>
        <p:spPr>
          <a:xfrm>
            <a:off x="241298" y="12893338"/>
            <a:ext cx="5835431" cy="1384995"/>
          </a:xfrm>
          <a:prstGeom prst="rect">
            <a:avLst/>
          </a:prstGeom>
          <a:noFill/>
        </p:spPr>
        <p:txBody>
          <a:bodyPr wrap="square" rtlCol="0">
            <a:spAutoFit/>
          </a:bodyPr>
          <a:lstStyle/>
          <a:p>
            <a:r>
              <a:rPr kumimoji="1" lang="ja-JP" altLang="en-US" sz="2800" b="1" dirty="0"/>
              <a:t>・用途に応じた糊のラインナップ</a:t>
            </a:r>
            <a:endParaRPr kumimoji="1" lang="en-US" altLang="ja-JP" sz="2800" b="1" dirty="0"/>
          </a:p>
          <a:p>
            <a:r>
              <a:rPr kumimoji="1" lang="ja-JP" altLang="en-US" sz="2800" b="1" dirty="0"/>
              <a:t>　（強接着、常温易剥離、</a:t>
            </a:r>
            <a:endParaRPr kumimoji="1" lang="en-US" altLang="ja-JP" sz="2800" b="1" dirty="0"/>
          </a:p>
          <a:p>
            <a:r>
              <a:rPr kumimoji="1" lang="ja-JP" altLang="en-US" sz="2800" b="1" dirty="0"/>
              <a:t>　　水浸漬剥離、アルカリ剥離）</a:t>
            </a:r>
            <a:endParaRPr kumimoji="1" lang="en-US" altLang="ja-JP" sz="2800" b="1" dirty="0"/>
          </a:p>
        </p:txBody>
      </p:sp>
      <p:sp>
        <p:nvSpPr>
          <p:cNvPr id="57" name="テキスト ボックス 56">
            <a:extLst>
              <a:ext uri="{FF2B5EF4-FFF2-40B4-BE49-F238E27FC236}">
                <a16:creationId xmlns:a16="http://schemas.microsoft.com/office/drawing/2014/main" id="{87008357-C5EF-2B72-239E-DAFFDEC69CD0}"/>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0EC96C23-B9FD-6445-049E-44973607DB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sp>
        <p:nvSpPr>
          <p:cNvPr id="3" name="テキスト ボックス 2">
            <a:extLst>
              <a:ext uri="{FF2B5EF4-FFF2-40B4-BE49-F238E27FC236}">
                <a16:creationId xmlns:a16="http://schemas.microsoft.com/office/drawing/2014/main" id="{703259DB-873B-298B-0811-0FCF2D55924E}"/>
              </a:ext>
            </a:extLst>
          </p:cNvPr>
          <p:cNvSpPr txBox="1"/>
          <p:nvPr/>
        </p:nvSpPr>
        <p:spPr>
          <a:xfrm>
            <a:off x="1298419" y="6135713"/>
            <a:ext cx="3882789" cy="6124754"/>
          </a:xfrm>
          <a:prstGeom prst="rect">
            <a:avLst/>
          </a:prstGeom>
          <a:noFill/>
        </p:spPr>
        <p:txBody>
          <a:bodyPr wrap="square" rtlCol="0">
            <a:spAutoFit/>
          </a:bodyPr>
          <a:lstStyle/>
          <a:p>
            <a:r>
              <a:rPr kumimoji="1" lang="ja-JP" altLang="en-US" sz="2800" b="1" dirty="0"/>
              <a:t>　従来、あらかじめラベルに糊剤がついているタックラベルは、剥離紙部分が不要・廃棄されます。</a:t>
            </a:r>
            <a:endParaRPr kumimoji="1" lang="en-US" altLang="ja-JP" sz="2800" b="1" dirty="0"/>
          </a:p>
          <a:p>
            <a:endParaRPr kumimoji="1" lang="en-US" altLang="ja-JP" sz="2800" b="1" dirty="0"/>
          </a:p>
          <a:p>
            <a:r>
              <a:rPr kumimoji="1" lang="ja-JP" altLang="en-US" sz="2800" b="1" dirty="0"/>
              <a:t>　当社は、糊剤がついているにもかかわらず剥離紙を必要としない、感熱接着方式である、ヒートラベルを開発し、ラベル全体の約</a:t>
            </a:r>
            <a:r>
              <a:rPr kumimoji="1" lang="en-US" altLang="ja-JP" sz="2800" b="1" dirty="0"/>
              <a:t>4</a:t>
            </a:r>
            <a:r>
              <a:rPr kumimoji="1" lang="ja-JP" altLang="en-US" sz="2800" b="1" dirty="0"/>
              <a:t>割を占める剥離紙そのものをなくしました。</a:t>
            </a:r>
          </a:p>
        </p:txBody>
      </p:sp>
      <p:pic>
        <p:nvPicPr>
          <p:cNvPr id="7" name="図 6">
            <a:extLst>
              <a:ext uri="{FF2B5EF4-FFF2-40B4-BE49-F238E27FC236}">
                <a16:creationId xmlns:a16="http://schemas.microsoft.com/office/drawing/2014/main" id="{E797450A-EDB3-707E-34FD-069F42FB7A91}"/>
              </a:ext>
            </a:extLst>
          </p:cNvPr>
          <p:cNvPicPr>
            <a:picLocks noChangeAspect="1"/>
          </p:cNvPicPr>
          <p:nvPr/>
        </p:nvPicPr>
        <p:blipFill>
          <a:blip r:embed="rId3"/>
          <a:stretch>
            <a:fillRect/>
          </a:stretch>
        </p:blipFill>
        <p:spPr>
          <a:xfrm>
            <a:off x="5205270" y="6212570"/>
            <a:ext cx="5294151" cy="5798355"/>
          </a:xfrm>
          <a:prstGeom prst="rect">
            <a:avLst/>
          </a:prstGeom>
        </p:spPr>
      </p:pic>
    </p:spTree>
    <p:extLst>
      <p:ext uri="{BB962C8B-B14F-4D97-AF65-F5344CB8AC3E}">
        <p14:creationId xmlns:p14="http://schemas.microsoft.com/office/powerpoint/2010/main" val="804019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41300" y="600848"/>
            <a:ext cx="1412400" cy="178215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その他</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817213" y="676906"/>
            <a:ext cx="8702528"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部材表面の高機能化で環境負荷を低減する「表面改質技術」</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4155" y="4263635"/>
            <a:ext cx="9229796" cy="1569660"/>
          </a:xfrm>
          <a:prstGeom prst="rect">
            <a:avLst/>
          </a:prstGeom>
          <a:noFill/>
        </p:spPr>
        <p:txBody>
          <a:bodyPr wrap="square" rtlCol="0">
            <a:spAutoFit/>
          </a:bodyPr>
          <a:lstStyle/>
          <a:p>
            <a:r>
              <a:rPr lang="ja-JP" altLang="en-US" sz="2400" b="1" dirty="0"/>
              <a:t>溶射や化学緻密化処理・塩浴拡散処理・レーザクラッディングなど幅広い表面処理技術を有し、お客様の生産設備や部品の表面を高機能化（耐食性、耐摩耗性、電気絶縁性改善など）することで様々な課題を解決し、環境負荷の低減にも貢献します。</a:t>
            </a:r>
            <a:endParaRPr kumimoji="1" lang="en-US" altLang="ja-JP" sz="2400" b="1" dirty="0"/>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558593"/>
            <a:ext cx="8887462" cy="646331"/>
          </a:xfrm>
          <a:prstGeom prst="rect">
            <a:avLst/>
          </a:prstGeom>
          <a:noFill/>
        </p:spPr>
        <p:txBody>
          <a:bodyPr wrap="square" rtlCol="0">
            <a:spAutoFit/>
          </a:bodyPr>
          <a:lstStyle/>
          <a:p>
            <a:pPr algn="ctr"/>
            <a:r>
              <a:rPr kumimoji="1" lang="ja-JP" altLang="en-US" sz="3600" b="1" dirty="0"/>
              <a:t>トーカロ株式会社</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19878" y="3425799"/>
            <a:ext cx="3290858" cy="5847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56301"/>
            <a:ext cx="7009004" cy="523790"/>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522000" y="3478897"/>
            <a:ext cx="6997741" cy="461665"/>
          </a:xfrm>
          <a:prstGeom prst="rect">
            <a:avLst/>
          </a:prstGeom>
          <a:noFill/>
          <a:ln>
            <a:solidFill>
              <a:schemeClr val="tx1">
                <a:lumMod val="65000"/>
                <a:lumOff val="35000"/>
              </a:schemeClr>
            </a:solidFill>
          </a:ln>
        </p:spPr>
        <p:txBody>
          <a:bodyPr wrap="square" rtlCol="0">
            <a:spAutoFit/>
          </a:bodyPr>
          <a:lstStyle/>
          <a:p>
            <a:pPr algn="ctr"/>
            <a:r>
              <a:rPr kumimoji="1" lang="ja-JP" altLang="en-US" sz="2400" b="1" dirty="0"/>
              <a:t>兵庫県神戸市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令和８年６月８日時点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4"/>
            <a:ext cx="4502371" cy="2443090"/>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241298" y="12832378"/>
            <a:ext cx="5535033" cy="2246769"/>
          </a:xfrm>
          <a:prstGeom prst="rect">
            <a:avLst/>
          </a:prstGeom>
          <a:noFill/>
        </p:spPr>
        <p:txBody>
          <a:bodyPr wrap="square" rtlCol="0">
            <a:spAutoFit/>
          </a:bodyPr>
          <a:lstStyle/>
          <a:p>
            <a:r>
              <a:rPr kumimoji="1" lang="ja-JP" altLang="en-US" sz="2800" b="1" dirty="0"/>
              <a:t>・製造業における設備の長寿命化</a:t>
            </a:r>
            <a:endParaRPr kumimoji="1" lang="en-US" altLang="ja-JP" sz="2800" b="1" dirty="0"/>
          </a:p>
          <a:p>
            <a:r>
              <a:rPr kumimoji="1" lang="ja-JP" altLang="en-US" sz="2800" b="1" dirty="0"/>
              <a:t>・基材を変えずに表面の機能だけ</a:t>
            </a:r>
            <a:endParaRPr kumimoji="1" lang="en-US" altLang="ja-JP" sz="2800" b="1" dirty="0"/>
          </a:p>
          <a:p>
            <a:r>
              <a:rPr kumimoji="1" lang="ja-JP" altLang="en-US" sz="2800" b="1" dirty="0"/>
              <a:t>　を変えたい</a:t>
            </a:r>
            <a:endParaRPr kumimoji="1" lang="en-US" altLang="ja-JP" sz="2800" b="1" dirty="0"/>
          </a:p>
          <a:p>
            <a:r>
              <a:rPr kumimoji="1" lang="ja-JP" altLang="en-US" sz="2800" b="1" dirty="0"/>
              <a:t>・補修による基材の再利用にも</a:t>
            </a:r>
            <a:endParaRPr kumimoji="1" lang="en-US" altLang="ja-JP" sz="2800" b="1" dirty="0"/>
          </a:p>
          <a:p>
            <a:endParaRPr kumimoji="1" lang="en-US" altLang="ja-JP" sz="2800" b="1" dirty="0"/>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pic>
        <p:nvPicPr>
          <p:cNvPr id="2" name="図 1">
            <a:extLst>
              <a:ext uri="{FF2B5EF4-FFF2-40B4-BE49-F238E27FC236}">
                <a16:creationId xmlns:a16="http://schemas.microsoft.com/office/drawing/2014/main" id="{B92CDCB9-29CD-4855-8435-0BC8DCB0CB43}"/>
              </a:ext>
            </a:extLst>
          </p:cNvPr>
          <p:cNvPicPr>
            <a:picLocks noChangeAspect="1"/>
          </p:cNvPicPr>
          <p:nvPr/>
        </p:nvPicPr>
        <p:blipFill>
          <a:blip r:embed="rId3"/>
          <a:stretch>
            <a:fillRect/>
          </a:stretch>
        </p:blipFill>
        <p:spPr>
          <a:xfrm>
            <a:off x="1384155" y="9504980"/>
            <a:ext cx="9049278" cy="2518686"/>
          </a:xfrm>
          <a:prstGeom prst="rect">
            <a:avLst/>
          </a:prstGeom>
        </p:spPr>
      </p:pic>
      <p:pic>
        <p:nvPicPr>
          <p:cNvPr id="12" name="図 11">
            <a:extLst>
              <a:ext uri="{FF2B5EF4-FFF2-40B4-BE49-F238E27FC236}">
                <a16:creationId xmlns:a16="http://schemas.microsoft.com/office/drawing/2014/main" id="{3BD051EC-281F-4D4D-A43C-87796E3FFF90}"/>
              </a:ext>
            </a:extLst>
          </p:cNvPr>
          <p:cNvPicPr>
            <a:picLocks noChangeAspect="1"/>
          </p:cNvPicPr>
          <p:nvPr/>
        </p:nvPicPr>
        <p:blipFill>
          <a:blip r:embed="rId4"/>
          <a:stretch>
            <a:fillRect/>
          </a:stretch>
        </p:blipFill>
        <p:spPr>
          <a:xfrm>
            <a:off x="1350963" y="6155311"/>
            <a:ext cx="9115661" cy="3046947"/>
          </a:xfrm>
          <a:prstGeom prst="rect">
            <a:avLst/>
          </a:prstGeom>
        </p:spPr>
      </p:pic>
      <p:sp>
        <p:nvSpPr>
          <p:cNvPr id="37" name="テキスト ボックス 36">
            <a:extLst>
              <a:ext uri="{FF2B5EF4-FFF2-40B4-BE49-F238E27FC236}">
                <a16:creationId xmlns:a16="http://schemas.microsoft.com/office/drawing/2014/main" id="{AD3B8B30-0686-4D2E-957A-0C0ADEE94D90}"/>
              </a:ext>
            </a:extLst>
          </p:cNvPr>
          <p:cNvSpPr txBox="1"/>
          <p:nvPr/>
        </p:nvSpPr>
        <p:spPr>
          <a:xfrm>
            <a:off x="1378770" y="9266924"/>
            <a:ext cx="2821080" cy="369332"/>
          </a:xfrm>
          <a:prstGeom prst="rect">
            <a:avLst/>
          </a:prstGeom>
          <a:noFill/>
        </p:spPr>
        <p:txBody>
          <a:bodyPr wrap="square" rtlCol="0">
            <a:spAutoFit/>
          </a:bodyPr>
          <a:lstStyle/>
          <a:p>
            <a:r>
              <a:rPr kumimoji="1" lang="ja-JP" altLang="en-US" b="1" dirty="0"/>
              <a:t>溶射の適用事例</a:t>
            </a:r>
          </a:p>
        </p:txBody>
      </p:sp>
    </p:spTree>
    <p:extLst>
      <p:ext uri="{BB962C8B-B14F-4D97-AF65-F5344CB8AC3E}">
        <p14:creationId xmlns:p14="http://schemas.microsoft.com/office/powerpoint/2010/main" val="28963262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a:extLst>
              <a:ext uri="{FF2B5EF4-FFF2-40B4-BE49-F238E27FC236}">
                <a16:creationId xmlns:a16="http://schemas.microsoft.com/office/drawing/2014/main" id="{3EE44540-90EF-458D-BA84-DE2A6C49202B}"/>
              </a:ext>
            </a:extLst>
          </p:cNvPr>
          <p:cNvSpPr txBox="1"/>
          <p:nvPr/>
        </p:nvSpPr>
        <p:spPr>
          <a:xfrm>
            <a:off x="125127" y="77002"/>
            <a:ext cx="9719264" cy="461665"/>
          </a:xfrm>
          <a:prstGeom prst="rect">
            <a:avLst/>
          </a:prstGeom>
          <a:noFill/>
        </p:spPr>
        <p:txBody>
          <a:bodyPr wrap="square" rtlCol="0">
            <a:spAutoFit/>
          </a:bodyPr>
          <a:lstStyle/>
          <a:p>
            <a:r>
              <a:rPr kumimoji="1" lang="ja-JP" altLang="en-US" sz="2400" dirty="0"/>
              <a:t>おおさかカーボンニュートラルビジネスネットワーク会員企業</a:t>
            </a:r>
          </a:p>
        </p:txBody>
      </p:sp>
      <p:sp>
        <p:nvSpPr>
          <p:cNvPr id="5" name="正方形/長方形 4">
            <a:extLst>
              <a:ext uri="{FF2B5EF4-FFF2-40B4-BE49-F238E27FC236}">
                <a16:creationId xmlns:a16="http://schemas.microsoft.com/office/drawing/2014/main" id="{A115B290-6D51-40E9-9512-39B20C627EA0}"/>
              </a:ext>
            </a:extLst>
          </p:cNvPr>
          <p:cNvSpPr/>
          <p:nvPr/>
        </p:nvSpPr>
        <p:spPr>
          <a:xfrm>
            <a:off x="241300" y="601133"/>
            <a:ext cx="1412400" cy="1782154"/>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dirty="0"/>
              <a:t>その他</a:t>
            </a:r>
            <a:endParaRPr kumimoji="1" lang="en-US" altLang="ja-JP" sz="2800" b="1" dirty="0"/>
          </a:p>
        </p:txBody>
      </p:sp>
      <p:sp>
        <p:nvSpPr>
          <p:cNvPr id="6" name="テキスト ボックス 5">
            <a:extLst>
              <a:ext uri="{FF2B5EF4-FFF2-40B4-BE49-F238E27FC236}">
                <a16:creationId xmlns:a16="http://schemas.microsoft.com/office/drawing/2014/main" id="{8063834D-B00F-43C8-985D-1A1C2D0BFB8E}"/>
              </a:ext>
            </a:extLst>
          </p:cNvPr>
          <p:cNvSpPr txBox="1"/>
          <p:nvPr/>
        </p:nvSpPr>
        <p:spPr>
          <a:xfrm>
            <a:off x="1817213" y="676906"/>
            <a:ext cx="8702528" cy="1569660"/>
          </a:xfrm>
          <a:prstGeom prst="rect">
            <a:avLst/>
          </a:prstGeom>
          <a:noFill/>
        </p:spPr>
        <p:txBody>
          <a:bodyPr wrap="square" rtlCol="0">
            <a:spAutoFit/>
          </a:bodyPr>
          <a:lstStyle/>
          <a:p>
            <a:pPr algn="ctr"/>
            <a:r>
              <a:rPr kumimoji="1" lang="ja-JP" altLang="en-US" sz="4800" b="1" dirty="0">
                <a:latin typeface="Meiryo UI" panose="020B0604030504040204" pitchFamily="50" charset="-128"/>
                <a:ea typeface="Meiryo UI" panose="020B0604030504040204" pitchFamily="50" charset="-128"/>
              </a:rPr>
              <a:t>ゴミが出ないマグネメディアを</a:t>
            </a:r>
            <a:endParaRPr kumimoji="1" lang="en-US" altLang="ja-JP" sz="4800" b="1" dirty="0">
              <a:latin typeface="Meiryo UI" panose="020B0604030504040204" pitchFamily="50" charset="-128"/>
              <a:ea typeface="Meiryo UI" panose="020B0604030504040204" pitchFamily="50" charset="-128"/>
            </a:endParaRPr>
          </a:p>
          <a:p>
            <a:pPr algn="ctr"/>
            <a:r>
              <a:rPr kumimoji="1" lang="ja-JP" altLang="en-US" sz="4800" b="1" dirty="0">
                <a:latin typeface="Meiryo UI" panose="020B0604030504040204" pitchFamily="50" charset="-128"/>
                <a:ea typeface="Meiryo UI" panose="020B0604030504040204" pitchFamily="50" charset="-128"/>
              </a:rPr>
              <a:t>使った</a:t>
            </a:r>
            <a:r>
              <a:rPr kumimoji="1" lang="en-US" altLang="ja-JP" sz="4800" b="1" dirty="0">
                <a:latin typeface="Meiryo UI" panose="020B0604030504040204" pitchFamily="50" charset="-128"/>
                <a:ea typeface="Meiryo UI" panose="020B0604030504040204" pitchFamily="50" charset="-128"/>
              </a:rPr>
              <a:t>A</a:t>
            </a:r>
            <a:r>
              <a:rPr kumimoji="1" lang="ja-JP" altLang="en-US" sz="4800" b="1" dirty="0">
                <a:latin typeface="Meiryo UI" panose="020B0604030504040204" pitchFamily="50" charset="-128"/>
                <a:ea typeface="Meiryo UI" panose="020B0604030504040204" pitchFamily="50" charset="-128"/>
              </a:rPr>
              <a:t>型スタンド広告</a:t>
            </a:r>
          </a:p>
        </p:txBody>
      </p:sp>
      <p:sp>
        <p:nvSpPr>
          <p:cNvPr id="8" name="正方形/長方形 7">
            <a:extLst>
              <a:ext uri="{FF2B5EF4-FFF2-40B4-BE49-F238E27FC236}">
                <a16:creationId xmlns:a16="http://schemas.microsoft.com/office/drawing/2014/main" id="{DF636FCA-5910-4E7F-BED1-902ED327F9CC}"/>
              </a:ext>
            </a:extLst>
          </p:cNvPr>
          <p:cNvSpPr/>
          <p:nvPr/>
        </p:nvSpPr>
        <p:spPr>
          <a:xfrm>
            <a:off x="260273" y="4126596"/>
            <a:ext cx="1066800" cy="180727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a:t>
            </a:r>
            <a:endParaRPr kumimoji="1" lang="en-US" altLang="ja-JP" sz="2400" b="1" dirty="0"/>
          </a:p>
          <a:p>
            <a:pPr algn="ctr"/>
            <a:r>
              <a:rPr kumimoji="1" lang="ja-JP" altLang="en-US" sz="2400" b="1" dirty="0"/>
              <a:t>紹介</a:t>
            </a:r>
          </a:p>
        </p:txBody>
      </p:sp>
      <p:sp>
        <p:nvSpPr>
          <p:cNvPr id="9" name="正方形/長方形 8">
            <a:extLst>
              <a:ext uri="{FF2B5EF4-FFF2-40B4-BE49-F238E27FC236}">
                <a16:creationId xmlns:a16="http://schemas.microsoft.com/office/drawing/2014/main" id="{D365A124-1A3E-40E1-BF72-B2E415DBDBB7}"/>
              </a:ext>
            </a:extLst>
          </p:cNvPr>
          <p:cNvSpPr/>
          <p:nvPr/>
        </p:nvSpPr>
        <p:spPr>
          <a:xfrm>
            <a:off x="241300" y="4100994"/>
            <a:ext cx="10337800" cy="1832877"/>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10" name="正方形/長方形 9">
            <a:extLst>
              <a:ext uri="{FF2B5EF4-FFF2-40B4-BE49-F238E27FC236}">
                <a16:creationId xmlns:a16="http://schemas.microsoft.com/office/drawing/2014/main" id="{B27461AB-D926-48BE-91A7-118A36BD532B}"/>
              </a:ext>
            </a:extLst>
          </p:cNvPr>
          <p:cNvSpPr/>
          <p:nvPr/>
        </p:nvSpPr>
        <p:spPr>
          <a:xfrm>
            <a:off x="1621017" y="635620"/>
            <a:ext cx="8909989" cy="1717288"/>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20" name="テキスト ボックス 19">
            <a:extLst>
              <a:ext uri="{FF2B5EF4-FFF2-40B4-BE49-F238E27FC236}">
                <a16:creationId xmlns:a16="http://schemas.microsoft.com/office/drawing/2014/main" id="{D97FC27A-9BEF-4B35-A57D-7C75726647C4}"/>
              </a:ext>
            </a:extLst>
          </p:cNvPr>
          <p:cNvSpPr txBox="1"/>
          <p:nvPr/>
        </p:nvSpPr>
        <p:spPr>
          <a:xfrm>
            <a:off x="1384155" y="4206485"/>
            <a:ext cx="9229796" cy="1903791"/>
          </a:xfrm>
          <a:prstGeom prst="rect">
            <a:avLst/>
          </a:prstGeom>
          <a:noFill/>
        </p:spPr>
        <p:txBody>
          <a:bodyPr wrap="square" rtlCol="0">
            <a:spAutoFit/>
          </a:bodyPr>
          <a:lstStyle/>
          <a:p>
            <a:pPr>
              <a:lnSpc>
                <a:spcPct val="150000"/>
              </a:lnSpc>
            </a:pPr>
            <a:r>
              <a:rPr kumimoji="1" lang="en-US" altLang="ja-JP" sz="1600" b="1" dirty="0">
                <a:latin typeface="+mn-ea"/>
              </a:rPr>
              <a:t>1969</a:t>
            </a:r>
            <a:r>
              <a:rPr kumimoji="1" lang="ja-JP" altLang="en-US" sz="1600" b="1" dirty="0">
                <a:latin typeface="+mn-ea"/>
              </a:rPr>
              <a:t>年に「マグネシート</a:t>
            </a:r>
            <a:r>
              <a:rPr kumimoji="1" lang="en-US" altLang="ja-JP" sz="1600" b="1" dirty="0">
                <a:latin typeface="+mn-ea"/>
              </a:rPr>
              <a:t>®</a:t>
            </a:r>
            <a:r>
              <a:rPr kumimoji="1" lang="ja-JP" altLang="en-US" sz="1600" b="1" dirty="0">
                <a:latin typeface="+mn-ea"/>
              </a:rPr>
              <a:t>」を誕生させて以来、マグネット製品の可能性を広げてまいりました。</a:t>
            </a:r>
          </a:p>
          <a:p>
            <a:pPr>
              <a:lnSpc>
                <a:spcPct val="150000"/>
              </a:lnSpc>
            </a:pPr>
            <a:r>
              <a:rPr kumimoji="1" lang="ja-JP" altLang="en-US" sz="1600" b="1" dirty="0">
                <a:latin typeface="+mn-ea"/>
              </a:rPr>
              <a:t>現在は「文具・教材」「販促品」「建装」の</a:t>
            </a:r>
            <a:r>
              <a:rPr kumimoji="1" lang="en-US" altLang="ja-JP" sz="1600" b="1" dirty="0">
                <a:latin typeface="+mn-ea"/>
              </a:rPr>
              <a:t>3</a:t>
            </a:r>
            <a:r>
              <a:rPr kumimoji="1" lang="ja-JP" altLang="en-US" sz="1600" b="1" dirty="0">
                <a:latin typeface="+mn-ea"/>
              </a:rPr>
              <a:t>つの事業を中心に展開しています。</a:t>
            </a:r>
          </a:p>
          <a:p>
            <a:pPr>
              <a:lnSpc>
                <a:spcPct val="150000"/>
              </a:lnSpc>
            </a:pPr>
            <a:r>
              <a:rPr kumimoji="1" lang="ja-JP" altLang="en-US" sz="1600" b="1" dirty="0">
                <a:latin typeface="+mn-ea"/>
              </a:rPr>
              <a:t>「マグネット施工でゴミ削減</a:t>
            </a:r>
            <a:r>
              <a:rPr kumimoji="1" lang="en-US" altLang="ja-JP" sz="1600" b="1" dirty="0">
                <a:latin typeface="+mn-ea"/>
              </a:rPr>
              <a:t>‼</a:t>
            </a:r>
            <a:r>
              <a:rPr kumimoji="1" lang="ja-JP" altLang="en-US" sz="1600" b="1" dirty="0">
                <a:latin typeface="+mn-ea"/>
              </a:rPr>
              <a:t>」をテーマに、釘・ビス・ボンドを使わない施工方法をご提案。</a:t>
            </a:r>
          </a:p>
          <a:p>
            <a:pPr>
              <a:lnSpc>
                <a:spcPct val="150000"/>
              </a:lnSpc>
            </a:pPr>
            <a:r>
              <a:rPr kumimoji="1" lang="ja-JP" altLang="en-US" sz="1600" b="1" dirty="0">
                <a:latin typeface="+mn-ea"/>
              </a:rPr>
              <a:t>廃棄物の削減を通じて、環境にやさしい未来の施工と持続可能な社会の実現を目指します。</a:t>
            </a:r>
          </a:p>
          <a:p>
            <a:pPr>
              <a:lnSpc>
                <a:spcPct val="150000"/>
              </a:lnSpc>
            </a:pPr>
            <a:endParaRPr kumimoji="1" lang="en-US" altLang="ja-JP" sz="1600" b="1" dirty="0">
              <a:latin typeface="+mn-ea"/>
            </a:endParaRPr>
          </a:p>
        </p:txBody>
      </p:sp>
      <p:sp>
        <p:nvSpPr>
          <p:cNvPr id="42" name="正方形/長方形 41">
            <a:extLst>
              <a:ext uri="{FF2B5EF4-FFF2-40B4-BE49-F238E27FC236}">
                <a16:creationId xmlns:a16="http://schemas.microsoft.com/office/drawing/2014/main" id="{A459186A-78F0-4F10-8F81-744BCCAA2BB4}"/>
              </a:ext>
            </a:extLst>
          </p:cNvPr>
          <p:cNvSpPr/>
          <p:nvPr/>
        </p:nvSpPr>
        <p:spPr>
          <a:xfrm>
            <a:off x="241299" y="6067331"/>
            <a:ext cx="1085773" cy="612575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技術</a:t>
            </a:r>
            <a:endParaRPr kumimoji="1" lang="en-US" altLang="ja-JP" sz="2400" b="1" dirty="0"/>
          </a:p>
          <a:p>
            <a:pPr algn="ctr"/>
            <a:r>
              <a:rPr kumimoji="1" lang="ja-JP" altLang="en-US" sz="2400" b="1" dirty="0"/>
              <a:t>詳細</a:t>
            </a:r>
          </a:p>
        </p:txBody>
      </p:sp>
      <p:sp>
        <p:nvSpPr>
          <p:cNvPr id="43" name="正方形/長方形 42">
            <a:extLst>
              <a:ext uri="{FF2B5EF4-FFF2-40B4-BE49-F238E27FC236}">
                <a16:creationId xmlns:a16="http://schemas.microsoft.com/office/drawing/2014/main" id="{9279C9B2-87B9-4ADB-A815-A22ECABFDB52}"/>
              </a:ext>
            </a:extLst>
          </p:cNvPr>
          <p:cNvSpPr/>
          <p:nvPr/>
        </p:nvSpPr>
        <p:spPr>
          <a:xfrm>
            <a:off x="241300" y="6041730"/>
            <a:ext cx="10337800" cy="6152658"/>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7" name="テキスト ボックス 46">
            <a:extLst>
              <a:ext uri="{FF2B5EF4-FFF2-40B4-BE49-F238E27FC236}">
                <a16:creationId xmlns:a16="http://schemas.microsoft.com/office/drawing/2014/main" id="{58ADCD66-071B-4168-8336-81C001AD3B40}"/>
              </a:ext>
            </a:extLst>
          </p:cNvPr>
          <p:cNvSpPr txBox="1"/>
          <p:nvPr/>
        </p:nvSpPr>
        <p:spPr>
          <a:xfrm>
            <a:off x="1480473" y="6163254"/>
            <a:ext cx="6328367" cy="6175024"/>
          </a:xfrm>
          <a:prstGeom prst="rect">
            <a:avLst/>
          </a:prstGeom>
          <a:noFill/>
        </p:spPr>
        <p:txBody>
          <a:bodyPr wrap="square" rtlCol="0">
            <a:spAutoFit/>
          </a:bodyPr>
          <a:lstStyle/>
          <a:p>
            <a:pPr>
              <a:lnSpc>
                <a:spcPts val="2500"/>
              </a:lnSpc>
            </a:pPr>
            <a:r>
              <a:rPr kumimoji="1" lang="ja-JP" altLang="en-US" sz="2000" b="1" dirty="0">
                <a:latin typeface="+mn-ea"/>
              </a:rPr>
              <a:t>当社が採用する表示素材は、フルカラー印刷が可能なマグネメディアであり、磁石対応の</a:t>
            </a:r>
            <a:r>
              <a:rPr kumimoji="1" lang="en-US" altLang="ja-JP" sz="2000" b="1" dirty="0">
                <a:latin typeface="+mn-ea"/>
              </a:rPr>
              <a:t>A</a:t>
            </a:r>
            <a:r>
              <a:rPr kumimoji="1" lang="ja-JP" altLang="en-US" sz="2000" b="1" dirty="0">
                <a:latin typeface="+mn-ea"/>
              </a:rPr>
              <a:t>型スタンドに貼り付けして使用します。本素材は貼って剥がすことができ繰り返し使用が可能であるほか、重ね張りにも対応しており、運用上の柔軟性が高いことが特徴です。また、耐候性を備えているため、屋外の環境においても長期間の使用が可能です。</a:t>
            </a:r>
          </a:p>
          <a:p>
            <a:pPr>
              <a:lnSpc>
                <a:spcPts val="2500"/>
              </a:lnSpc>
            </a:pPr>
            <a:endParaRPr kumimoji="1" lang="ja-JP" altLang="en-US" sz="2000" b="1" dirty="0">
              <a:latin typeface="+mn-ea"/>
            </a:endParaRPr>
          </a:p>
          <a:p>
            <a:pPr>
              <a:lnSpc>
                <a:spcPts val="2500"/>
              </a:lnSpc>
            </a:pPr>
            <a:r>
              <a:rPr kumimoji="1" lang="ja-JP" altLang="en-US" sz="2000" b="1" dirty="0">
                <a:latin typeface="+mn-ea"/>
              </a:rPr>
              <a:t>従来の紙製ポスターでは、雨や湿気による変質を防ぐために透明アクリル板を併用する必要がありましたが、アクリル板は太陽光や蛍光灯の光を反射し、視認性が低下する問題がありました。さらに紙素材は繰り返し使用が出来ず、交換頻度が高くなることで、廃棄物が多く発生するという課題も存在します。</a:t>
            </a:r>
          </a:p>
          <a:p>
            <a:pPr>
              <a:lnSpc>
                <a:spcPts val="2500"/>
              </a:lnSpc>
            </a:pPr>
            <a:r>
              <a:rPr kumimoji="1" lang="ja-JP" altLang="en-US" sz="2000" b="1" dirty="0">
                <a:latin typeface="+mn-ea"/>
              </a:rPr>
              <a:t>これらの点を踏まえ、マグネメディアを用いた本方式は、視認性、耐候性、再利用性の観点から、環境負荷を低減し、運用効率を向上させる技術であると考えます。</a:t>
            </a:r>
          </a:p>
          <a:p>
            <a:pPr>
              <a:lnSpc>
                <a:spcPts val="2500"/>
              </a:lnSpc>
            </a:pPr>
            <a:endParaRPr kumimoji="1" lang="ja-JP" altLang="en-US" sz="2000" b="1" dirty="0">
              <a:latin typeface="+mn-ea"/>
            </a:endParaRPr>
          </a:p>
        </p:txBody>
      </p:sp>
      <p:sp>
        <p:nvSpPr>
          <p:cNvPr id="53" name="正方形/長方形 52">
            <a:extLst>
              <a:ext uri="{FF2B5EF4-FFF2-40B4-BE49-F238E27FC236}">
                <a16:creationId xmlns:a16="http://schemas.microsoft.com/office/drawing/2014/main" id="{4C0BF7AA-2167-4541-87A6-607C263639BE}"/>
              </a:ext>
            </a:extLst>
          </p:cNvPr>
          <p:cNvSpPr/>
          <p:nvPr/>
        </p:nvSpPr>
        <p:spPr>
          <a:xfrm>
            <a:off x="231143" y="2467407"/>
            <a:ext cx="1412400" cy="92150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会社名</a:t>
            </a:r>
          </a:p>
        </p:txBody>
      </p:sp>
      <p:sp>
        <p:nvSpPr>
          <p:cNvPr id="54" name="正方形/長方形 53">
            <a:extLst>
              <a:ext uri="{FF2B5EF4-FFF2-40B4-BE49-F238E27FC236}">
                <a16:creationId xmlns:a16="http://schemas.microsoft.com/office/drawing/2014/main" id="{2C934109-4DC7-4C1B-BBE4-2B7B6D93D14B}"/>
              </a:ext>
            </a:extLst>
          </p:cNvPr>
          <p:cNvSpPr/>
          <p:nvPr/>
        </p:nvSpPr>
        <p:spPr>
          <a:xfrm>
            <a:off x="1621017" y="2495659"/>
            <a:ext cx="8909988" cy="856392"/>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5" name="テキスト ボックス 54">
            <a:extLst>
              <a:ext uri="{FF2B5EF4-FFF2-40B4-BE49-F238E27FC236}">
                <a16:creationId xmlns:a16="http://schemas.microsoft.com/office/drawing/2014/main" id="{BA129DB4-7048-4CFE-8CC3-895E3271CC26}"/>
              </a:ext>
            </a:extLst>
          </p:cNvPr>
          <p:cNvSpPr txBox="1"/>
          <p:nvPr/>
        </p:nvSpPr>
        <p:spPr>
          <a:xfrm>
            <a:off x="1653700" y="2558593"/>
            <a:ext cx="8887462" cy="646331"/>
          </a:xfrm>
          <a:prstGeom prst="rect">
            <a:avLst/>
          </a:prstGeom>
          <a:noFill/>
        </p:spPr>
        <p:txBody>
          <a:bodyPr wrap="square" rtlCol="0">
            <a:spAutoFit/>
          </a:bodyPr>
          <a:lstStyle/>
          <a:p>
            <a:pPr algn="ctr"/>
            <a:r>
              <a:rPr kumimoji="1" lang="ja-JP" altLang="en-US" sz="3600" b="1" dirty="0"/>
              <a:t>ニチレイマグネット株式会社</a:t>
            </a:r>
            <a:endParaRPr kumimoji="1" lang="en-US" altLang="ja-JP" sz="3600" b="1" dirty="0"/>
          </a:p>
        </p:txBody>
      </p:sp>
      <p:sp>
        <p:nvSpPr>
          <p:cNvPr id="34" name="正方形/長方形 33">
            <a:extLst>
              <a:ext uri="{FF2B5EF4-FFF2-40B4-BE49-F238E27FC236}">
                <a16:creationId xmlns:a16="http://schemas.microsoft.com/office/drawing/2014/main" id="{2039EEE3-35F8-4B71-8962-E642A02257D2}"/>
              </a:ext>
            </a:extLst>
          </p:cNvPr>
          <p:cNvSpPr/>
          <p:nvPr/>
        </p:nvSpPr>
        <p:spPr>
          <a:xfrm>
            <a:off x="231143" y="3442182"/>
            <a:ext cx="3290858" cy="58477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本社・大阪の拠点</a:t>
            </a:r>
          </a:p>
        </p:txBody>
      </p:sp>
      <p:sp>
        <p:nvSpPr>
          <p:cNvPr id="35" name="正方形/長方形 34">
            <a:extLst>
              <a:ext uri="{FF2B5EF4-FFF2-40B4-BE49-F238E27FC236}">
                <a16:creationId xmlns:a16="http://schemas.microsoft.com/office/drawing/2014/main" id="{163592EF-D567-488F-A146-CD9C2C4AD6C6}"/>
              </a:ext>
            </a:extLst>
          </p:cNvPr>
          <p:cNvSpPr/>
          <p:nvPr/>
        </p:nvSpPr>
        <p:spPr>
          <a:xfrm>
            <a:off x="3522001" y="3456301"/>
            <a:ext cx="7009004" cy="523790"/>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36" name="テキスト ボックス 35">
            <a:extLst>
              <a:ext uri="{FF2B5EF4-FFF2-40B4-BE49-F238E27FC236}">
                <a16:creationId xmlns:a16="http://schemas.microsoft.com/office/drawing/2014/main" id="{C1EC5251-42A1-497F-AA9C-C80FBB0B566E}"/>
              </a:ext>
            </a:extLst>
          </p:cNvPr>
          <p:cNvSpPr txBox="1"/>
          <p:nvPr/>
        </p:nvSpPr>
        <p:spPr>
          <a:xfrm>
            <a:off x="3522000" y="3478897"/>
            <a:ext cx="6997741" cy="461665"/>
          </a:xfrm>
          <a:prstGeom prst="rect">
            <a:avLst/>
          </a:prstGeom>
          <a:noFill/>
          <a:ln>
            <a:solidFill>
              <a:schemeClr val="tx1">
                <a:lumMod val="65000"/>
                <a:lumOff val="35000"/>
              </a:schemeClr>
            </a:solidFill>
          </a:ln>
        </p:spPr>
        <p:txBody>
          <a:bodyPr wrap="square" rtlCol="0">
            <a:spAutoFit/>
          </a:bodyPr>
          <a:lstStyle/>
          <a:p>
            <a:pPr algn="ctr"/>
            <a:r>
              <a:rPr kumimoji="1" lang="ja-JP" altLang="en-US" sz="2400" b="1" dirty="0"/>
              <a:t>東大阪市</a:t>
            </a:r>
            <a:endParaRPr kumimoji="1" lang="en-US" altLang="ja-JP" sz="2400" b="1" dirty="0"/>
          </a:p>
        </p:txBody>
      </p:sp>
      <p:sp>
        <p:nvSpPr>
          <p:cNvPr id="32" name="正方形/長方形 31">
            <a:extLst>
              <a:ext uri="{FF2B5EF4-FFF2-40B4-BE49-F238E27FC236}">
                <a16:creationId xmlns:a16="http://schemas.microsoft.com/office/drawing/2014/main" id="{35DB722F-FF24-443B-B6AB-FD787D3915D6}"/>
              </a:ext>
            </a:extLst>
          </p:cNvPr>
          <p:cNvSpPr/>
          <p:nvPr/>
        </p:nvSpPr>
        <p:spPr>
          <a:xfrm>
            <a:off x="231142" y="12301835"/>
            <a:ext cx="5732873" cy="529245"/>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400" b="1" dirty="0"/>
              <a:t>期待する技術の活用方法・連携先</a:t>
            </a:r>
          </a:p>
        </p:txBody>
      </p:sp>
      <p:sp>
        <p:nvSpPr>
          <p:cNvPr id="39" name="正方形/長方形 38">
            <a:extLst>
              <a:ext uri="{FF2B5EF4-FFF2-40B4-BE49-F238E27FC236}">
                <a16:creationId xmlns:a16="http://schemas.microsoft.com/office/drawing/2014/main" id="{79ADCB95-D10C-4CAA-8E72-EAD2E2809CC7}"/>
              </a:ext>
            </a:extLst>
          </p:cNvPr>
          <p:cNvSpPr/>
          <p:nvPr/>
        </p:nvSpPr>
        <p:spPr>
          <a:xfrm>
            <a:off x="241299" y="12307041"/>
            <a:ext cx="5722716" cy="2735307"/>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40" name="テキスト ボックス 39">
            <a:extLst>
              <a:ext uri="{FF2B5EF4-FFF2-40B4-BE49-F238E27FC236}">
                <a16:creationId xmlns:a16="http://schemas.microsoft.com/office/drawing/2014/main" id="{0515E507-29CF-46C9-A3F9-2FA025DD86CB}"/>
              </a:ext>
            </a:extLst>
          </p:cNvPr>
          <p:cNvSpPr txBox="1"/>
          <p:nvPr/>
        </p:nvSpPr>
        <p:spPr>
          <a:xfrm>
            <a:off x="6848269" y="14744925"/>
            <a:ext cx="3843544" cy="400110"/>
          </a:xfrm>
          <a:prstGeom prst="rect">
            <a:avLst/>
          </a:prstGeom>
          <a:noFill/>
        </p:spPr>
        <p:txBody>
          <a:bodyPr wrap="square" rtlCol="0">
            <a:spAutoFit/>
          </a:bodyPr>
          <a:lstStyle/>
          <a:p>
            <a:pPr algn="r"/>
            <a:r>
              <a:rPr kumimoji="1" lang="ja-JP" altLang="en-US" sz="2000" dirty="0"/>
              <a:t>令和</a:t>
            </a:r>
            <a:r>
              <a:rPr kumimoji="1" lang="ja-JP" altLang="en-US" sz="2000"/>
              <a:t>８年９月７日</a:t>
            </a:r>
            <a:r>
              <a:rPr kumimoji="1" lang="ja-JP" altLang="en-US" sz="2000" dirty="0"/>
              <a:t>時点</a:t>
            </a:r>
          </a:p>
        </p:txBody>
      </p:sp>
      <p:sp>
        <p:nvSpPr>
          <p:cNvPr id="48" name="正方形/長方形 47">
            <a:extLst>
              <a:ext uri="{FF2B5EF4-FFF2-40B4-BE49-F238E27FC236}">
                <a16:creationId xmlns:a16="http://schemas.microsoft.com/office/drawing/2014/main" id="{317C07BB-3F7F-4F91-9F34-638CB1CB0095}"/>
              </a:ext>
            </a:extLst>
          </p:cNvPr>
          <p:cNvSpPr/>
          <p:nvPr/>
        </p:nvSpPr>
        <p:spPr>
          <a:xfrm>
            <a:off x="6076729" y="12333317"/>
            <a:ext cx="4520286" cy="55972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b="1" dirty="0"/>
              <a:t>問い合わせ先</a:t>
            </a:r>
          </a:p>
        </p:txBody>
      </p:sp>
      <p:sp>
        <p:nvSpPr>
          <p:cNvPr id="51" name="正方形/長方形 50">
            <a:extLst>
              <a:ext uri="{FF2B5EF4-FFF2-40B4-BE49-F238E27FC236}">
                <a16:creationId xmlns:a16="http://schemas.microsoft.com/office/drawing/2014/main" id="{E8C738BC-C855-4226-BE06-7A889DD9448B}"/>
              </a:ext>
            </a:extLst>
          </p:cNvPr>
          <p:cNvSpPr/>
          <p:nvPr/>
        </p:nvSpPr>
        <p:spPr>
          <a:xfrm>
            <a:off x="6076729" y="12301834"/>
            <a:ext cx="4502371" cy="2443090"/>
          </a:xfrm>
          <a:prstGeom prst="rect">
            <a:avLst/>
          </a:prstGeom>
          <a:noFill/>
          <a:ln w="571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800" b="1" dirty="0"/>
          </a:p>
        </p:txBody>
      </p:sp>
      <p:sp>
        <p:nvSpPr>
          <p:cNvPr id="56" name="テキスト ボックス 55">
            <a:extLst>
              <a:ext uri="{FF2B5EF4-FFF2-40B4-BE49-F238E27FC236}">
                <a16:creationId xmlns:a16="http://schemas.microsoft.com/office/drawing/2014/main" id="{9B5C7E81-478E-4B49-AF72-329C887E5BF7}"/>
              </a:ext>
            </a:extLst>
          </p:cNvPr>
          <p:cNvSpPr txBox="1"/>
          <p:nvPr/>
        </p:nvSpPr>
        <p:spPr>
          <a:xfrm>
            <a:off x="330061" y="12944407"/>
            <a:ext cx="5535033" cy="1815882"/>
          </a:xfrm>
          <a:prstGeom prst="rect">
            <a:avLst/>
          </a:prstGeom>
          <a:noFill/>
        </p:spPr>
        <p:txBody>
          <a:bodyPr wrap="square" rtlCol="0">
            <a:spAutoFit/>
          </a:bodyPr>
          <a:lstStyle/>
          <a:p>
            <a:r>
              <a:rPr kumimoji="1" lang="ja-JP" altLang="en-US" sz="1600" b="1" dirty="0">
                <a:latin typeface="+mn-ea"/>
              </a:rPr>
              <a:t>理美容室、ドラッグストア、スーパー、飲食店、花屋等、</a:t>
            </a:r>
            <a:r>
              <a:rPr kumimoji="1" lang="en-US" altLang="ja-JP" sz="1600" b="1" dirty="0">
                <a:latin typeface="+mn-ea"/>
              </a:rPr>
              <a:t>A</a:t>
            </a:r>
            <a:r>
              <a:rPr kumimoji="1" lang="ja-JP" altLang="en-US" sz="1600" b="1" dirty="0">
                <a:latin typeface="+mn-ea"/>
              </a:rPr>
              <a:t>型スタンド広告を利用できる全店舗</a:t>
            </a:r>
            <a:endParaRPr kumimoji="1" lang="en-US" altLang="ja-JP" sz="1600" b="1" dirty="0">
              <a:latin typeface="+mn-ea"/>
            </a:endParaRPr>
          </a:p>
          <a:p>
            <a:endParaRPr kumimoji="1" lang="en-US" altLang="ja-JP" sz="1600" b="1" dirty="0">
              <a:latin typeface="+mn-ea"/>
            </a:endParaRPr>
          </a:p>
          <a:p>
            <a:r>
              <a:rPr kumimoji="1" lang="ja-JP" altLang="en-US" sz="1600" b="1" dirty="0">
                <a:latin typeface="+mn-ea"/>
              </a:rPr>
              <a:t>他にも、ペロブスカイトおよび、その他の薄膜型太陽光パネルをマグネシートにより設置すれば磁力で吸着するので、接着剤が不要になり、設備の導入、更新を柔軟化できカーボンニュートラル実現に向けた普及・促進に役立つ</a:t>
            </a:r>
            <a:endParaRPr kumimoji="1" lang="en-US" altLang="ja-JP" sz="1600" b="1" dirty="0">
              <a:latin typeface="+mn-ea"/>
            </a:endParaRPr>
          </a:p>
        </p:txBody>
      </p:sp>
      <p:sp>
        <p:nvSpPr>
          <p:cNvPr id="57" name="テキスト ボックス 56">
            <a:extLst>
              <a:ext uri="{FF2B5EF4-FFF2-40B4-BE49-F238E27FC236}">
                <a16:creationId xmlns:a16="http://schemas.microsoft.com/office/drawing/2014/main" id="{B94DCDAA-71A5-4A58-B9B5-6BCEB2DA03DD}"/>
              </a:ext>
            </a:extLst>
          </p:cNvPr>
          <p:cNvSpPr txBox="1"/>
          <p:nvPr/>
        </p:nvSpPr>
        <p:spPr>
          <a:xfrm>
            <a:off x="6076729" y="12969964"/>
            <a:ext cx="4125403" cy="1708160"/>
          </a:xfrm>
          <a:prstGeom prst="rect">
            <a:avLst/>
          </a:prstGeom>
          <a:noFill/>
        </p:spPr>
        <p:txBody>
          <a:bodyPr wrap="square" rtlCol="0">
            <a:spAutoFit/>
          </a:bodyPr>
          <a:lstStyle/>
          <a:p>
            <a:r>
              <a:rPr kumimoji="1" lang="ja-JP" altLang="en-US" sz="1500" b="1" dirty="0"/>
              <a:t>大阪府商工労働部成長産業振興室</a:t>
            </a:r>
            <a:endParaRPr kumimoji="1" lang="en-US" altLang="ja-JP" sz="1500" b="1" dirty="0"/>
          </a:p>
          <a:p>
            <a:r>
              <a:rPr kumimoji="1" lang="ja-JP" altLang="en-US" sz="1500" b="1" dirty="0"/>
              <a:t>産業創造課グリーンビジネス</a:t>
            </a:r>
            <a:r>
              <a:rPr kumimoji="1" lang="en-US" altLang="ja-JP" sz="1500" b="1" dirty="0"/>
              <a:t>G</a:t>
            </a:r>
          </a:p>
          <a:p>
            <a:r>
              <a:rPr kumimoji="1" lang="ja-JP" altLang="en-US" sz="1500" b="1" dirty="0"/>
              <a:t>〒</a:t>
            </a:r>
            <a:r>
              <a:rPr kumimoji="1" lang="en-US" altLang="ja-JP" sz="1500" b="1" dirty="0"/>
              <a:t>559-0855 </a:t>
            </a:r>
          </a:p>
          <a:p>
            <a:r>
              <a:rPr kumimoji="1" lang="ja-JP" altLang="en-US" sz="1500" b="1" dirty="0"/>
              <a:t>大阪市住之江区南港北</a:t>
            </a:r>
            <a:r>
              <a:rPr kumimoji="1" lang="en-US" altLang="ja-JP" sz="1500" b="1" dirty="0"/>
              <a:t>1-14-16</a:t>
            </a:r>
          </a:p>
          <a:p>
            <a:r>
              <a:rPr kumimoji="1" lang="ja-JP" altLang="en-US" sz="1500" b="1" dirty="0"/>
              <a:t>大阪府咲洲庁舎</a:t>
            </a:r>
            <a:r>
              <a:rPr kumimoji="1" lang="en-US" altLang="ja-JP" sz="1500" b="1" dirty="0"/>
              <a:t>25</a:t>
            </a:r>
            <a:r>
              <a:rPr kumimoji="1" lang="ja-JP" altLang="en-US" sz="1500" b="1" dirty="0"/>
              <a:t>階</a:t>
            </a:r>
            <a:endParaRPr kumimoji="1" lang="en-US" altLang="ja-JP" sz="1500" b="1" dirty="0"/>
          </a:p>
          <a:p>
            <a:r>
              <a:rPr kumimoji="1" lang="en-US" altLang="ja-JP" sz="1500" b="1" dirty="0"/>
              <a:t>TEL</a:t>
            </a:r>
            <a:r>
              <a:rPr kumimoji="1" lang="ja-JP" altLang="en-US" sz="1500" b="1" dirty="0"/>
              <a:t>：</a:t>
            </a:r>
            <a:r>
              <a:rPr kumimoji="1" lang="en-US" altLang="ja-JP" sz="1500" b="1" dirty="0"/>
              <a:t>06-6210-9484</a:t>
            </a:r>
          </a:p>
          <a:p>
            <a:r>
              <a:rPr kumimoji="1" lang="ja-JP" altLang="en-US" sz="1500" b="1" dirty="0"/>
              <a:t>メールアドレス：</a:t>
            </a:r>
            <a:r>
              <a:rPr kumimoji="1" lang="en-US" altLang="ja-JP" sz="1500" b="1" dirty="0"/>
              <a:t>green@gbox.pref.osaka.lg.jp</a:t>
            </a:r>
            <a:endParaRPr kumimoji="1" lang="ja-JP" altLang="en-US" sz="1500" b="1" dirty="0"/>
          </a:p>
        </p:txBody>
      </p:sp>
      <p:pic>
        <p:nvPicPr>
          <p:cNvPr id="58" name="図 57">
            <a:extLst>
              <a:ext uri="{FF2B5EF4-FFF2-40B4-BE49-F238E27FC236}">
                <a16:creationId xmlns:a16="http://schemas.microsoft.com/office/drawing/2014/main" id="{1CBE5F86-7816-48E8-8BEF-61233B92A7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60367" y="12929318"/>
            <a:ext cx="1470638" cy="1470638"/>
          </a:xfrm>
          <a:prstGeom prst="rect">
            <a:avLst/>
          </a:prstGeom>
        </p:spPr>
      </p:pic>
      <p:pic>
        <p:nvPicPr>
          <p:cNvPr id="2" name="図 1">
            <a:extLst>
              <a:ext uri="{FF2B5EF4-FFF2-40B4-BE49-F238E27FC236}">
                <a16:creationId xmlns:a16="http://schemas.microsoft.com/office/drawing/2014/main" id="{D80B280E-0724-25FE-7AEC-659D5102C071}"/>
              </a:ext>
            </a:extLst>
          </p:cNvPr>
          <p:cNvPicPr>
            <a:picLocks noChangeAspect="1"/>
          </p:cNvPicPr>
          <p:nvPr/>
        </p:nvPicPr>
        <p:blipFill>
          <a:blip r:embed="rId3"/>
          <a:stretch>
            <a:fillRect/>
          </a:stretch>
        </p:blipFill>
        <p:spPr>
          <a:xfrm>
            <a:off x="8137714" y="9380242"/>
            <a:ext cx="2226305" cy="2614724"/>
          </a:xfrm>
          <a:prstGeom prst="rect">
            <a:avLst/>
          </a:prstGeom>
        </p:spPr>
      </p:pic>
      <p:pic>
        <p:nvPicPr>
          <p:cNvPr id="12" name="図 11">
            <a:extLst>
              <a:ext uri="{FF2B5EF4-FFF2-40B4-BE49-F238E27FC236}">
                <a16:creationId xmlns:a16="http://schemas.microsoft.com/office/drawing/2014/main" id="{B5462373-47F3-5CDF-6729-EC3C9DDD2FFC}"/>
              </a:ext>
            </a:extLst>
          </p:cNvPr>
          <p:cNvPicPr>
            <a:picLocks noChangeAspect="1"/>
          </p:cNvPicPr>
          <p:nvPr/>
        </p:nvPicPr>
        <p:blipFill>
          <a:blip r:embed="rId4"/>
          <a:stretch>
            <a:fillRect/>
          </a:stretch>
        </p:blipFill>
        <p:spPr>
          <a:xfrm>
            <a:off x="8129272" y="6287198"/>
            <a:ext cx="2226305" cy="2830861"/>
          </a:xfrm>
          <a:prstGeom prst="rect">
            <a:avLst/>
          </a:prstGeom>
        </p:spPr>
      </p:pic>
    </p:spTree>
    <p:extLst>
      <p:ext uri="{BB962C8B-B14F-4D97-AF65-F5344CB8AC3E}">
        <p14:creationId xmlns:p14="http://schemas.microsoft.com/office/powerpoint/2010/main" val="147731063"/>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1093</Words>
  <Application>Microsoft Office PowerPoint</Application>
  <PresentationFormat>ユーザー設定</PresentationFormat>
  <Paragraphs>118</Paragraphs>
  <Slides>4</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4</vt:i4>
      </vt:variant>
    </vt:vector>
  </HeadingPairs>
  <TitlesOfParts>
    <vt:vector size="10" baseType="lpstr">
      <vt:lpstr>Meiryo UI</vt:lpstr>
      <vt:lpstr>Arial</vt:lpstr>
      <vt:lpstr>Calibri</vt:lpstr>
      <vt:lpstr>Calibri Light</vt:lpstr>
      <vt:lpstr>Montserrat</vt:lpstr>
      <vt:lpstr>Office テーマ</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2026-06-11T00:36:20Z</dcterms:created>
  <dcterms:modified xsi:type="dcterms:W3CDTF">2026-09-09T10:05:53Z</dcterms:modified>
</cp:coreProperties>
</file>