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7" r:id="rId2"/>
    <p:sldId id="266" r:id="rId3"/>
  </p:sldIdLst>
  <p:sldSz cx="10691813" cy="1511935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9FF"/>
    <a:srgbClr val="FBA3FF"/>
    <a:srgbClr val="B70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457" autoAdjust="0"/>
    <p:restoredTop sz="94660"/>
  </p:normalViewPr>
  <p:slideViewPr>
    <p:cSldViewPr snapToGrid="0" showGuides="1">
      <p:cViewPr varScale="1">
        <p:scale>
          <a:sx n="36" d="100"/>
          <a:sy n="36" d="100"/>
        </p:scale>
        <p:origin x="2224" y="60"/>
      </p:cViewPr>
      <p:guideLst>
        <p:guide orient="horz" pos="4762"/>
        <p:guide pos="3368"/>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2026/6/5</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バイオ</a:t>
            </a:r>
            <a:endParaRPr kumimoji="1" lang="en-US" altLang="ja-JP" sz="2800" b="1" dirty="0"/>
          </a:p>
          <a:p>
            <a:pPr algn="ctr"/>
            <a:r>
              <a:rPr kumimoji="1" lang="ja-JP" altLang="en-US" sz="2800" b="1" dirty="0"/>
              <a:t>ものづくり</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バイオものづくりの</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ワンストップサービス</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67219" y="4208626"/>
            <a:ext cx="9229796" cy="1815882"/>
          </a:xfrm>
          <a:prstGeom prst="rect">
            <a:avLst/>
          </a:prstGeom>
          <a:noFill/>
        </p:spPr>
        <p:txBody>
          <a:bodyPr wrap="square" rtlCol="0">
            <a:spAutoFit/>
          </a:bodyPr>
          <a:lstStyle/>
          <a:p>
            <a:r>
              <a:rPr kumimoji="1" lang="en-US" altLang="ja-JP" sz="2800" b="1" dirty="0"/>
              <a:t>KRI</a:t>
            </a:r>
            <a:r>
              <a:rPr kumimoji="1" lang="ja-JP" altLang="en-US" sz="2800" b="1" dirty="0"/>
              <a:t>は研究・調査・評価試験のアウトソーシング企業です。</a:t>
            </a:r>
            <a:endParaRPr kumimoji="1" lang="en-US" altLang="ja-JP" sz="2800" b="1" dirty="0"/>
          </a:p>
          <a:p>
            <a:r>
              <a:rPr kumimoji="1" lang="ja-JP" altLang="en-US" sz="2800" b="1" dirty="0"/>
              <a:t>微生物分離技術、育種技術、評価技術（代謝解析、ゲノム解析など）により、バイオものづくりの社会実装に向けた技術課題解決に取り組んでいます。</a:t>
            </a: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81667" y="6201487"/>
            <a:ext cx="9139147" cy="2246769"/>
          </a:xfrm>
          <a:prstGeom prst="rect">
            <a:avLst/>
          </a:prstGeom>
          <a:noFill/>
        </p:spPr>
        <p:txBody>
          <a:bodyPr wrap="square" rtlCol="0">
            <a:spAutoFit/>
          </a:bodyPr>
          <a:lstStyle/>
          <a:p>
            <a:r>
              <a:rPr kumimoji="1" lang="ja-JP" altLang="en-US" sz="2800" b="1" dirty="0"/>
              <a:t>バイオものづくりに関する市場調査、技術動向調査、微生物分離、微生物育種、培養スケールアップ、微生物センサー、機器分析、データ解析、プロセス開発などバイオものづくりに関連するワンストップサービスを展開してい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株式会社ＫＲＩ</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本社：京都市下京区、大阪拠点：大阪市此花区</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令和８年</a:t>
            </a:r>
            <a:r>
              <a:rPr kumimoji="1" lang="ja-JP" altLang="en-US" sz="2000" dirty="0"/>
              <a:t>６月５日時点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96173"/>
            <a:ext cx="5535033" cy="1384995"/>
          </a:xfrm>
          <a:prstGeom prst="rect">
            <a:avLst/>
          </a:prstGeom>
          <a:noFill/>
        </p:spPr>
        <p:txBody>
          <a:bodyPr wrap="square" rtlCol="0">
            <a:spAutoFit/>
          </a:bodyPr>
          <a:lstStyle/>
          <a:p>
            <a:r>
              <a:rPr kumimoji="1" lang="ja-JP" altLang="en-US" sz="2800" b="1" dirty="0"/>
              <a:t>異業種からバイオものづくり分野への新規参入を、力強くサポートいたします。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2" name="図 1">
            <a:extLst>
              <a:ext uri="{FF2B5EF4-FFF2-40B4-BE49-F238E27FC236}">
                <a16:creationId xmlns:a16="http://schemas.microsoft.com/office/drawing/2014/main" id="{1FC0B386-2685-19F1-9CE4-02BCDD53BA95}"/>
              </a:ext>
            </a:extLst>
          </p:cNvPr>
          <p:cNvPicPr>
            <a:picLocks noChangeAspect="1"/>
          </p:cNvPicPr>
          <p:nvPr/>
        </p:nvPicPr>
        <p:blipFill>
          <a:blip r:embed="rId3"/>
          <a:stretch>
            <a:fillRect/>
          </a:stretch>
        </p:blipFill>
        <p:spPr>
          <a:xfrm>
            <a:off x="1457868" y="8468736"/>
            <a:ext cx="9083294" cy="3546988"/>
          </a:xfrm>
          <a:prstGeom prst="rect">
            <a:avLst/>
          </a:prstGeom>
        </p:spPr>
      </p:pic>
    </p:spTree>
    <p:extLst>
      <p:ext uri="{BB962C8B-B14F-4D97-AF65-F5344CB8AC3E}">
        <p14:creationId xmlns:p14="http://schemas.microsoft.com/office/powerpoint/2010/main" val="132539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41300" y="601133"/>
            <a:ext cx="1412400" cy="1782154"/>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バイオ</a:t>
            </a:r>
            <a:endParaRPr kumimoji="1" lang="en-US" altLang="ja-JP" sz="2800" b="1" dirty="0"/>
          </a:p>
          <a:p>
            <a:pPr algn="ctr"/>
            <a:r>
              <a:rPr kumimoji="1" lang="ja-JP" altLang="en-US" sz="2800" b="1" dirty="0"/>
              <a:t>ものづくり</a:t>
            </a:r>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612751" y="1070672"/>
            <a:ext cx="8702528" cy="830997"/>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糖を原料としたバイオ化学品</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84155" y="4263635"/>
            <a:ext cx="9229796" cy="2308324"/>
          </a:xfrm>
          <a:prstGeom prst="rect">
            <a:avLst/>
          </a:prstGeom>
          <a:noFill/>
        </p:spPr>
        <p:txBody>
          <a:bodyPr wrap="square" rtlCol="0">
            <a:spAutoFit/>
          </a:bodyPr>
          <a:lstStyle/>
          <a:p>
            <a:r>
              <a:rPr kumimoji="1" lang="ja-JP" altLang="en-US" sz="2400" b="1" dirty="0"/>
              <a:t>マイクロバイオファクトリー株式会社は、</a:t>
            </a:r>
            <a:r>
              <a:rPr kumimoji="1" lang="en-US" altLang="ja-JP" sz="2400" b="1" dirty="0">
                <a:solidFill>
                  <a:srgbClr val="333333"/>
                </a:solidFill>
                <a:latin typeface="Montserrat" panose="00000500000000000000" pitchFamily="2" charset="0"/>
              </a:rPr>
              <a:t>2018</a:t>
            </a:r>
            <a:r>
              <a:rPr lang="ja-JP" altLang="en-US" sz="2400" b="1" i="0" dirty="0">
                <a:solidFill>
                  <a:srgbClr val="333333"/>
                </a:solidFill>
                <a:effectLst/>
                <a:latin typeface="Montserrat" panose="00000500000000000000" pitchFamily="2" charset="0"/>
              </a:rPr>
              <a:t>年の創業以来、</a:t>
            </a:r>
            <a:endParaRPr lang="en-US" altLang="ja-JP" sz="2400" b="1" i="0" dirty="0">
              <a:solidFill>
                <a:srgbClr val="333333"/>
              </a:solidFill>
              <a:effectLst/>
              <a:latin typeface="Montserrat" panose="00000500000000000000" pitchFamily="2" charset="0"/>
            </a:endParaRPr>
          </a:p>
          <a:p>
            <a:r>
              <a:rPr lang="ja-JP" altLang="en-US" sz="2400" b="1" i="0" dirty="0">
                <a:solidFill>
                  <a:srgbClr val="333333"/>
                </a:solidFill>
                <a:effectLst/>
                <a:latin typeface="Montserrat" panose="00000500000000000000" pitchFamily="2" charset="0"/>
              </a:rPr>
              <a:t>バイオマス由来の糖を原料に</a:t>
            </a:r>
            <a:r>
              <a:rPr lang="ja-JP" altLang="en-US" sz="2400" b="1" dirty="0">
                <a:solidFill>
                  <a:srgbClr val="333333"/>
                </a:solidFill>
                <a:latin typeface="Montserrat" panose="00000500000000000000" pitchFamily="2" charset="0"/>
              </a:rPr>
              <a:t>微生物発酵で各種化学品を生産する技術開発をしています。現在はインディゴ染料やナイロン原料、化粧品原料等様々な有用物質の生産開発に取り組んでいます。</a:t>
            </a:r>
            <a:endParaRPr lang="en-US" altLang="ja-JP" sz="2400" b="1" dirty="0">
              <a:solidFill>
                <a:srgbClr val="333333"/>
              </a:solidFill>
              <a:latin typeface="Montserrat" panose="00000500000000000000" pitchFamily="2" charset="0"/>
            </a:endParaRPr>
          </a:p>
          <a:p>
            <a:endParaRPr kumimoji="1" lang="en-US" altLang="ja-JP" sz="2400" b="1" dirty="0">
              <a:solidFill>
                <a:srgbClr val="333333"/>
              </a:solidFill>
              <a:latin typeface="Montserrat" panose="00000500000000000000" pitchFamily="2" charset="0"/>
            </a:endParaRPr>
          </a:p>
          <a:p>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719324" y="11162617"/>
            <a:ext cx="8125067" cy="523220"/>
          </a:xfrm>
          <a:prstGeom prst="rect">
            <a:avLst/>
          </a:prstGeom>
          <a:noFill/>
        </p:spPr>
        <p:txBody>
          <a:bodyPr wrap="square" rtlCol="0">
            <a:spAutoFit/>
          </a:bodyPr>
          <a:lstStyle/>
          <a:p>
            <a:r>
              <a:rPr kumimoji="1" lang="ja-JP" altLang="en-US" sz="2800" b="1" dirty="0"/>
              <a:t>化学品のバイオものづくりで脱炭素に貢献します。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マイクロバイオファクトリー株式会社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77566"/>
            <a:ext cx="7009004" cy="5237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a:t>
            </a:r>
            <a:r>
              <a:rPr kumimoji="1" lang="en-US" altLang="ja-JP" sz="2000" dirty="0"/>
              <a:t>8</a:t>
            </a:r>
            <a:r>
              <a:rPr kumimoji="1" lang="ja-JP" altLang="en-US" sz="2000" dirty="0"/>
              <a:t>年</a:t>
            </a:r>
            <a:r>
              <a:rPr kumimoji="1" lang="en-US" altLang="ja-JP" sz="2000" dirty="0"/>
              <a:t>3</a:t>
            </a:r>
            <a:r>
              <a:rPr kumimoji="1" lang="ja-JP" altLang="en-US" sz="2000" dirty="0"/>
              <a:t>月</a:t>
            </a:r>
            <a:r>
              <a:rPr kumimoji="1" lang="en-US" altLang="ja-JP" sz="2000" dirty="0"/>
              <a:t>10</a:t>
            </a:r>
            <a:r>
              <a:rPr kumimoji="1" lang="ja-JP" altLang="en-US" sz="2000" dirty="0"/>
              <a:t>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FF6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FF6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1384995"/>
          </a:xfrm>
          <a:prstGeom prst="rect">
            <a:avLst/>
          </a:prstGeom>
          <a:noFill/>
        </p:spPr>
        <p:txBody>
          <a:bodyPr wrap="square" rtlCol="0">
            <a:spAutoFit/>
          </a:bodyPr>
          <a:lstStyle/>
          <a:p>
            <a:r>
              <a:rPr kumimoji="1" lang="ja-JP" altLang="en-US" sz="2800" b="1" dirty="0"/>
              <a:t>・インディゴ染料の用途開拓</a:t>
            </a:r>
            <a:endParaRPr kumimoji="1" lang="en-US" altLang="ja-JP" sz="2800" b="1" dirty="0"/>
          </a:p>
          <a:p>
            <a:r>
              <a:rPr kumimoji="1" lang="ja-JP" altLang="en-US" sz="2800" b="1" dirty="0"/>
              <a:t>・ヒドロキシチロソールの化粧品　</a:t>
            </a:r>
            <a:endParaRPr kumimoji="1" lang="en-US" altLang="ja-JP" sz="2800" b="1" dirty="0"/>
          </a:p>
          <a:p>
            <a:r>
              <a:rPr kumimoji="1" lang="ja-JP" altLang="en-US" sz="2800" b="1" dirty="0"/>
              <a:t>　用途開拓</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15" name="Picture 2" descr="Hydroxytyrosol - Wikipedia">
            <a:extLst>
              <a:ext uri="{FF2B5EF4-FFF2-40B4-BE49-F238E27FC236}">
                <a16:creationId xmlns:a16="http://schemas.microsoft.com/office/drawing/2014/main" id="{519B2702-A522-DC47-64C8-01A0CF3E9E89}"/>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80518" y="7491846"/>
            <a:ext cx="3263873" cy="1733406"/>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ボックス 15">
            <a:extLst>
              <a:ext uri="{FF2B5EF4-FFF2-40B4-BE49-F238E27FC236}">
                <a16:creationId xmlns:a16="http://schemas.microsoft.com/office/drawing/2014/main" id="{06839F16-CA88-35D9-1F41-DCC2D0F2AE05}"/>
              </a:ext>
            </a:extLst>
          </p:cNvPr>
          <p:cNvSpPr txBox="1"/>
          <p:nvPr/>
        </p:nvSpPr>
        <p:spPr>
          <a:xfrm>
            <a:off x="6424519" y="6564611"/>
            <a:ext cx="3371167" cy="461665"/>
          </a:xfrm>
          <a:prstGeom prst="rect">
            <a:avLst/>
          </a:prstGeom>
          <a:noFill/>
        </p:spPr>
        <p:txBody>
          <a:bodyPr wrap="square">
            <a:spAutoFit/>
          </a:bodyPr>
          <a:lstStyle/>
          <a:p>
            <a:pPr algn="ctr"/>
            <a:r>
              <a:rPr lang="ja-JP" altLang="en-US" sz="2400" b="1" dirty="0"/>
              <a:t>ヒドロキシチロソール</a:t>
            </a:r>
          </a:p>
        </p:txBody>
      </p:sp>
      <p:sp>
        <p:nvSpPr>
          <p:cNvPr id="17" name="テキスト ボックス 16">
            <a:extLst>
              <a:ext uri="{FF2B5EF4-FFF2-40B4-BE49-F238E27FC236}">
                <a16:creationId xmlns:a16="http://schemas.microsoft.com/office/drawing/2014/main" id="{6228169D-6BB9-EF43-A37E-E5C0F091FF49}"/>
              </a:ext>
            </a:extLst>
          </p:cNvPr>
          <p:cNvSpPr txBox="1"/>
          <p:nvPr/>
        </p:nvSpPr>
        <p:spPr>
          <a:xfrm>
            <a:off x="6234511" y="9749206"/>
            <a:ext cx="4186806" cy="830997"/>
          </a:xfrm>
          <a:prstGeom prst="rect">
            <a:avLst/>
          </a:prstGeom>
          <a:noFill/>
        </p:spPr>
        <p:txBody>
          <a:bodyPr wrap="square">
            <a:spAutoFit/>
          </a:bodyPr>
          <a:lstStyle/>
          <a:p>
            <a:r>
              <a:rPr kumimoji="1" lang="ja-JP" altLang="en-US" sz="2400" b="1" dirty="0">
                <a:solidFill>
                  <a:schemeClr val="tx1"/>
                </a:solidFill>
              </a:rPr>
              <a:t>■ </a:t>
            </a:r>
            <a:r>
              <a:rPr lang="ja-JP" altLang="en-US" sz="2400" b="1" dirty="0"/>
              <a:t>高機能粘接着剤原料</a:t>
            </a:r>
            <a:endParaRPr lang="en-US" altLang="ja-JP" sz="2400" b="1" dirty="0"/>
          </a:p>
          <a:p>
            <a:r>
              <a:rPr lang="ja-JP" altLang="en-US" sz="2400" b="1" dirty="0"/>
              <a:t>■ 化粧品・健康食品原料</a:t>
            </a:r>
            <a:endParaRPr kumimoji="1" lang="en-US" altLang="ja-JP" sz="2400" b="1" dirty="0">
              <a:solidFill>
                <a:schemeClr val="tx1"/>
              </a:solidFill>
            </a:endParaRPr>
          </a:p>
        </p:txBody>
      </p:sp>
      <p:pic>
        <p:nvPicPr>
          <p:cNvPr id="18" name="図 17">
            <a:extLst>
              <a:ext uri="{FF2B5EF4-FFF2-40B4-BE49-F238E27FC236}">
                <a16:creationId xmlns:a16="http://schemas.microsoft.com/office/drawing/2014/main" id="{F1B7BE26-049F-043C-A624-79A9BD46D39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201763" y="8286894"/>
            <a:ext cx="593923" cy="979004"/>
          </a:xfrm>
          <a:prstGeom prst="rect">
            <a:avLst/>
          </a:prstGeom>
        </p:spPr>
      </p:pic>
      <p:sp>
        <p:nvSpPr>
          <p:cNvPr id="19" name="テキスト ボックス 18">
            <a:extLst>
              <a:ext uri="{FF2B5EF4-FFF2-40B4-BE49-F238E27FC236}">
                <a16:creationId xmlns:a16="http://schemas.microsoft.com/office/drawing/2014/main" id="{E7989F0D-E436-3DE4-D981-C9D6006C7DA2}"/>
              </a:ext>
            </a:extLst>
          </p:cNvPr>
          <p:cNvSpPr txBox="1"/>
          <p:nvPr/>
        </p:nvSpPr>
        <p:spPr>
          <a:xfrm>
            <a:off x="2190212" y="6604353"/>
            <a:ext cx="3371167" cy="461665"/>
          </a:xfrm>
          <a:prstGeom prst="rect">
            <a:avLst/>
          </a:prstGeom>
          <a:noFill/>
        </p:spPr>
        <p:txBody>
          <a:bodyPr wrap="square">
            <a:spAutoFit/>
          </a:bodyPr>
          <a:lstStyle/>
          <a:p>
            <a:pPr algn="ctr"/>
            <a:r>
              <a:rPr lang="ja-JP" altLang="en-US" sz="2400" b="1" dirty="0"/>
              <a:t>インディゴ</a:t>
            </a:r>
          </a:p>
        </p:txBody>
      </p:sp>
      <p:pic>
        <p:nvPicPr>
          <p:cNvPr id="21" name="図 20">
            <a:extLst>
              <a:ext uri="{FF2B5EF4-FFF2-40B4-BE49-F238E27FC236}">
                <a16:creationId xmlns:a16="http://schemas.microsoft.com/office/drawing/2014/main" id="{AF4923FD-6943-79D4-7333-88728F277D5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22910" y="8422745"/>
            <a:ext cx="1085773" cy="857963"/>
          </a:xfrm>
          <a:prstGeom prst="rect">
            <a:avLst/>
          </a:prstGeom>
        </p:spPr>
      </p:pic>
      <p:sp>
        <p:nvSpPr>
          <p:cNvPr id="22" name="テキスト ボックス 21">
            <a:extLst>
              <a:ext uri="{FF2B5EF4-FFF2-40B4-BE49-F238E27FC236}">
                <a16:creationId xmlns:a16="http://schemas.microsoft.com/office/drawing/2014/main" id="{2199DB53-A45A-7B64-10D8-5176B21AECA2}"/>
              </a:ext>
            </a:extLst>
          </p:cNvPr>
          <p:cNvSpPr txBox="1"/>
          <p:nvPr/>
        </p:nvSpPr>
        <p:spPr>
          <a:xfrm>
            <a:off x="2288519" y="9774767"/>
            <a:ext cx="4186806" cy="461665"/>
          </a:xfrm>
          <a:prstGeom prst="rect">
            <a:avLst/>
          </a:prstGeom>
          <a:noFill/>
        </p:spPr>
        <p:txBody>
          <a:bodyPr wrap="square">
            <a:spAutoFit/>
          </a:bodyPr>
          <a:lstStyle/>
          <a:p>
            <a:r>
              <a:rPr kumimoji="1" lang="ja-JP" altLang="en-US" sz="2400" b="1" dirty="0">
                <a:solidFill>
                  <a:schemeClr val="tx1"/>
                </a:solidFill>
              </a:rPr>
              <a:t>■ </a:t>
            </a:r>
            <a:r>
              <a:rPr lang="ja-JP" altLang="en-US" sz="2400" b="1" dirty="0"/>
              <a:t>アパレル染料</a:t>
            </a:r>
            <a:endParaRPr kumimoji="1" lang="en-US" altLang="ja-JP" sz="2400" b="1" dirty="0">
              <a:solidFill>
                <a:schemeClr val="tx1"/>
              </a:solidFill>
            </a:endParaRPr>
          </a:p>
        </p:txBody>
      </p:sp>
      <p:pic>
        <p:nvPicPr>
          <p:cNvPr id="23" name="図 22" descr="{{{画像alt1}}}">
            <a:extLst>
              <a:ext uri="{FF2B5EF4-FFF2-40B4-BE49-F238E27FC236}">
                <a16:creationId xmlns:a16="http://schemas.microsoft.com/office/drawing/2014/main" id="{A9523494-8823-3F4D-7216-7263DBEBF04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01580" y="7356729"/>
            <a:ext cx="2796862" cy="15586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821757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366</Words>
  <Application>Microsoft Office PowerPoint</Application>
  <PresentationFormat>ユーザー設定</PresentationFormat>
  <Paragraphs>60</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Arial</vt:lpstr>
      <vt:lpstr>Calibri</vt:lpstr>
      <vt:lpstr>Calibri Light</vt:lpstr>
      <vt:lpstr>Montserrat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2026-03-12T00:36:27Z</dcterms:created>
  <dcterms:modified xsi:type="dcterms:W3CDTF">2026-06-05T02:06:18Z</dcterms:modified>
</cp:coreProperties>
</file>