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86" r:id="rId2"/>
    <p:sldId id="296" r:id="rId3"/>
    <p:sldId id="287" r:id="rId4"/>
    <p:sldId id="288" r:id="rId5"/>
    <p:sldId id="300" r:id="rId6"/>
    <p:sldId id="268" r:id="rId7"/>
    <p:sldId id="289" r:id="rId8"/>
    <p:sldId id="295" r:id="rId9"/>
    <p:sldId id="301" r:id="rId10"/>
    <p:sldId id="265" r:id="rId11"/>
    <p:sldId id="298" r:id="rId12"/>
    <p:sldId id="299" r:id="rId13"/>
    <p:sldId id="297" r:id="rId14"/>
  </p:sldIdLst>
  <p:sldSz cx="10691813" cy="1511935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62" userDrawn="1">
          <p15:clr>
            <a:srgbClr val="A4A3A4"/>
          </p15:clr>
        </p15:guide>
        <p15:guide id="2" pos="33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FFCC"/>
    <a:srgbClr val="99FF99"/>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114" autoAdjust="0"/>
    <p:restoredTop sz="94660"/>
  </p:normalViewPr>
  <p:slideViewPr>
    <p:cSldViewPr snapToGrid="0" showGuides="1">
      <p:cViewPr varScale="1">
        <p:scale>
          <a:sx n="36" d="100"/>
          <a:sy n="36" d="100"/>
        </p:scale>
        <p:origin x="2084" y="60"/>
      </p:cViewPr>
      <p:guideLst>
        <p:guide orient="horz" pos="4762"/>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996457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795990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97469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248809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863453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241300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4" name="Content Placeholder 3"/>
          <p:cNvSpPr>
            <a:spLocks noGrp="1"/>
          </p:cNvSpPr>
          <p:nvPr>
            <p:ph sz="half" idx="2"/>
          </p:nvPr>
        </p:nvSpPr>
        <p:spPr>
          <a:xfrm>
            <a:off x="736456" y="5522763"/>
            <a:ext cx="4523137"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6" name="Content Placeholder 5"/>
          <p:cNvSpPr>
            <a:spLocks noGrp="1"/>
          </p:cNvSpPr>
          <p:nvPr>
            <p:ph sz="quarter" idx="4"/>
          </p:nvPr>
        </p:nvSpPr>
        <p:spPr>
          <a:xfrm>
            <a:off x="5412731" y="5522763"/>
            <a:ext cx="4545413"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2029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509128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429889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326241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098385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B0E7F748-EFF0-4734-9030-9BE5DC16CAB2}" type="datetimeFigureOut">
              <a:rPr kumimoji="1" lang="ja-JP" altLang="en-US" smtClean="0"/>
              <a:t>2026/7/21</a:t>
            </a:fld>
            <a:endParaRPr kumimoji="1" lang="ja-JP" alt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9084864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69208" rtl="0" eaLnBrk="1" latinLnBrk="0" hangingPunct="1">
        <a:lnSpc>
          <a:spcPct val="90000"/>
        </a:lnSpc>
        <a:spcBef>
          <a:spcPct val="0"/>
        </a:spcBef>
        <a:buNone/>
        <a:defRPr kumimoji="1"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kumimoji="1"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kumimoji="1"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kumimoji="1"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9pPr>
    </p:bodyStyle>
    <p:otherStyle>
      <a:defPPr>
        <a:defRPr lang="en-US"/>
      </a:defPPr>
      <a:lvl1pPr marL="0" algn="l" defTabSz="1069208" rtl="0" eaLnBrk="1" latinLnBrk="0" hangingPunct="1">
        <a:defRPr kumimoji="1" sz="2105" kern="1200">
          <a:solidFill>
            <a:schemeClr val="tx1"/>
          </a:solidFill>
          <a:latin typeface="+mn-lt"/>
          <a:ea typeface="+mn-ea"/>
          <a:cs typeface="+mn-cs"/>
        </a:defRPr>
      </a:lvl1pPr>
      <a:lvl2pPr marL="534604" algn="l" defTabSz="1069208" rtl="0" eaLnBrk="1" latinLnBrk="0" hangingPunct="1">
        <a:defRPr kumimoji="1" sz="2105" kern="1200">
          <a:solidFill>
            <a:schemeClr val="tx1"/>
          </a:solidFill>
          <a:latin typeface="+mn-lt"/>
          <a:ea typeface="+mn-ea"/>
          <a:cs typeface="+mn-cs"/>
        </a:defRPr>
      </a:lvl2pPr>
      <a:lvl3pPr marL="1069208" algn="l" defTabSz="1069208" rtl="0" eaLnBrk="1" latinLnBrk="0" hangingPunct="1">
        <a:defRPr kumimoji="1" sz="2105" kern="1200">
          <a:solidFill>
            <a:schemeClr val="tx1"/>
          </a:solidFill>
          <a:latin typeface="+mn-lt"/>
          <a:ea typeface="+mn-ea"/>
          <a:cs typeface="+mn-cs"/>
        </a:defRPr>
      </a:lvl3pPr>
      <a:lvl4pPr marL="1603812" algn="l" defTabSz="1069208" rtl="0" eaLnBrk="1" latinLnBrk="0" hangingPunct="1">
        <a:defRPr kumimoji="1" sz="2105" kern="1200">
          <a:solidFill>
            <a:schemeClr val="tx1"/>
          </a:solidFill>
          <a:latin typeface="+mn-lt"/>
          <a:ea typeface="+mn-ea"/>
          <a:cs typeface="+mn-cs"/>
        </a:defRPr>
      </a:lvl4pPr>
      <a:lvl5pPr marL="2138416" algn="l" defTabSz="1069208" rtl="0" eaLnBrk="1" latinLnBrk="0" hangingPunct="1">
        <a:defRPr kumimoji="1" sz="2105" kern="1200">
          <a:solidFill>
            <a:schemeClr val="tx1"/>
          </a:solidFill>
          <a:latin typeface="+mn-lt"/>
          <a:ea typeface="+mn-ea"/>
          <a:cs typeface="+mn-cs"/>
        </a:defRPr>
      </a:lvl5pPr>
      <a:lvl6pPr marL="2673020" algn="l" defTabSz="1069208" rtl="0" eaLnBrk="1" latinLnBrk="0" hangingPunct="1">
        <a:defRPr kumimoji="1" sz="2105" kern="1200">
          <a:solidFill>
            <a:schemeClr val="tx1"/>
          </a:solidFill>
          <a:latin typeface="+mn-lt"/>
          <a:ea typeface="+mn-ea"/>
          <a:cs typeface="+mn-cs"/>
        </a:defRPr>
      </a:lvl6pPr>
      <a:lvl7pPr marL="3207624" algn="l" defTabSz="1069208" rtl="0" eaLnBrk="1" latinLnBrk="0" hangingPunct="1">
        <a:defRPr kumimoji="1" sz="2105" kern="1200">
          <a:solidFill>
            <a:schemeClr val="tx1"/>
          </a:solidFill>
          <a:latin typeface="+mn-lt"/>
          <a:ea typeface="+mn-ea"/>
          <a:cs typeface="+mn-cs"/>
        </a:defRPr>
      </a:lvl7pPr>
      <a:lvl8pPr marL="3742228" algn="l" defTabSz="1069208" rtl="0" eaLnBrk="1" latinLnBrk="0" hangingPunct="1">
        <a:defRPr kumimoji="1" sz="2105" kern="1200">
          <a:solidFill>
            <a:schemeClr val="tx1"/>
          </a:solidFill>
          <a:latin typeface="+mn-lt"/>
          <a:ea typeface="+mn-ea"/>
          <a:cs typeface="+mn-cs"/>
        </a:defRPr>
      </a:lvl8pPr>
      <a:lvl9pPr marL="4276832" algn="l" defTabSz="1069208" rtl="0" eaLnBrk="1" latinLnBrk="0" hangingPunct="1">
        <a:defRPr kumimoji="1"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9.jpg"/><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hyperlink" Target="https://geeam.jp/wp-content/uploads/2025/06/PSX_20250623_140306.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1.png"/><Relationship Id="rId7" Type="http://schemas.openxmlformats.org/officeDocument/2006/relationships/image" Target="../media/image13.jpeg"/><Relationship Id="rId2" Type="http://schemas.openxmlformats.org/officeDocument/2006/relationships/image" Target="../media/image10.jpe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2.png"/><Relationship Id="rId4" Type="http://schemas.openxmlformats.org/officeDocument/2006/relationships/image" Target="../media/image11.emf"/><Relationship Id="rId9"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9.jpg"/><Relationship Id="rId5" Type="http://schemas.openxmlformats.org/officeDocument/2006/relationships/image" Target="../media/image28.jpeg"/><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リサイ</a:t>
            </a:r>
            <a:endParaRPr kumimoji="1" lang="en-US" altLang="ja-JP" sz="2800" b="1" dirty="0"/>
          </a:p>
          <a:p>
            <a:pPr algn="ctr"/>
            <a:r>
              <a:rPr kumimoji="1" lang="ja-JP" altLang="en-US" sz="2800" b="1" dirty="0"/>
              <a:t>クル</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446550"/>
          </a:xfrm>
          <a:prstGeom prst="rect">
            <a:avLst/>
          </a:prstGeom>
          <a:noFill/>
        </p:spPr>
        <p:txBody>
          <a:bodyPr wrap="square" rtlCol="0">
            <a:spAutoFit/>
          </a:bodyPr>
          <a:lstStyle/>
          <a:p>
            <a:pPr algn="ctr"/>
            <a:r>
              <a:rPr kumimoji="1" lang="ja-JP" altLang="en-US" sz="4400" b="1" dirty="0">
                <a:latin typeface="Meiryo UI" panose="020B0604030504040204" pitchFamily="50" charset="-128"/>
                <a:ea typeface="Meiryo UI" panose="020B0604030504040204" pitchFamily="50" charset="-128"/>
              </a:rPr>
              <a:t>豊かな暮らしを実現する</a:t>
            </a:r>
            <a:endParaRPr kumimoji="1" lang="en-US" altLang="ja-JP" sz="4400" b="1" dirty="0">
              <a:latin typeface="Meiryo UI" panose="020B0604030504040204" pitchFamily="50" charset="-128"/>
              <a:ea typeface="Meiryo UI" panose="020B0604030504040204" pitchFamily="50" charset="-128"/>
            </a:endParaRPr>
          </a:p>
          <a:p>
            <a:pPr algn="ctr"/>
            <a:r>
              <a:rPr kumimoji="1" lang="ja-JP" altLang="en-US" sz="4400" b="1" dirty="0">
                <a:latin typeface="Meiryo UI" panose="020B0604030504040204" pitchFamily="50" charset="-128"/>
                <a:ea typeface="Meiryo UI" panose="020B0604030504040204" pitchFamily="50" charset="-128"/>
              </a:rPr>
              <a:t>生活排水リサイクルシステム「</a:t>
            </a:r>
            <a:r>
              <a:rPr kumimoji="1" lang="en-US" altLang="ja-JP" sz="4400" b="1" dirty="0">
                <a:latin typeface="Meiryo UI" panose="020B0604030504040204" pitchFamily="50" charset="-128"/>
                <a:ea typeface="Meiryo UI" panose="020B0604030504040204" pitchFamily="50" charset="-128"/>
              </a:rPr>
              <a:t>DMR</a:t>
            </a:r>
            <a:r>
              <a:rPr kumimoji="1" lang="ja-JP" altLang="en-US" sz="4400" b="1" dirty="0">
                <a:latin typeface="Meiryo UI" panose="020B0604030504040204" pitchFamily="50" charset="-128"/>
                <a:ea typeface="Meiryo UI" panose="020B0604030504040204" pitchFamily="50" charset="-128"/>
              </a:rPr>
              <a:t>」</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2308324"/>
          </a:xfrm>
          <a:prstGeom prst="rect">
            <a:avLst/>
          </a:prstGeom>
          <a:noFill/>
        </p:spPr>
        <p:txBody>
          <a:bodyPr wrap="square" rtlCol="0">
            <a:spAutoFit/>
          </a:bodyPr>
          <a:lstStyle/>
          <a:p>
            <a:r>
              <a:rPr lang="ja-JP" altLang="en-US" sz="2400" b="1" dirty="0">
                <a:solidFill>
                  <a:srgbClr val="333333"/>
                </a:solidFill>
                <a:latin typeface="Montserrat" panose="00000500000000000000" pitchFamily="2" charset="0"/>
              </a:rPr>
              <a:t>関西化工は、</a:t>
            </a:r>
            <a:r>
              <a:rPr lang="en-US" altLang="ja-JP" sz="2400" b="1" dirty="0">
                <a:solidFill>
                  <a:srgbClr val="333333"/>
                </a:solidFill>
                <a:latin typeface="Montserrat" panose="00000500000000000000" pitchFamily="2" charset="0"/>
              </a:rPr>
              <a:t>40</a:t>
            </a:r>
            <a:r>
              <a:rPr lang="ja-JP" altLang="en-US" sz="2400" b="1" dirty="0">
                <a:solidFill>
                  <a:srgbClr val="333333"/>
                </a:solidFill>
                <a:latin typeface="Montserrat" panose="00000500000000000000" pitchFamily="2" charset="0"/>
              </a:rPr>
              <a:t>年以上にわたり、排水処理に関連した製品を開発・販売してきました。長年培ってきた技術を元に「</a:t>
            </a:r>
            <a:r>
              <a:rPr lang="en-US" altLang="ja-JP" sz="2400" b="1" dirty="0">
                <a:solidFill>
                  <a:srgbClr val="333333"/>
                </a:solidFill>
                <a:latin typeface="Montserrat" panose="00000500000000000000" pitchFamily="2" charset="0"/>
              </a:rPr>
              <a:t>DMR</a:t>
            </a:r>
            <a:r>
              <a:rPr lang="ja-JP" altLang="en-US" sz="2400" b="1" dirty="0">
                <a:solidFill>
                  <a:srgbClr val="333333"/>
                </a:solidFill>
                <a:latin typeface="Montserrat" panose="00000500000000000000" pitchFamily="2" charset="0"/>
              </a:rPr>
              <a:t>」は開発されました。現在はインドでのビジネスパートナー企業の協力のもと、農村部に設置し、実証試験を継続しております。</a:t>
            </a:r>
            <a:endParaRPr lang="en-US" altLang="ja-JP" sz="2400" b="1" dirty="0">
              <a:solidFill>
                <a:srgbClr val="333333"/>
              </a:solidFill>
              <a:latin typeface="Montserrat" panose="00000500000000000000" pitchFamily="2" charset="0"/>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2099681" y="9556287"/>
            <a:ext cx="7353300" cy="2246769"/>
          </a:xfrm>
          <a:prstGeom prst="rect">
            <a:avLst/>
          </a:prstGeom>
          <a:noFill/>
        </p:spPr>
        <p:txBody>
          <a:bodyPr wrap="square" rtlCol="0">
            <a:spAutoFit/>
          </a:bodyPr>
          <a:lstStyle/>
          <a:p>
            <a:r>
              <a:rPr kumimoji="1" lang="ja-JP" altLang="en-US" sz="2800" b="1" dirty="0"/>
              <a:t>生活雑排水を電気を用いず、嫌気性の微生物の働きを最大限に引き出すことで水を浄化します。また、汚泥は堆肥化して肥料に、</a:t>
            </a:r>
            <a:r>
              <a:rPr kumimoji="1" lang="ja-JP" altLang="en-US" sz="2800" b="1"/>
              <a:t>処理水は灌漑</a:t>
            </a:r>
            <a:r>
              <a:rPr kumimoji="1" lang="ja-JP" altLang="en-US" sz="2800" b="1" dirty="0"/>
              <a:t>用水として利用することで、作物の生育を促進します。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関西化工株式会社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吹田市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令和７年６月２７日時点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677656"/>
          </a:xfrm>
          <a:prstGeom prst="rect">
            <a:avLst/>
          </a:prstGeom>
          <a:noFill/>
        </p:spPr>
        <p:txBody>
          <a:bodyPr wrap="square" rtlCol="0">
            <a:spAutoFit/>
          </a:bodyPr>
          <a:lstStyle/>
          <a:p>
            <a:r>
              <a:rPr kumimoji="1" lang="ja-JP" altLang="en-US" sz="2800" b="1" dirty="0"/>
              <a:t>・インドでの実績をもとに、各国におけるパートナー企業と共にグローバルサウス諸国への導入につなげていきます。</a:t>
            </a:r>
            <a:endParaRPr kumimoji="1" lang="en-US" altLang="ja-JP" sz="2800" b="1" dirty="0"/>
          </a:p>
          <a:p>
            <a:endParaRPr kumimoji="1" lang="en-US" altLang="ja-JP" sz="2800" b="1" dirty="0"/>
          </a:p>
          <a:p>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12" name="図 11">
            <a:extLst>
              <a:ext uri="{FF2B5EF4-FFF2-40B4-BE49-F238E27FC236}">
                <a16:creationId xmlns:a16="http://schemas.microsoft.com/office/drawing/2014/main" id="{B3E67F32-3607-EAF9-51E9-5D95A5DB4573}"/>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5149521" y="6521366"/>
            <a:ext cx="5087764" cy="2527366"/>
          </a:xfrm>
          <a:prstGeom prst="rect">
            <a:avLst/>
          </a:prstGeom>
        </p:spPr>
      </p:pic>
      <p:pic>
        <p:nvPicPr>
          <p:cNvPr id="14" name="図 13">
            <a:extLst>
              <a:ext uri="{FF2B5EF4-FFF2-40B4-BE49-F238E27FC236}">
                <a16:creationId xmlns:a16="http://schemas.microsoft.com/office/drawing/2014/main" id="{2BBF3860-BC56-095C-9318-ACD81EEDCEFD}"/>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1553037" y="6362428"/>
            <a:ext cx="3254669" cy="2739240"/>
          </a:xfrm>
          <a:prstGeom prst="rect">
            <a:avLst/>
          </a:prstGeom>
        </p:spPr>
      </p:pic>
    </p:spTree>
    <p:extLst>
      <p:ext uri="{BB962C8B-B14F-4D97-AF65-F5344CB8AC3E}">
        <p14:creationId xmlns:p14="http://schemas.microsoft.com/office/powerpoint/2010/main" val="2274199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リサイ</a:t>
            </a:r>
            <a:endParaRPr kumimoji="1" lang="en-US" altLang="ja-JP" sz="2800" b="1" dirty="0"/>
          </a:p>
          <a:p>
            <a:pPr algn="ctr"/>
            <a:r>
              <a:rPr kumimoji="1" lang="ja-JP" altLang="en-US" sz="2800" b="1" dirty="0"/>
              <a:t>クル</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a:latin typeface="Meiryo UI" panose="020B0604030504040204" pitchFamily="50" charset="-128"/>
                <a:ea typeface="Meiryo UI" panose="020B0604030504040204" pitchFamily="50" charset="-128"/>
              </a:rPr>
              <a:t>産業廃棄プラスチックの地産地消を実現するケミカルリサイクル装置</a:t>
            </a:r>
            <a:endParaRPr kumimoji="1" lang="ja-JP" altLang="en-US" sz="48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754326"/>
          </a:xfrm>
          <a:prstGeom prst="rect">
            <a:avLst/>
          </a:prstGeom>
          <a:noFill/>
        </p:spPr>
        <p:txBody>
          <a:bodyPr wrap="square" rtlCol="0">
            <a:spAutoFit/>
          </a:bodyPr>
          <a:lstStyle/>
          <a:p>
            <a:r>
              <a:rPr kumimoji="1" lang="ja-JP" altLang="en-US" b="1"/>
              <a:t>昭和</a:t>
            </a:r>
            <a:r>
              <a:rPr kumimoji="1" lang="en-US" altLang="ja-JP" b="1" dirty="0"/>
              <a:t>26</a:t>
            </a:r>
            <a:r>
              <a:rPr kumimoji="1" lang="ja-JP" altLang="en-US" b="1"/>
              <a:t>年創業の古谷商店は、町工場の聖地、東大阪で金属リサイクルのパイオニアとして歩んできた。</a:t>
            </a:r>
            <a:r>
              <a:rPr kumimoji="1" lang="en-US" altLang="ja-JP" b="1" dirty="0"/>
              <a:t>2019</a:t>
            </a:r>
            <a:r>
              <a:rPr kumimoji="1" lang="ja-JP" altLang="en-US" b="1"/>
              <a:t>年に新設した「みらいコネクト事業部」では、これまでリサイクルが困難だったプラスチック複合物からの資源回収を研究。</a:t>
            </a:r>
            <a:r>
              <a:rPr kumimoji="1" lang="en-US" altLang="ja-JP" b="1" dirty="0"/>
              <a:t>(</a:t>
            </a:r>
            <a:r>
              <a:rPr kumimoji="1" lang="ja-JP" altLang="en-US" b="1"/>
              <a:t>株</a:t>
            </a:r>
            <a:r>
              <a:rPr kumimoji="1" lang="en-US" altLang="ja-JP" b="1" dirty="0"/>
              <a:t>)</a:t>
            </a:r>
            <a:r>
              <a:rPr kumimoji="1" lang="ja-JP" altLang="en-US" b="1"/>
              <a:t>動力と共同開発した熱分解装置パイロリナジーにより、これまでリサイクル不可のため焼却するしかなかったプラスチック廃棄物のリサイクルが可能になった。</a:t>
            </a:r>
            <a:endParaRPr kumimoji="1" lang="en-US" altLang="ja-JP" b="1" dirty="0"/>
          </a:p>
          <a:p>
            <a:endParaRPr kumimoji="1" lang="en-US" altLang="ja-JP"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a:t>有限会社古谷商店</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a:t>東大阪市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a:t>
            </a:r>
            <a:r>
              <a:rPr kumimoji="1" lang="ja-JP" altLang="en-US" sz="2000"/>
              <a:t>　８月　２７日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1938992"/>
          </a:xfrm>
          <a:prstGeom prst="rect">
            <a:avLst/>
          </a:prstGeom>
          <a:noFill/>
        </p:spPr>
        <p:txBody>
          <a:bodyPr wrap="square" rtlCol="0">
            <a:spAutoFit/>
          </a:bodyPr>
          <a:lstStyle/>
          <a:p>
            <a:r>
              <a:rPr kumimoji="1" lang="ja-JP" altLang="en-US" sz="2400" b="1"/>
              <a:t>・焼却するしか処分方法のないプラスチック廃棄物に対する新リサイクル方法の検討</a:t>
            </a:r>
            <a:endParaRPr kumimoji="1" lang="en-US" altLang="ja-JP" sz="2400" b="1" dirty="0"/>
          </a:p>
          <a:p>
            <a:r>
              <a:rPr kumimoji="1" lang="ja-JP" altLang="en-US" sz="2400" b="1"/>
              <a:t>・再生モノマー等の新リサイクル素材を使用した商品開発の検討</a:t>
            </a:r>
            <a:endParaRPr kumimoji="1" lang="en-US" altLang="ja-JP" sz="24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14" name="図 13">
            <a:extLst>
              <a:ext uri="{FF2B5EF4-FFF2-40B4-BE49-F238E27FC236}">
                <a16:creationId xmlns:a16="http://schemas.microsoft.com/office/drawing/2014/main" id="{91DF9225-C4FD-E24D-AAFE-17BF3110C5C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00870" y="5797240"/>
            <a:ext cx="4302822" cy="3168289"/>
          </a:xfrm>
          <a:prstGeom prst="rect">
            <a:avLst/>
          </a:prstGeom>
        </p:spPr>
      </p:pic>
      <p:pic>
        <p:nvPicPr>
          <p:cNvPr id="16" name="図 15">
            <a:extLst>
              <a:ext uri="{FF2B5EF4-FFF2-40B4-BE49-F238E27FC236}">
                <a16:creationId xmlns:a16="http://schemas.microsoft.com/office/drawing/2014/main" id="{0551FBB7-1F03-D34F-A013-FA5D27D630E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7215882" y="9244905"/>
            <a:ext cx="2241979" cy="1934390"/>
          </a:xfrm>
          <a:prstGeom prst="rect">
            <a:avLst/>
          </a:prstGeom>
        </p:spPr>
      </p:pic>
      <p:sp>
        <p:nvSpPr>
          <p:cNvPr id="17" name="テキスト ボックス 16">
            <a:extLst>
              <a:ext uri="{FF2B5EF4-FFF2-40B4-BE49-F238E27FC236}">
                <a16:creationId xmlns:a16="http://schemas.microsoft.com/office/drawing/2014/main" id="{7E13EAB9-6F07-E443-A4C0-8B33FC92C9AD}"/>
              </a:ext>
            </a:extLst>
          </p:cNvPr>
          <p:cNvSpPr txBox="1"/>
          <p:nvPr/>
        </p:nvSpPr>
        <p:spPr>
          <a:xfrm>
            <a:off x="7069538" y="11285279"/>
            <a:ext cx="2534668" cy="707886"/>
          </a:xfrm>
          <a:prstGeom prst="rect">
            <a:avLst/>
          </a:prstGeom>
          <a:noFill/>
        </p:spPr>
        <p:txBody>
          <a:bodyPr wrap="none" rtlCol="0">
            <a:spAutoFit/>
          </a:bodyPr>
          <a:lstStyle/>
          <a:p>
            <a:pPr algn="ctr"/>
            <a:r>
              <a:rPr kumimoji="1" lang="ja-JP" altLang="en-US" sz="2000" b="1">
                <a:latin typeface="+mn-ea"/>
              </a:rPr>
              <a:t>再生 </a:t>
            </a:r>
            <a:r>
              <a:rPr kumimoji="1" lang="en-US" altLang="ja-JP" sz="2000" b="1" dirty="0">
                <a:latin typeface="+mn-ea"/>
              </a:rPr>
              <a:t>MMA </a:t>
            </a:r>
            <a:r>
              <a:rPr kumimoji="1" lang="ja-JP" altLang="en-US" sz="2000" b="1">
                <a:latin typeface="+mn-ea"/>
              </a:rPr>
              <a:t>を原料に</a:t>
            </a:r>
            <a:endParaRPr kumimoji="1" lang="en-US" altLang="ja-JP" sz="2000" b="1" dirty="0">
              <a:latin typeface="+mn-ea"/>
            </a:endParaRPr>
          </a:p>
          <a:p>
            <a:pPr algn="ctr"/>
            <a:r>
              <a:rPr kumimoji="1" lang="ja-JP" altLang="en-US" sz="2000" b="1">
                <a:latin typeface="+mn-ea"/>
              </a:rPr>
              <a:t>作成した </a:t>
            </a:r>
            <a:r>
              <a:rPr kumimoji="1" lang="en-US" altLang="ja-JP" sz="2000" b="1" dirty="0">
                <a:latin typeface="+mn-ea"/>
              </a:rPr>
              <a:t>PMMA </a:t>
            </a:r>
            <a:r>
              <a:rPr kumimoji="1" lang="ja-JP" altLang="en-US" sz="2000" b="1">
                <a:latin typeface="+mn-ea"/>
              </a:rPr>
              <a:t>板</a:t>
            </a:r>
          </a:p>
        </p:txBody>
      </p:sp>
      <p:sp>
        <p:nvSpPr>
          <p:cNvPr id="18" name="テキスト ボックス 17">
            <a:extLst>
              <a:ext uri="{FF2B5EF4-FFF2-40B4-BE49-F238E27FC236}">
                <a16:creationId xmlns:a16="http://schemas.microsoft.com/office/drawing/2014/main" id="{31AE7381-B505-A249-A4AE-67CC967E1A98}"/>
              </a:ext>
            </a:extLst>
          </p:cNvPr>
          <p:cNvSpPr txBox="1"/>
          <p:nvPr/>
        </p:nvSpPr>
        <p:spPr>
          <a:xfrm>
            <a:off x="1400870" y="9124512"/>
            <a:ext cx="5294257" cy="2862322"/>
          </a:xfrm>
          <a:prstGeom prst="rect">
            <a:avLst/>
          </a:prstGeom>
          <a:noFill/>
        </p:spPr>
        <p:txBody>
          <a:bodyPr wrap="square" rtlCol="0">
            <a:spAutoFit/>
          </a:bodyPr>
          <a:lstStyle/>
          <a:p>
            <a:r>
              <a:rPr kumimoji="1" lang="ja-JP" altLang="en-US" sz="2000" b="1"/>
              <a:t>熱分解装置パイロリナジーは、数あるプラスチック素材のうち、特に</a:t>
            </a:r>
            <a:r>
              <a:rPr lang="ja-JP" altLang="ja-JP" sz="2000" b="1">
                <a:latin typeface="+mn-ea"/>
              </a:rPr>
              <a:t>アクリル樹脂のリサイクルにおいて、“ケミカルリサイクル”と呼ばれる化学原料化技術を有</a:t>
            </a:r>
            <a:r>
              <a:rPr lang="ja-JP" altLang="en-US" sz="2000" b="1">
                <a:latin typeface="+mn-ea"/>
              </a:rPr>
              <a:t>する。</a:t>
            </a:r>
            <a:endParaRPr lang="en-US" altLang="ja-JP" sz="2000" b="1" dirty="0">
              <a:latin typeface="+mn-ea"/>
            </a:endParaRPr>
          </a:p>
          <a:p>
            <a:r>
              <a:rPr lang="ja-JP" altLang="en-US" sz="2000" b="1">
                <a:latin typeface="+mn-ea"/>
              </a:rPr>
              <a:t>特筆すべきは、ケミカルリサイクルの裾野を広げることを目的として、工場単位の小規模な排出にも対応した“地産地消型”のリサイクル装置の開発を行っている点であり、他に</a:t>
            </a:r>
            <a:r>
              <a:rPr lang="ja-JP" altLang="ja-JP" sz="2000" b="1">
                <a:latin typeface="+mn-ea"/>
              </a:rPr>
              <a:t>例を見ない取り組み</a:t>
            </a:r>
            <a:r>
              <a:rPr lang="ja-JP" altLang="en-US" sz="2000" b="1">
                <a:latin typeface="+mn-ea"/>
              </a:rPr>
              <a:t>である。</a:t>
            </a:r>
            <a:endParaRPr lang="ja-JP" altLang="ja-JP" sz="2000" b="1">
              <a:latin typeface="+mn-ea"/>
            </a:endParaRPr>
          </a:p>
        </p:txBody>
      </p:sp>
      <p:pic>
        <p:nvPicPr>
          <p:cNvPr id="21" name="図 20">
            <a:extLst>
              <a:ext uri="{FF2B5EF4-FFF2-40B4-BE49-F238E27FC236}">
                <a16:creationId xmlns:a16="http://schemas.microsoft.com/office/drawing/2014/main" id="{BD018FC3-D7B0-F242-9369-D700C5C567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23518" y="8440129"/>
            <a:ext cx="2162039" cy="506473"/>
          </a:xfrm>
          <a:prstGeom prst="rect">
            <a:avLst/>
          </a:prstGeom>
        </p:spPr>
      </p:pic>
      <p:pic>
        <p:nvPicPr>
          <p:cNvPr id="23" name="図 22">
            <a:extLst>
              <a:ext uri="{FF2B5EF4-FFF2-40B4-BE49-F238E27FC236}">
                <a16:creationId xmlns:a16="http://schemas.microsoft.com/office/drawing/2014/main" id="{0D05A260-ECE0-9447-9E27-B588D60CCB68}"/>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7228754" y="6342211"/>
            <a:ext cx="2229107" cy="1913697"/>
          </a:xfrm>
          <a:prstGeom prst="rect">
            <a:avLst/>
          </a:prstGeom>
        </p:spPr>
      </p:pic>
      <p:sp>
        <p:nvSpPr>
          <p:cNvPr id="59" name="テキスト ボックス 58">
            <a:extLst>
              <a:ext uri="{FF2B5EF4-FFF2-40B4-BE49-F238E27FC236}">
                <a16:creationId xmlns:a16="http://schemas.microsoft.com/office/drawing/2014/main" id="{6712F5B2-F1C3-CE44-9829-9176DE011D93}"/>
              </a:ext>
            </a:extLst>
          </p:cNvPr>
          <p:cNvSpPr txBox="1"/>
          <p:nvPr/>
        </p:nvSpPr>
        <p:spPr>
          <a:xfrm>
            <a:off x="6712097" y="8345030"/>
            <a:ext cx="3262432" cy="707886"/>
          </a:xfrm>
          <a:prstGeom prst="rect">
            <a:avLst/>
          </a:prstGeom>
          <a:noFill/>
        </p:spPr>
        <p:txBody>
          <a:bodyPr wrap="none" rtlCol="0">
            <a:spAutoFit/>
          </a:bodyPr>
          <a:lstStyle/>
          <a:p>
            <a:pPr algn="ctr"/>
            <a:r>
              <a:rPr kumimoji="1" lang="ja-JP" altLang="en-US" sz="2000" b="1">
                <a:latin typeface="+mn-ea"/>
              </a:rPr>
              <a:t>パイロリナジーで回収した</a:t>
            </a:r>
            <a:endParaRPr kumimoji="1" lang="en-US" altLang="ja-JP" sz="2000" b="1" dirty="0">
              <a:latin typeface="+mn-ea"/>
            </a:endParaRPr>
          </a:p>
          <a:p>
            <a:pPr algn="ctr"/>
            <a:r>
              <a:rPr kumimoji="1" lang="ja-JP" altLang="en-US" sz="2000" b="1">
                <a:latin typeface="+mn-ea"/>
              </a:rPr>
              <a:t>再生</a:t>
            </a:r>
            <a:r>
              <a:rPr kumimoji="1" lang="en-US" altLang="ja-JP" sz="2000" b="1" dirty="0">
                <a:latin typeface="+mn-ea"/>
              </a:rPr>
              <a:t>MMA</a:t>
            </a:r>
            <a:r>
              <a:rPr kumimoji="1" lang="ja-JP" altLang="en-US" sz="2000" b="1">
                <a:latin typeface="+mn-ea"/>
              </a:rPr>
              <a:t>モノマー</a:t>
            </a:r>
          </a:p>
        </p:txBody>
      </p:sp>
    </p:spTree>
    <p:extLst>
      <p:ext uri="{BB962C8B-B14F-4D97-AF65-F5344CB8AC3E}">
        <p14:creationId xmlns:p14="http://schemas.microsoft.com/office/powerpoint/2010/main" val="3750613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リサイ</a:t>
            </a:r>
            <a:endParaRPr kumimoji="1" lang="en-US" altLang="ja-JP" sz="2800" b="1" dirty="0"/>
          </a:p>
          <a:p>
            <a:pPr algn="ctr"/>
            <a:r>
              <a:rPr kumimoji="1" lang="ja-JP" altLang="en-US" sz="2800" b="1" dirty="0"/>
              <a:t>クル</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アパレル廃棄物を原材料に</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活用した炭</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938992"/>
          </a:xfrm>
          <a:prstGeom prst="rect">
            <a:avLst/>
          </a:prstGeom>
          <a:noFill/>
        </p:spPr>
        <p:txBody>
          <a:bodyPr wrap="square" rtlCol="0">
            <a:spAutoFit/>
          </a:bodyPr>
          <a:lstStyle/>
          <a:p>
            <a:r>
              <a:rPr kumimoji="1" lang="ja-JP" altLang="en-US" sz="2400" b="1" dirty="0"/>
              <a:t>マイクロバイオファクトリー株式会社は、</a:t>
            </a:r>
            <a:r>
              <a:rPr kumimoji="1" lang="ja-JP" altLang="en-US" sz="2400" b="1" dirty="0">
                <a:solidFill>
                  <a:srgbClr val="333333"/>
                </a:solidFill>
                <a:latin typeface="Montserrat" panose="00000500000000000000" pitchFamily="2" charset="0"/>
              </a:rPr>
              <a:t>サステナブルなアパレル素材を開発しています。現在はアパレル廃棄物を原料とした炭の開発に取り組んでおり、その用途拡大を目指しています。</a:t>
            </a:r>
            <a:endParaRPr lang="en-US" altLang="ja-JP" sz="2400" b="1" dirty="0">
              <a:solidFill>
                <a:srgbClr val="333333"/>
              </a:solidFill>
              <a:latin typeface="Montserrat" panose="00000500000000000000" pitchFamily="2" charset="0"/>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514692" y="10022379"/>
            <a:ext cx="8581115" cy="1200329"/>
          </a:xfrm>
          <a:prstGeom prst="rect">
            <a:avLst/>
          </a:prstGeom>
          <a:noFill/>
        </p:spPr>
        <p:txBody>
          <a:bodyPr wrap="square" rtlCol="0">
            <a:spAutoFit/>
          </a:bodyPr>
          <a:lstStyle/>
          <a:p>
            <a:r>
              <a:rPr kumimoji="1" lang="ja-JP" altLang="en-US" sz="2400" b="1" dirty="0"/>
              <a:t>・アパレル廃棄物を炭化することで、炭素を固定できるため、</a:t>
            </a:r>
            <a:endParaRPr kumimoji="1" lang="en-US" altLang="ja-JP" sz="2400" b="1" dirty="0"/>
          </a:p>
          <a:p>
            <a:r>
              <a:rPr kumimoji="1" lang="ja-JP" altLang="en-US" sz="2400" b="1" dirty="0"/>
              <a:t>　脱炭素に寄与します。</a:t>
            </a:r>
            <a:endParaRPr kumimoji="1" lang="en-US" altLang="ja-JP" sz="2400" b="1" dirty="0"/>
          </a:p>
          <a:p>
            <a:r>
              <a:rPr kumimoji="1" lang="ja-JP" altLang="en-US" sz="2400" b="1" dirty="0"/>
              <a:t>・炭化することで廃棄物の重量を</a:t>
            </a:r>
            <a:r>
              <a:rPr kumimoji="1" lang="en-US" altLang="ja-JP" sz="2400" b="1" dirty="0"/>
              <a:t>30</a:t>
            </a:r>
            <a:r>
              <a:rPr kumimoji="1" lang="ja-JP" altLang="en-US" sz="2400" b="1" dirty="0"/>
              <a:t>～</a:t>
            </a:r>
            <a:r>
              <a:rPr kumimoji="1" lang="en-US" altLang="ja-JP" sz="2400" b="1" dirty="0"/>
              <a:t>40%</a:t>
            </a:r>
            <a:r>
              <a:rPr kumimoji="1" lang="ja-JP" altLang="en-US" sz="2400" b="1" dirty="0"/>
              <a:t>まで抑制できます。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マイクロバイオファクトリー株式会社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a:t>
            </a:r>
            <a:r>
              <a:rPr kumimoji="1" lang="en-US" altLang="ja-JP" sz="2000" dirty="0"/>
              <a:t>8</a:t>
            </a:r>
            <a:r>
              <a:rPr kumimoji="1" lang="ja-JP" altLang="en-US" sz="2000" dirty="0"/>
              <a:t>年</a:t>
            </a:r>
            <a:r>
              <a:rPr kumimoji="1" lang="en-US" altLang="ja-JP" sz="2000" dirty="0"/>
              <a:t>3</a:t>
            </a:r>
            <a:r>
              <a:rPr kumimoji="1" lang="ja-JP" altLang="en-US" sz="2000" dirty="0"/>
              <a:t>月</a:t>
            </a:r>
            <a:r>
              <a:rPr kumimoji="1" lang="en-US" altLang="ja-JP" sz="2000" dirty="0"/>
              <a:t>10</a:t>
            </a:r>
            <a:r>
              <a:rPr kumimoji="1" lang="ja-JP" altLang="en-US" sz="2000" dirty="0"/>
              <a:t>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954107"/>
          </a:xfrm>
          <a:prstGeom prst="rect">
            <a:avLst/>
          </a:prstGeom>
          <a:noFill/>
        </p:spPr>
        <p:txBody>
          <a:bodyPr wrap="square" rtlCol="0">
            <a:spAutoFit/>
          </a:bodyPr>
          <a:lstStyle/>
          <a:p>
            <a:r>
              <a:rPr kumimoji="1" lang="ja-JP" altLang="en-US" sz="2800" b="1" dirty="0"/>
              <a:t>・繊維廃棄物由来の炭を利用した</a:t>
            </a:r>
            <a:endParaRPr kumimoji="1" lang="en-US" altLang="ja-JP" sz="2800" b="1" dirty="0"/>
          </a:p>
          <a:p>
            <a:r>
              <a:rPr kumimoji="1" lang="ja-JP" altLang="en-US" sz="2800" b="1" dirty="0"/>
              <a:t>　顔料、塗料への利用</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2" name="図 1">
            <a:extLst>
              <a:ext uri="{FF2B5EF4-FFF2-40B4-BE49-F238E27FC236}">
                <a16:creationId xmlns:a16="http://schemas.microsoft.com/office/drawing/2014/main" id="{C9E868CF-7734-7D06-7DF4-59D7CDD6A113}"/>
              </a:ext>
            </a:extLst>
          </p:cNvPr>
          <p:cNvPicPr>
            <a:picLocks noChangeAspect="1"/>
          </p:cNvPicPr>
          <p:nvPr/>
        </p:nvPicPr>
        <p:blipFill>
          <a:blip r:embed="rId3"/>
          <a:stretch>
            <a:fillRect/>
          </a:stretch>
        </p:blipFill>
        <p:spPr>
          <a:xfrm>
            <a:off x="1644445" y="6333512"/>
            <a:ext cx="8199946" cy="2919071"/>
          </a:xfrm>
          <a:prstGeom prst="rect">
            <a:avLst/>
          </a:prstGeom>
        </p:spPr>
      </p:pic>
    </p:spTree>
    <p:extLst>
      <p:ext uri="{BB962C8B-B14F-4D97-AF65-F5344CB8AC3E}">
        <p14:creationId xmlns:p14="http://schemas.microsoft.com/office/powerpoint/2010/main" val="2036467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リサイ</a:t>
            </a:r>
            <a:endParaRPr kumimoji="1" lang="en-US" altLang="ja-JP" sz="2800" b="1" dirty="0"/>
          </a:p>
          <a:p>
            <a:pPr algn="ctr"/>
            <a:r>
              <a:rPr kumimoji="1" lang="ja-JP" altLang="en-US" sz="2800" b="1" dirty="0"/>
              <a:t>クル</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廃プラスチックの素材判別による</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リサイクル率向上及び品質向上</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2308324"/>
          </a:xfrm>
          <a:prstGeom prst="rect">
            <a:avLst/>
          </a:prstGeom>
          <a:noFill/>
        </p:spPr>
        <p:txBody>
          <a:bodyPr wrap="square" rtlCol="0">
            <a:spAutoFit/>
          </a:bodyPr>
          <a:lstStyle/>
          <a:p>
            <a:r>
              <a:rPr kumimoji="1" lang="ja-JP" altLang="en-US" sz="2400" b="1" dirty="0"/>
              <a:t>株式会社リコーは、廃プラスチックのマテリアルリサイクルを</a:t>
            </a:r>
            <a:endParaRPr kumimoji="1" lang="en-US" altLang="ja-JP" sz="2400" b="1" dirty="0"/>
          </a:p>
          <a:p>
            <a:r>
              <a:rPr kumimoji="1" lang="ja-JP" altLang="en-US" sz="2400" b="1" dirty="0"/>
              <a:t>加速するために、様々な種類があるプラスチックを正確に判別し素材毎に分別できる「樹脂判別ハンディセンサー」</a:t>
            </a:r>
            <a:endParaRPr kumimoji="1" lang="en-US" altLang="ja-JP" sz="2400" b="1" dirty="0"/>
          </a:p>
          <a:p>
            <a:r>
              <a:rPr kumimoji="1" lang="ja-JP" altLang="en-US" sz="2400" b="1" dirty="0"/>
              <a:t>“</a:t>
            </a:r>
            <a:r>
              <a:rPr kumimoji="1" lang="en-US" altLang="ja-JP" sz="2400" b="1" dirty="0"/>
              <a:t>RICOH HANDY ​PLASTIC SENSOR B150”</a:t>
            </a:r>
            <a:r>
              <a:rPr kumimoji="1" lang="ja-JP" altLang="en-US" sz="2400" b="1" dirty="0"/>
              <a:t>　を開発しました。</a:t>
            </a:r>
            <a:endParaRPr lang="en-US" altLang="ja-JP" sz="2400" b="1" dirty="0">
              <a:solidFill>
                <a:srgbClr val="333333"/>
              </a:solidFill>
              <a:latin typeface="Montserrat" panose="00000500000000000000" pitchFamily="2" charset="0"/>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44555" y="8555247"/>
            <a:ext cx="3901351" cy="3108543"/>
          </a:xfrm>
          <a:prstGeom prst="rect">
            <a:avLst/>
          </a:prstGeom>
          <a:noFill/>
        </p:spPr>
        <p:txBody>
          <a:bodyPr wrap="square" rtlCol="0">
            <a:spAutoFit/>
          </a:bodyPr>
          <a:lstStyle/>
          <a:p>
            <a:r>
              <a:rPr kumimoji="1" lang="ja-JP" altLang="en-US" sz="2800" b="1" dirty="0"/>
              <a:t>取得スペクトルと</a:t>
            </a:r>
            <a:endParaRPr kumimoji="1" lang="en-US" altLang="ja-JP" sz="2800" b="1" dirty="0"/>
          </a:p>
          <a:p>
            <a:r>
              <a:rPr kumimoji="1" lang="ja-JP" altLang="en-US" sz="2800" b="1" dirty="0"/>
              <a:t>登録データで樹脂判別</a:t>
            </a:r>
          </a:p>
          <a:p>
            <a:r>
              <a:rPr kumimoji="1" lang="ja-JP" altLang="en-US" sz="2800" b="1" dirty="0"/>
              <a:t>・汎用樹脂</a:t>
            </a:r>
            <a:r>
              <a:rPr kumimoji="1" lang="en-US" altLang="ja-JP" sz="2800" b="1" dirty="0"/>
              <a:t>13</a:t>
            </a:r>
            <a:r>
              <a:rPr kumimoji="1" lang="ja-JP" altLang="en-US" sz="2800" b="1" dirty="0"/>
              <a:t>種類</a:t>
            </a:r>
            <a:endParaRPr kumimoji="1" lang="en-US" altLang="ja-JP" sz="2800" b="1" dirty="0"/>
          </a:p>
          <a:p>
            <a:r>
              <a:rPr kumimoji="1" lang="ja-JP" altLang="en-US" sz="2800" b="1" dirty="0"/>
              <a:t>・追加登録</a:t>
            </a:r>
            <a:r>
              <a:rPr kumimoji="1" lang="en-US" altLang="ja-JP" sz="2800" b="1" dirty="0"/>
              <a:t>100</a:t>
            </a:r>
            <a:r>
              <a:rPr kumimoji="1" lang="ja-JP" altLang="en-US" sz="2800" b="1" dirty="0"/>
              <a:t>種類</a:t>
            </a:r>
          </a:p>
          <a:p>
            <a:r>
              <a:rPr kumimoji="1" lang="ja-JP" altLang="en-US" sz="2800" b="1" dirty="0"/>
              <a:t>・混合物判別も可能</a:t>
            </a:r>
          </a:p>
          <a:p>
            <a:r>
              <a:rPr kumimoji="1" lang="ja-JP" altLang="en-US" sz="2800" b="1" dirty="0"/>
              <a:t>・ハンディタイプ</a:t>
            </a:r>
            <a:endParaRPr kumimoji="1" lang="en-US" altLang="ja-JP" sz="2800" b="1" dirty="0"/>
          </a:p>
          <a:p>
            <a:r>
              <a:rPr kumimoji="1" lang="ja-JP" altLang="en-US" sz="2800" b="1" dirty="0"/>
              <a:t>　でシンプルな操作性</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株式会社リコー</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池田市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a:t>
            </a:r>
            <a:r>
              <a:rPr kumimoji="1" lang="ja-JP" altLang="en-US" sz="2000"/>
              <a:t>８年６月３日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800" b="1" dirty="0"/>
              <a:t>①排出プラの分別用途　</a:t>
            </a:r>
            <a:r>
              <a:rPr kumimoji="1" lang="en-US" altLang="ja-JP" sz="2800" b="1" dirty="0"/>
              <a:t>&lt;</a:t>
            </a:r>
            <a:r>
              <a:rPr kumimoji="1" lang="ja-JP" altLang="en-US" sz="2800" b="1" dirty="0"/>
              <a:t>製造業</a:t>
            </a:r>
            <a:r>
              <a:rPr kumimoji="1" lang="en-US" altLang="ja-JP" sz="2800" b="1" dirty="0"/>
              <a:t>&gt;</a:t>
            </a:r>
          </a:p>
          <a:p>
            <a:r>
              <a:rPr kumimoji="1" lang="en-US" altLang="ja-JP" sz="2800" b="1" dirty="0"/>
              <a:t>【</a:t>
            </a:r>
            <a:r>
              <a:rPr kumimoji="1" lang="ja-JP" altLang="en-US" sz="2800" b="1" dirty="0"/>
              <a:t>処理コスト＆ 脱炭素</a:t>
            </a:r>
            <a:r>
              <a:rPr kumimoji="1" lang="en-US" altLang="ja-JP" sz="2800" b="1" dirty="0"/>
              <a:t>】</a:t>
            </a:r>
          </a:p>
          <a:p>
            <a:r>
              <a:rPr kumimoji="1" lang="en-US" altLang="ja-JP" sz="2800" b="1" dirty="0"/>
              <a:t>②</a:t>
            </a:r>
            <a:r>
              <a:rPr kumimoji="1" lang="ja-JP" altLang="en-US" sz="2800" b="1" dirty="0"/>
              <a:t>リサイクル業務効率化　</a:t>
            </a:r>
            <a:endParaRPr kumimoji="1" lang="en-US" altLang="ja-JP" sz="2800" b="1" dirty="0"/>
          </a:p>
          <a:p>
            <a:r>
              <a:rPr kumimoji="1" lang="en-US" altLang="ja-JP" sz="2800" b="1" dirty="0"/>
              <a:t>&lt;</a:t>
            </a:r>
            <a:r>
              <a:rPr kumimoji="1" lang="ja-JP" altLang="en-US" sz="2800" b="1" dirty="0"/>
              <a:t>産廃取り扱い事業者＞</a:t>
            </a:r>
          </a:p>
          <a:p>
            <a:r>
              <a:rPr kumimoji="1" lang="en-US" altLang="ja-JP" sz="2800" b="1" dirty="0"/>
              <a:t>【</a:t>
            </a:r>
            <a:r>
              <a:rPr kumimoji="1" lang="ja-JP" altLang="en-US" sz="2800" b="1" dirty="0"/>
              <a:t>コスト削減・業務効率化</a:t>
            </a:r>
            <a:r>
              <a:rPr kumimoji="1" lang="en-US" altLang="ja-JP" sz="2800" b="1" dirty="0"/>
              <a:t>】</a:t>
            </a:r>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12" name="図 11" descr="テーブル, 座る, 車, キーボード が含まれている画像&#10;&#10;AI 生成コンテンツは誤りを含む可能性があります。">
            <a:extLst>
              <a:ext uri="{FF2B5EF4-FFF2-40B4-BE49-F238E27FC236}">
                <a16:creationId xmlns:a16="http://schemas.microsoft.com/office/drawing/2014/main" id="{3D169269-73B7-48BA-9A54-9CCC899FFE0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14534" y="6281550"/>
            <a:ext cx="2788971" cy="2052796"/>
          </a:xfrm>
          <a:prstGeom prst="rect">
            <a:avLst/>
          </a:prstGeom>
        </p:spPr>
      </p:pic>
      <p:pic>
        <p:nvPicPr>
          <p:cNvPr id="14" name="図 13">
            <a:extLst>
              <a:ext uri="{FF2B5EF4-FFF2-40B4-BE49-F238E27FC236}">
                <a16:creationId xmlns:a16="http://schemas.microsoft.com/office/drawing/2014/main" id="{A45454ED-0C08-30F2-86D2-939B6731CA38}"/>
              </a:ext>
            </a:extLst>
          </p:cNvPr>
          <p:cNvPicPr>
            <a:picLocks noChangeAspect="1"/>
          </p:cNvPicPr>
          <p:nvPr/>
        </p:nvPicPr>
        <p:blipFill>
          <a:blip r:embed="rId4"/>
          <a:stretch>
            <a:fillRect/>
          </a:stretch>
        </p:blipFill>
        <p:spPr>
          <a:xfrm>
            <a:off x="5277852" y="6199184"/>
            <a:ext cx="5085873" cy="5768759"/>
          </a:xfrm>
          <a:prstGeom prst="rect">
            <a:avLst/>
          </a:prstGeom>
        </p:spPr>
      </p:pic>
    </p:spTree>
    <p:extLst>
      <p:ext uri="{BB962C8B-B14F-4D97-AF65-F5344CB8AC3E}">
        <p14:creationId xmlns:p14="http://schemas.microsoft.com/office/powerpoint/2010/main" val="37063084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descr="グラフ&#10;&#10;AI 生成コンテンツは誤りを含む可能性があります。">
            <a:extLst>
              <a:ext uri="{FF2B5EF4-FFF2-40B4-BE49-F238E27FC236}">
                <a16:creationId xmlns:a16="http://schemas.microsoft.com/office/drawing/2014/main" id="{10156F7F-2E86-F5E6-F24B-704ACE23C65A}"/>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384155" y="8274843"/>
            <a:ext cx="5018897" cy="2175107"/>
          </a:xfrm>
          <a:prstGeom prst="rect">
            <a:avLst/>
          </a:prstGeom>
        </p:spPr>
      </p:pic>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リサイ</a:t>
            </a:r>
            <a:endParaRPr kumimoji="1" lang="en-US" altLang="ja-JP" sz="2800" b="1" dirty="0"/>
          </a:p>
          <a:p>
            <a:pPr algn="ctr"/>
            <a:r>
              <a:rPr kumimoji="1" lang="ja-JP" altLang="en-US" sz="2800" b="1" dirty="0"/>
              <a:t>クル</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家庭ゴミを原材料に活用した</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エコエコパレット</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938992"/>
          </a:xfrm>
          <a:prstGeom prst="rect">
            <a:avLst/>
          </a:prstGeom>
          <a:noFill/>
        </p:spPr>
        <p:txBody>
          <a:bodyPr wrap="square" rtlCol="0">
            <a:spAutoFit/>
          </a:bodyPr>
          <a:lstStyle/>
          <a:p>
            <a:r>
              <a:rPr kumimoji="1" lang="ja-JP" altLang="en-US" sz="2400" b="1" dirty="0"/>
              <a:t>将来にわたって、ワカクサ独自の強みと社会的な課題を結びつけながら事業展開を進めて参ります。プラスチックに生命を吹込み、環境への配慮を念頭に置いた誇りある仕事を続けることで、顧客や地域に対して喜ばれる存在でありたいと願っています。</a:t>
            </a:r>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399688" y="10313469"/>
            <a:ext cx="8987397" cy="1815882"/>
          </a:xfrm>
          <a:prstGeom prst="rect">
            <a:avLst/>
          </a:prstGeom>
          <a:noFill/>
        </p:spPr>
        <p:txBody>
          <a:bodyPr wrap="square" rtlCol="0">
            <a:spAutoFit/>
          </a:bodyPr>
          <a:lstStyle/>
          <a:p>
            <a:pPr algn="just"/>
            <a:r>
              <a:rPr kumimoji="1" lang="ja-JP" altLang="en-US" sz="2800" b="1" dirty="0"/>
              <a:t>家庭から廃棄されるプラスチックゴミを新たに原材料にすることで、</a:t>
            </a:r>
            <a:r>
              <a:rPr kumimoji="1" lang="en-US" altLang="ja-JP" sz="2800" b="1" dirty="0"/>
              <a:t>CO2</a:t>
            </a:r>
            <a:r>
              <a:rPr kumimoji="1" lang="ja-JP" altLang="en-US" sz="2800" b="1" dirty="0"/>
              <a:t>排出量を最大</a:t>
            </a:r>
            <a:r>
              <a:rPr kumimoji="1" lang="en-US" altLang="ja-JP" sz="2800" b="1" dirty="0"/>
              <a:t>50</a:t>
            </a:r>
            <a:r>
              <a:rPr kumimoji="1" lang="ja-JP" altLang="en-US" sz="2800" b="1" dirty="0"/>
              <a:t>％削減したエコエコパレットを開発。プラスチックのゴミ問題を解決し、資源循環社会を目指しています。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株式会社ワカクサ</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奈良県葛城市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令和８年１月２２日時点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722717" cy="1815882"/>
          </a:xfrm>
          <a:prstGeom prst="rect">
            <a:avLst/>
          </a:prstGeom>
          <a:noFill/>
        </p:spPr>
        <p:txBody>
          <a:bodyPr wrap="square" rtlCol="0">
            <a:spAutoFit/>
          </a:bodyPr>
          <a:lstStyle/>
          <a:p>
            <a:pPr algn="just"/>
            <a:r>
              <a:rPr kumimoji="1" lang="ja-JP" altLang="en-US" sz="2800" b="1" dirty="0"/>
              <a:t>物流パレットの置き換えにより、企業から排出される</a:t>
            </a:r>
            <a:r>
              <a:rPr kumimoji="1" lang="en-US" altLang="ja-JP" sz="2800" b="1" dirty="0"/>
              <a:t>CO2</a:t>
            </a:r>
            <a:r>
              <a:rPr kumimoji="1" lang="ja-JP" altLang="en-US" sz="2800" b="1" dirty="0"/>
              <a:t>を削減。</a:t>
            </a:r>
            <a:endParaRPr kumimoji="1" lang="en-US" altLang="ja-JP" sz="2800" b="1" dirty="0"/>
          </a:p>
          <a:p>
            <a:pPr algn="just"/>
            <a:r>
              <a:rPr kumimoji="1" lang="en-US" altLang="ja-JP" sz="2800" b="1" dirty="0"/>
              <a:t>"Plastic-free" and beyond.</a:t>
            </a:r>
          </a:p>
          <a:p>
            <a:pPr algn="just"/>
            <a:r>
              <a:rPr kumimoji="1" lang="en-US" altLang="ja-JP" sz="2800" b="1" dirty="0"/>
              <a:t>"</a:t>
            </a:r>
            <a:r>
              <a:rPr kumimoji="1" lang="ja-JP" altLang="en-US" sz="2800" b="1" dirty="0"/>
              <a:t>脱プラ</a:t>
            </a:r>
            <a:r>
              <a:rPr kumimoji="1" lang="en-US" altLang="ja-JP" sz="2800" b="1" dirty="0"/>
              <a:t>" </a:t>
            </a:r>
            <a:r>
              <a:rPr kumimoji="1" lang="ja-JP" altLang="en-US" sz="2800" b="1" dirty="0"/>
              <a:t>の その先へ</a:t>
            </a:r>
            <a:r>
              <a:rPr kumimoji="1" lang="en-US" altLang="ja-JP" sz="2800" b="1"/>
              <a:t>.</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16" name="図 15" descr="座る, 記号, コンピュータ, ゲーム が含まれている画像&#10;&#10;AI 生成コンテンツは誤りを含む可能性があります。">
            <a:extLst>
              <a:ext uri="{FF2B5EF4-FFF2-40B4-BE49-F238E27FC236}">
                <a16:creationId xmlns:a16="http://schemas.microsoft.com/office/drawing/2014/main" id="{2DD66F75-89EF-8BFE-ABE3-B95842B18CB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403053" y="6111797"/>
            <a:ext cx="4127952" cy="1534474"/>
          </a:xfrm>
          <a:prstGeom prst="rect">
            <a:avLst/>
          </a:prstGeom>
        </p:spPr>
      </p:pic>
      <p:pic>
        <p:nvPicPr>
          <p:cNvPr id="18" name="図 17">
            <a:extLst>
              <a:ext uri="{FF2B5EF4-FFF2-40B4-BE49-F238E27FC236}">
                <a16:creationId xmlns:a16="http://schemas.microsoft.com/office/drawing/2014/main" id="{A455C927-FB4E-8234-D91A-0455A1004704}"/>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327072" y="6128701"/>
            <a:ext cx="4986832" cy="2175107"/>
          </a:xfrm>
          <a:prstGeom prst="rect">
            <a:avLst/>
          </a:prstGeom>
        </p:spPr>
      </p:pic>
      <p:pic>
        <p:nvPicPr>
          <p:cNvPr id="21" name="図 20">
            <a:extLst>
              <a:ext uri="{FF2B5EF4-FFF2-40B4-BE49-F238E27FC236}">
                <a16:creationId xmlns:a16="http://schemas.microsoft.com/office/drawing/2014/main" id="{A51DDFEA-64A2-5794-7289-EB1D8EEC9163}"/>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6970871" y="7686917"/>
            <a:ext cx="2992315" cy="2562268"/>
          </a:xfrm>
          <a:prstGeom prst="rect">
            <a:avLst/>
          </a:prstGeom>
        </p:spPr>
      </p:pic>
    </p:spTree>
    <p:extLst>
      <p:ext uri="{BB962C8B-B14F-4D97-AF65-F5344CB8AC3E}">
        <p14:creationId xmlns:p14="http://schemas.microsoft.com/office/powerpoint/2010/main" val="611753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四角形: 角を丸くする 26">
            <a:extLst>
              <a:ext uri="{FF2B5EF4-FFF2-40B4-BE49-F238E27FC236}">
                <a16:creationId xmlns:a16="http://schemas.microsoft.com/office/drawing/2014/main" id="{F0DAA2C2-E4D6-D898-95E7-F034BFDE47F7}"/>
              </a:ext>
            </a:extLst>
          </p:cNvPr>
          <p:cNvSpPr/>
          <p:nvPr/>
        </p:nvSpPr>
        <p:spPr>
          <a:xfrm>
            <a:off x="1479735" y="9171962"/>
            <a:ext cx="5296526" cy="2930312"/>
          </a:xfrm>
          <a:prstGeom prst="roundRect">
            <a:avLst>
              <a:gd name="adj" fmla="val 5453"/>
            </a:avLst>
          </a:prstGeom>
          <a:solidFill>
            <a:schemeClr val="accent5">
              <a:lumMod val="60000"/>
              <a:lumOff val="40000"/>
            </a:schemeClr>
          </a:solidFill>
          <a:ln>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四角形: 角を丸くする 25">
            <a:extLst>
              <a:ext uri="{FF2B5EF4-FFF2-40B4-BE49-F238E27FC236}">
                <a16:creationId xmlns:a16="http://schemas.microsoft.com/office/drawing/2014/main" id="{7B502922-C09C-71E9-BC6C-00AF917DA662}"/>
              </a:ext>
            </a:extLst>
          </p:cNvPr>
          <p:cNvSpPr/>
          <p:nvPr/>
        </p:nvSpPr>
        <p:spPr>
          <a:xfrm>
            <a:off x="1421043" y="6293097"/>
            <a:ext cx="5355218" cy="2466508"/>
          </a:xfrm>
          <a:prstGeom prst="roundRect">
            <a:avLst>
              <a:gd name="adj" fmla="val 5765"/>
            </a:avLst>
          </a:prstGeom>
          <a:noFill/>
          <a:ln w="3810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リサイ</a:t>
            </a:r>
            <a:endParaRPr kumimoji="1" lang="en-US" altLang="ja-JP" sz="2800" b="1" dirty="0"/>
          </a:p>
          <a:p>
            <a:pPr algn="ctr"/>
            <a:r>
              <a:rPr kumimoji="1" lang="ja-JP" altLang="en-US" sz="2800" b="1" dirty="0"/>
              <a:t>クル</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474" y="733951"/>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環境価値と収益性を両立する</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コンテナ建築ソリューション</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280279" y="4247588"/>
            <a:ext cx="9250726" cy="1569660"/>
          </a:xfrm>
          <a:prstGeom prst="rect">
            <a:avLst/>
          </a:prstGeom>
          <a:noFill/>
        </p:spPr>
        <p:txBody>
          <a:bodyPr wrap="square" rtlCol="0">
            <a:spAutoFit/>
          </a:bodyPr>
          <a:lstStyle/>
          <a:p>
            <a:r>
              <a:rPr kumimoji="1" lang="ja-JP" altLang="en-US" sz="2400" b="1" dirty="0">
                <a:latin typeface="+mn-ea"/>
              </a:rPr>
              <a:t>当社は、建設作業員用宿舎やホテル客室として利用できるコンテナ・ユニットハウスの供給と、その導入資金の調達支援を行っています。コンテナ等は再利用が可能で、短期間で施工できるため、一般的な建築と比べて環境負荷とコストを抑えることができ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latin typeface="+mn-ea"/>
              </a:rPr>
              <a:t>令和</a:t>
            </a:r>
            <a:r>
              <a:rPr kumimoji="1" lang="ja-JP" altLang="en-US" sz="2000">
                <a:latin typeface="+mn-ea"/>
              </a:rPr>
              <a:t>８年１月２２日</a:t>
            </a:r>
            <a:r>
              <a:rPr kumimoji="1" lang="ja-JP" altLang="en-US" sz="2000" dirty="0">
                <a:latin typeface="+mn-ea"/>
              </a:rPr>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330061" y="12982196"/>
            <a:ext cx="5535033" cy="1815882"/>
          </a:xfrm>
          <a:prstGeom prst="rect">
            <a:avLst/>
          </a:prstGeom>
          <a:noFill/>
        </p:spPr>
        <p:txBody>
          <a:bodyPr wrap="square" rtlCol="0">
            <a:spAutoFit/>
          </a:bodyPr>
          <a:lstStyle/>
          <a:p>
            <a:r>
              <a:rPr kumimoji="1" lang="ja-JP" altLang="en-US" sz="2800" b="1" dirty="0"/>
              <a:t>サステナブルで低価格かつ高品質な住居・ホテル・オフィス・店舗・野菜工場などの建設を目指す企業との連携・資金調達協力。</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2" name="テキスト ボックス 1">
            <a:extLst>
              <a:ext uri="{FF2B5EF4-FFF2-40B4-BE49-F238E27FC236}">
                <a16:creationId xmlns:a16="http://schemas.microsoft.com/office/drawing/2014/main" id="{91F05F75-9CD1-670C-7CA6-B51C3FAA523A}"/>
              </a:ext>
            </a:extLst>
          </p:cNvPr>
          <p:cNvSpPr txBox="1"/>
          <p:nvPr/>
        </p:nvSpPr>
        <p:spPr>
          <a:xfrm>
            <a:off x="1465836" y="2703721"/>
            <a:ext cx="9162182" cy="523220"/>
          </a:xfrm>
          <a:prstGeom prst="rect">
            <a:avLst/>
          </a:prstGeom>
          <a:noFill/>
        </p:spPr>
        <p:txBody>
          <a:bodyPr wrap="square" rtlCol="0">
            <a:spAutoFit/>
          </a:bodyPr>
          <a:lstStyle/>
          <a:p>
            <a:pPr algn="ctr"/>
            <a:r>
              <a:rPr kumimoji="1" lang="ja-JP" altLang="en-US" sz="2700" b="1" dirty="0"/>
              <a:t>株式会社グリーンエコエナジー・アセットマネジメント</a:t>
            </a:r>
            <a:endParaRPr kumimoji="1" lang="en-US" altLang="ja-JP" sz="2700" b="1" dirty="0"/>
          </a:p>
        </p:txBody>
      </p:sp>
      <p:pic>
        <p:nvPicPr>
          <p:cNvPr id="13" name="図 12">
            <a:extLst>
              <a:ext uri="{FF2B5EF4-FFF2-40B4-BE49-F238E27FC236}">
                <a16:creationId xmlns:a16="http://schemas.microsoft.com/office/drawing/2014/main" id="{6A7CA619-003F-08C0-F9C6-C7ABD1DB2E39}"/>
              </a:ext>
            </a:extLst>
          </p:cNvPr>
          <p:cNvPicPr>
            <a:picLocks noChangeAspect="1"/>
          </p:cNvPicPr>
          <p:nvPr/>
        </p:nvPicPr>
        <p:blipFill>
          <a:blip r:embed="rId3">
            <a:extLst>
              <a:ext uri="{28A0092B-C50C-407E-A947-70E740481C1C}">
                <a14:useLocalDpi xmlns:a14="http://schemas.microsoft.com/office/drawing/2010/main" val="0"/>
              </a:ext>
            </a:extLst>
          </a:blip>
          <a:srcRect r="4389" b="13795"/>
          <a:stretch>
            <a:fillRect/>
          </a:stretch>
        </p:blipFill>
        <p:spPr bwMode="auto">
          <a:xfrm>
            <a:off x="6906963" y="6403389"/>
            <a:ext cx="3566152" cy="2143565"/>
          </a:xfrm>
          <a:prstGeom prst="rect">
            <a:avLst/>
          </a:prstGeom>
          <a:noFill/>
          <a:ln>
            <a:noFill/>
          </a:ln>
        </p:spPr>
      </p:pic>
      <p:sp>
        <p:nvSpPr>
          <p:cNvPr id="16" name="テキスト ボックス 15">
            <a:extLst>
              <a:ext uri="{FF2B5EF4-FFF2-40B4-BE49-F238E27FC236}">
                <a16:creationId xmlns:a16="http://schemas.microsoft.com/office/drawing/2014/main" id="{F935999E-3F16-8B16-A472-DAE1CBEBC676}"/>
              </a:ext>
            </a:extLst>
          </p:cNvPr>
          <p:cNvSpPr txBox="1"/>
          <p:nvPr/>
        </p:nvSpPr>
        <p:spPr>
          <a:xfrm>
            <a:off x="6969537" y="8540331"/>
            <a:ext cx="3323616" cy="369332"/>
          </a:xfrm>
          <a:prstGeom prst="rect">
            <a:avLst/>
          </a:prstGeom>
          <a:noFill/>
        </p:spPr>
        <p:txBody>
          <a:bodyPr wrap="square" rtlCol="0">
            <a:spAutoFit/>
          </a:bodyPr>
          <a:lstStyle/>
          <a:p>
            <a:r>
              <a:rPr kumimoji="1" lang="ja-JP" altLang="en-US" dirty="0"/>
              <a:t>写真　コンテナホテル</a:t>
            </a:r>
            <a:r>
              <a:rPr kumimoji="1" lang="en-US" altLang="ja-JP" dirty="0"/>
              <a:t>(</a:t>
            </a:r>
            <a:r>
              <a:rPr kumimoji="1" lang="ja-JP" altLang="en-US" dirty="0"/>
              <a:t>宮崎市</a:t>
            </a:r>
            <a:r>
              <a:rPr kumimoji="1" lang="en-US" altLang="ja-JP" dirty="0"/>
              <a:t>)</a:t>
            </a:r>
            <a:endParaRPr kumimoji="1" lang="ja-JP" altLang="en-US" dirty="0"/>
          </a:p>
        </p:txBody>
      </p:sp>
      <p:pic>
        <p:nvPicPr>
          <p:cNvPr id="1026" name="Picture 2">
            <a:hlinkClick r:id="rId4"/>
            <a:extLst>
              <a:ext uri="{FF2B5EF4-FFF2-40B4-BE49-F238E27FC236}">
                <a16:creationId xmlns:a16="http://schemas.microsoft.com/office/drawing/2014/main" id="{CA3D0EFA-CFBD-9FA3-C467-21172E423E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28924" y="9139342"/>
            <a:ext cx="3554660" cy="2665995"/>
          </a:xfrm>
          <a:prstGeom prst="rect">
            <a:avLst/>
          </a:prstGeom>
          <a:noFill/>
          <a:extLst>
            <a:ext uri="{909E8E84-426E-40DD-AFC4-6F175D3DCCD1}">
              <a14:hiddenFill xmlns:a14="http://schemas.microsoft.com/office/drawing/2010/main">
                <a:solidFill>
                  <a:srgbClr val="FFFFFF"/>
                </a:solidFill>
              </a14:hiddenFill>
            </a:ext>
          </a:extLst>
        </p:spPr>
      </p:pic>
      <p:sp>
        <p:nvSpPr>
          <p:cNvPr id="17" name="テキスト ボックス 16">
            <a:extLst>
              <a:ext uri="{FF2B5EF4-FFF2-40B4-BE49-F238E27FC236}">
                <a16:creationId xmlns:a16="http://schemas.microsoft.com/office/drawing/2014/main" id="{AF672311-A127-DDD3-9C35-C014277C3809}"/>
              </a:ext>
            </a:extLst>
          </p:cNvPr>
          <p:cNvSpPr txBox="1"/>
          <p:nvPr/>
        </p:nvSpPr>
        <p:spPr>
          <a:xfrm>
            <a:off x="6974970" y="11798593"/>
            <a:ext cx="3716995" cy="369332"/>
          </a:xfrm>
          <a:prstGeom prst="rect">
            <a:avLst/>
          </a:prstGeom>
          <a:noFill/>
        </p:spPr>
        <p:txBody>
          <a:bodyPr wrap="square" rtlCol="0">
            <a:spAutoFit/>
          </a:bodyPr>
          <a:lstStyle/>
          <a:p>
            <a:r>
              <a:rPr kumimoji="1" lang="ja-JP" altLang="en-US" dirty="0"/>
              <a:t>写真　ユニットハウス</a:t>
            </a:r>
            <a:r>
              <a:rPr kumimoji="1" lang="en-US" altLang="ja-JP" dirty="0"/>
              <a:t>(</a:t>
            </a:r>
            <a:r>
              <a:rPr kumimoji="1" lang="ja-JP" altLang="en-US" dirty="0"/>
              <a:t>能登地域</a:t>
            </a:r>
            <a:r>
              <a:rPr kumimoji="1" lang="en-US" altLang="ja-JP" dirty="0"/>
              <a:t>)</a:t>
            </a:r>
            <a:endParaRPr kumimoji="1" lang="ja-JP" altLang="en-US" dirty="0"/>
          </a:p>
        </p:txBody>
      </p:sp>
      <p:sp>
        <p:nvSpPr>
          <p:cNvPr id="22" name="テキスト ボックス 21">
            <a:extLst>
              <a:ext uri="{FF2B5EF4-FFF2-40B4-BE49-F238E27FC236}">
                <a16:creationId xmlns:a16="http://schemas.microsoft.com/office/drawing/2014/main" id="{C015A6BF-7292-3FC6-D55C-0D4B0DCEF47D}"/>
              </a:ext>
            </a:extLst>
          </p:cNvPr>
          <p:cNvSpPr txBox="1"/>
          <p:nvPr/>
        </p:nvSpPr>
        <p:spPr>
          <a:xfrm>
            <a:off x="1465836" y="6493307"/>
            <a:ext cx="4861194" cy="2246769"/>
          </a:xfrm>
          <a:prstGeom prst="rect">
            <a:avLst/>
          </a:prstGeom>
          <a:noFill/>
        </p:spPr>
        <p:txBody>
          <a:bodyPr wrap="square" rtlCol="0">
            <a:spAutoFit/>
          </a:bodyPr>
          <a:lstStyle/>
          <a:p>
            <a:pPr>
              <a:spcAft>
                <a:spcPts val="600"/>
              </a:spcAft>
            </a:pPr>
            <a:r>
              <a:rPr kumimoji="1" lang="ja-JP" altLang="en-US" sz="2400" dirty="0"/>
              <a:t>・</a:t>
            </a:r>
            <a:r>
              <a:rPr kumimoji="1" lang="en-US" altLang="ja-JP" sz="2400" dirty="0">
                <a:latin typeface="+mn-ea"/>
              </a:rPr>
              <a:t>CO2</a:t>
            </a:r>
            <a:r>
              <a:rPr kumimoji="1" lang="ja-JP" altLang="en-US" sz="2400" dirty="0"/>
              <a:t>排出削減の社会的要請</a:t>
            </a:r>
          </a:p>
          <a:p>
            <a:pPr>
              <a:spcAft>
                <a:spcPts val="600"/>
              </a:spcAft>
            </a:pPr>
            <a:r>
              <a:rPr kumimoji="1" lang="ja-JP" altLang="en-US" sz="2400" dirty="0"/>
              <a:t>・建設コストの高騰</a:t>
            </a:r>
          </a:p>
          <a:p>
            <a:pPr>
              <a:spcAft>
                <a:spcPts val="600"/>
              </a:spcAft>
            </a:pPr>
            <a:r>
              <a:rPr kumimoji="1" lang="ja-JP" altLang="en-US" sz="2400" dirty="0"/>
              <a:t>・工期の長期化</a:t>
            </a:r>
          </a:p>
          <a:p>
            <a:pPr>
              <a:spcAft>
                <a:spcPts val="600"/>
              </a:spcAft>
            </a:pPr>
            <a:r>
              <a:rPr kumimoji="1" lang="ja-JP" altLang="en-US" sz="2400" dirty="0"/>
              <a:t>・災害時の仮設・恒久住宅不足</a:t>
            </a:r>
          </a:p>
          <a:p>
            <a:pPr>
              <a:spcAft>
                <a:spcPts val="600"/>
              </a:spcAft>
            </a:pPr>
            <a:r>
              <a:rPr kumimoji="1" lang="ja-JP" altLang="en-US" sz="2400" dirty="0"/>
              <a:t>・新興国での住宅需要増加</a:t>
            </a:r>
          </a:p>
        </p:txBody>
      </p:sp>
      <p:sp>
        <p:nvSpPr>
          <p:cNvPr id="24" name="テキスト ボックス 23">
            <a:extLst>
              <a:ext uri="{FF2B5EF4-FFF2-40B4-BE49-F238E27FC236}">
                <a16:creationId xmlns:a16="http://schemas.microsoft.com/office/drawing/2014/main" id="{59EF3BF1-7506-A46D-32DD-1D10B139009C}"/>
              </a:ext>
            </a:extLst>
          </p:cNvPr>
          <p:cNvSpPr txBox="1"/>
          <p:nvPr/>
        </p:nvSpPr>
        <p:spPr>
          <a:xfrm>
            <a:off x="1365118" y="9410832"/>
            <a:ext cx="5722716" cy="3139321"/>
          </a:xfrm>
          <a:prstGeom prst="rect">
            <a:avLst/>
          </a:prstGeom>
          <a:noFill/>
        </p:spPr>
        <p:txBody>
          <a:bodyPr wrap="square" rtlCol="0">
            <a:spAutoFit/>
          </a:bodyPr>
          <a:lstStyle/>
          <a:p>
            <a:pPr>
              <a:spcAft>
                <a:spcPts val="600"/>
              </a:spcAft>
            </a:pPr>
            <a:r>
              <a:rPr kumimoji="1" lang="ja-JP" altLang="en-US" sz="2400" b="1" dirty="0">
                <a:solidFill>
                  <a:schemeClr val="accent5">
                    <a:lumMod val="50000"/>
                  </a:schemeClr>
                </a:solidFill>
              </a:rPr>
              <a:t>・サステナブル（再利用・省エネ）</a:t>
            </a:r>
          </a:p>
          <a:p>
            <a:pPr>
              <a:spcAft>
                <a:spcPts val="600"/>
              </a:spcAft>
            </a:pPr>
            <a:r>
              <a:rPr kumimoji="1" lang="ja-JP" altLang="en-US" sz="2400" b="1" dirty="0">
                <a:solidFill>
                  <a:schemeClr val="accent5">
                    <a:lumMod val="50000"/>
                  </a:schemeClr>
                </a:solidFill>
              </a:rPr>
              <a:t>・低コスト（建材の再利用）</a:t>
            </a:r>
          </a:p>
          <a:p>
            <a:pPr>
              <a:spcAft>
                <a:spcPts val="600"/>
              </a:spcAft>
            </a:pPr>
            <a:r>
              <a:rPr kumimoji="1" lang="ja-JP" altLang="en-US" sz="2400" b="1" dirty="0">
                <a:solidFill>
                  <a:schemeClr val="accent5">
                    <a:lumMod val="50000"/>
                  </a:schemeClr>
                </a:solidFill>
              </a:rPr>
              <a:t>・短工期（工場製作＋現地組立）</a:t>
            </a:r>
          </a:p>
          <a:p>
            <a:pPr>
              <a:spcAft>
                <a:spcPts val="600"/>
              </a:spcAft>
            </a:pPr>
            <a:r>
              <a:rPr kumimoji="1" lang="ja-JP" altLang="en-US" sz="2400" b="1" dirty="0">
                <a:solidFill>
                  <a:schemeClr val="accent5">
                    <a:lumMod val="50000"/>
                  </a:schemeClr>
                </a:solidFill>
              </a:rPr>
              <a:t>・高耐久（鉄骨造・耐候性）</a:t>
            </a:r>
          </a:p>
          <a:p>
            <a:pPr>
              <a:spcAft>
                <a:spcPts val="600"/>
              </a:spcAft>
            </a:pPr>
            <a:r>
              <a:rPr kumimoji="1" lang="ja-JP" altLang="en-US" sz="2400" b="1" dirty="0">
                <a:solidFill>
                  <a:schemeClr val="accent5">
                    <a:lumMod val="50000"/>
                  </a:schemeClr>
                </a:solidFill>
              </a:rPr>
              <a:t>・拡張性（</a:t>
            </a:r>
            <a:r>
              <a:rPr lang="ja-JP" altLang="en-US" sz="2400" b="1" dirty="0">
                <a:solidFill>
                  <a:schemeClr val="accent5">
                    <a:lumMod val="50000"/>
                  </a:schemeClr>
                </a:solidFill>
              </a:rPr>
              <a:t>縦横に拡張可能な構造</a:t>
            </a:r>
            <a:r>
              <a:rPr kumimoji="1" lang="ja-JP" altLang="en-US" sz="2400" b="1" dirty="0">
                <a:solidFill>
                  <a:schemeClr val="accent5">
                    <a:lumMod val="50000"/>
                  </a:schemeClr>
                </a:solidFill>
              </a:rPr>
              <a:t>）</a:t>
            </a:r>
            <a:endParaRPr kumimoji="1" lang="en-US" altLang="ja-JP" sz="2400" b="1" dirty="0">
              <a:solidFill>
                <a:schemeClr val="accent5">
                  <a:lumMod val="50000"/>
                </a:schemeClr>
              </a:solidFill>
            </a:endParaRPr>
          </a:p>
          <a:p>
            <a:pPr>
              <a:spcAft>
                <a:spcPts val="600"/>
              </a:spcAft>
            </a:pPr>
            <a:r>
              <a:rPr kumimoji="1" lang="ja-JP" altLang="en-US" sz="2400" b="1" dirty="0">
                <a:solidFill>
                  <a:schemeClr val="accent5">
                    <a:lumMod val="50000"/>
                  </a:schemeClr>
                </a:solidFill>
              </a:rPr>
              <a:t>・自由設計（内外装を自在にアレンジ）</a:t>
            </a:r>
            <a:endParaRPr kumimoji="1" lang="en-US" altLang="ja-JP" sz="2400" b="1" dirty="0">
              <a:solidFill>
                <a:schemeClr val="accent5">
                  <a:lumMod val="50000"/>
                </a:schemeClr>
              </a:solidFill>
            </a:endParaRPr>
          </a:p>
          <a:p>
            <a:pPr>
              <a:spcAft>
                <a:spcPts val="600"/>
              </a:spcAft>
            </a:pPr>
            <a:endParaRPr kumimoji="1" lang="ja-JP" altLang="en-US" sz="2400" b="1" dirty="0">
              <a:solidFill>
                <a:schemeClr val="accent5">
                  <a:lumMod val="50000"/>
                </a:schemeClr>
              </a:solidFill>
            </a:endParaRPr>
          </a:p>
        </p:txBody>
      </p:sp>
      <p:sp>
        <p:nvSpPr>
          <p:cNvPr id="28" name="矢印: 下 27">
            <a:extLst>
              <a:ext uri="{FF2B5EF4-FFF2-40B4-BE49-F238E27FC236}">
                <a16:creationId xmlns:a16="http://schemas.microsoft.com/office/drawing/2014/main" id="{26DC34E2-CEAB-1986-7676-5EC34ABF5E5D}"/>
              </a:ext>
            </a:extLst>
          </p:cNvPr>
          <p:cNvSpPr/>
          <p:nvPr/>
        </p:nvSpPr>
        <p:spPr>
          <a:xfrm rot="10800000">
            <a:off x="3564016" y="8824163"/>
            <a:ext cx="695325" cy="283241"/>
          </a:xfrm>
          <a:prstGeom prst="downArrow">
            <a:avLst/>
          </a:prstGeom>
          <a:solidFill>
            <a:schemeClr val="accent5">
              <a:lumMod val="75000"/>
            </a:schemeClr>
          </a:solidFill>
          <a:ln w="3810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四角形: 角を丸くする 29">
            <a:extLst>
              <a:ext uri="{FF2B5EF4-FFF2-40B4-BE49-F238E27FC236}">
                <a16:creationId xmlns:a16="http://schemas.microsoft.com/office/drawing/2014/main" id="{D38CAA1E-C4AA-247C-0242-FE5DF3AD0796}"/>
              </a:ext>
            </a:extLst>
          </p:cNvPr>
          <p:cNvSpPr/>
          <p:nvPr/>
        </p:nvSpPr>
        <p:spPr>
          <a:xfrm>
            <a:off x="1577000" y="6099580"/>
            <a:ext cx="1204302" cy="374199"/>
          </a:xfrm>
          <a:prstGeom prst="roundRect">
            <a:avLst>
              <a:gd name="adj" fmla="val 1763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43EC02CF-565E-A067-1C45-8C82D9EFAC27}"/>
              </a:ext>
            </a:extLst>
          </p:cNvPr>
          <p:cNvSpPr txBox="1"/>
          <p:nvPr/>
        </p:nvSpPr>
        <p:spPr>
          <a:xfrm>
            <a:off x="1777183" y="6064107"/>
            <a:ext cx="802143" cy="461665"/>
          </a:xfrm>
          <a:prstGeom prst="rect">
            <a:avLst/>
          </a:prstGeom>
          <a:noFill/>
        </p:spPr>
        <p:txBody>
          <a:bodyPr wrap="square" rtlCol="0">
            <a:spAutoFit/>
          </a:bodyPr>
          <a:lstStyle/>
          <a:p>
            <a:r>
              <a:rPr kumimoji="1" lang="ja-JP" altLang="en-US" sz="2400" b="1" dirty="0">
                <a:solidFill>
                  <a:schemeClr val="bg1"/>
                </a:solidFill>
              </a:rPr>
              <a:t>課題</a:t>
            </a:r>
          </a:p>
        </p:txBody>
      </p:sp>
      <p:sp>
        <p:nvSpPr>
          <p:cNvPr id="38" name="四角形: 角を丸くする 37">
            <a:extLst>
              <a:ext uri="{FF2B5EF4-FFF2-40B4-BE49-F238E27FC236}">
                <a16:creationId xmlns:a16="http://schemas.microsoft.com/office/drawing/2014/main" id="{22BC5C73-0C4B-9DE2-09B4-4F73274F49B1}"/>
              </a:ext>
            </a:extLst>
          </p:cNvPr>
          <p:cNvSpPr/>
          <p:nvPr/>
        </p:nvSpPr>
        <p:spPr>
          <a:xfrm>
            <a:off x="1577000" y="9022291"/>
            <a:ext cx="1204302" cy="374199"/>
          </a:xfrm>
          <a:prstGeom prst="roundRect">
            <a:avLst>
              <a:gd name="adj" fmla="val 1763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89CEE317-F729-36C6-B027-32D943202937}"/>
              </a:ext>
            </a:extLst>
          </p:cNvPr>
          <p:cNvSpPr txBox="1"/>
          <p:nvPr/>
        </p:nvSpPr>
        <p:spPr>
          <a:xfrm>
            <a:off x="1620454" y="8991021"/>
            <a:ext cx="1115602" cy="461665"/>
          </a:xfrm>
          <a:prstGeom prst="rect">
            <a:avLst/>
          </a:prstGeom>
          <a:noFill/>
        </p:spPr>
        <p:txBody>
          <a:bodyPr wrap="square" rtlCol="0">
            <a:spAutoFit/>
          </a:bodyPr>
          <a:lstStyle/>
          <a:p>
            <a:pPr algn="ctr"/>
            <a:r>
              <a:rPr kumimoji="1" lang="ja-JP" altLang="en-US" sz="2400" b="1" dirty="0">
                <a:solidFill>
                  <a:schemeClr val="bg1"/>
                </a:solidFill>
              </a:rPr>
              <a:t>解決策</a:t>
            </a:r>
          </a:p>
        </p:txBody>
      </p:sp>
      <p:sp>
        <p:nvSpPr>
          <p:cNvPr id="44" name="テキスト ボックス 43">
            <a:extLst>
              <a:ext uri="{FF2B5EF4-FFF2-40B4-BE49-F238E27FC236}">
                <a16:creationId xmlns:a16="http://schemas.microsoft.com/office/drawing/2014/main" id="{46BE8FE6-0A35-6DAC-17AE-404C3597F3BF}"/>
              </a:ext>
            </a:extLst>
          </p:cNvPr>
          <p:cNvSpPr txBox="1"/>
          <p:nvPr/>
        </p:nvSpPr>
        <p:spPr>
          <a:xfrm>
            <a:off x="3564016" y="3492842"/>
            <a:ext cx="6955725" cy="461665"/>
          </a:xfrm>
          <a:prstGeom prst="rect">
            <a:avLst/>
          </a:prstGeom>
          <a:noFill/>
        </p:spPr>
        <p:txBody>
          <a:bodyPr wrap="square" rtlCol="0">
            <a:spAutoFit/>
          </a:bodyPr>
          <a:lstStyle/>
          <a:p>
            <a:pPr algn="ctr"/>
            <a:r>
              <a:rPr kumimoji="1" lang="ja-JP" altLang="en-US" sz="2400" b="1" dirty="0"/>
              <a:t>本社：東京都千代田区、大阪の拠点：大阪市</a:t>
            </a:r>
            <a:endParaRPr kumimoji="1" lang="en-US" altLang="ja-JP" sz="2400" b="1" dirty="0"/>
          </a:p>
        </p:txBody>
      </p:sp>
    </p:spTree>
    <p:extLst>
      <p:ext uri="{BB962C8B-B14F-4D97-AF65-F5344CB8AC3E}">
        <p14:creationId xmlns:p14="http://schemas.microsoft.com/office/powerpoint/2010/main" val="1062630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リサイ</a:t>
            </a:r>
            <a:endParaRPr kumimoji="1" lang="en-US" altLang="ja-JP" sz="2800" b="1" dirty="0"/>
          </a:p>
          <a:p>
            <a:pPr algn="ctr"/>
            <a:r>
              <a:rPr kumimoji="1" lang="ja-JP" altLang="en-US" sz="2800" b="1" dirty="0"/>
              <a:t>クル</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廃棄貝殻を原材料に活用した</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エコプラスチック「</a:t>
            </a:r>
            <a:r>
              <a:rPr kumimoji="1" lang="en-US" altLang="ja-JP" sz="4800" b="1" dirty="0">
                <a:latin typeface="Meiryo UI" panose="020B0604030504040204" pitchFamily="50" charset="-128"/>
                <a:ea typeface="Meiryo UI" panose="020B0604030504040204" pitchFamily="50" charset="-128"/>
              </a:rPr>
              <a:t>SHELLTEC</a:t>
            </a:r>
            <a:r>
              <a:rPr kumimoji="1" lang="ja-JP" altLang="en-US" sz="4800" b="1" dirty="0">
                <a:latin typeface="Meiryo UI" panose="020B0604030504040204" pitchFamily="50" charset="-128"/>
                <a:ea typeface="Meiryo UI" panose="020B0604030504040204" pitchFamily="50" charset="-128"/>
              </a:rPr>
              <a:t>」</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1569660"/>
          </a:xfrm>
          <a:prstGeom prst="rect">
            <a:avLst/>
          </a:prstGeom>
          <a:noFill/>
        </p:spPr>
        <p:txBody>
          <a:bodyPr wrap="square" rtlCol="0">
            <a:spAutoFit/>
          </a:bodyPr>
          <a:lstStyle/>
          <a:p>
            <a:r>
              <a:rPr kumimoji="1" lang="ja-JP" altLang="en-US" sz="2400" b="1" dirty="0"/>
              <a:t>廃棄される貝殻やプラスチックなどを再資源化し、環境と共生する製品づくりに挑む素材開発企業です。日用品や防災用品などの多様なプロダクトを展開。素材から社会課題にアプローチすることで、未来に続くものづくりを実践してい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4350125" y="6313701"/>
            <a:ext cx="5984045" cy="2246769"/>
          </a:xfrm>
          <a:prstGeom prst="rect">
            <a:avLst/>
          </a:prstGeom>
          <a:noFill/>
        </p:spPr>
        <p:txBody>
          <a:bodyPr wrap="square" rtlCol="0">
            <a:spAutoFit/>
          </a:bodyPr>
          <a:lstStyle/>
          <a:p>
            <a:r>
              <a:rPr kumimoji="1" lang="ja-JP" altLang="en-US" sz="2800" b="1" dirty="0"/>
              <a:t>廃棄ホタテ貝殻を原材料に活用することで、</a:t>
            </a:r>
            <a:r>
              <a:rPr kumimoji="1" lang="en-US" altLang="ja-JP" sz="2800" b="1" dirty="0"/>
              <a:t>CO2</a:t>
            </a:r>
            <a:r>
              <a:rPr kumimoji="1" lang="ja-JP" altLang="en-US" sz="2800" b="1" dirty="0"/>
              <a:t>排出量を最大３６％削減したエコプラスチック </a:t>
            </a:r>
            <a:r>
              <a:rPr kumimoji="1" lang="en-US" altLang="ja-JP" sz="2800" b="1" dirty="0"/>
              <a:t>SHELLTEC</a:t>
            </a:r>
            <a:r>
              <a:rPr kumimoji="1" lang="ja-JP" altLang="en-US" sz="2800" b="1"/>
              <a:t>を開発。地域の社会課題解決と未来に続くものづくりを目指して</a:t>
            </a:r>
            <a:r>
              <a:rPr kumimoji="1" lang="ja-JP" altLang="en-US" sz="2800" b="1" dirty="0"/>
              <a:t>います。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甲子化学工業株式会社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539129" y="3531470"/>
            <a:ext cx="6997741" cy="461665"/>
          </a:xfrm>
          <a:prstGeom prst="rect">
            <a:avLst/>
          </a:prstGeom>
          <a:noFill/>
        </p:spPr>
        <p:txBody>
          <a:bodyPr wrap="square" rtlCol="0">
            <a:spAutoFit/>
          </a:bodyPr>
          <a:lstStyle/>
          <a:p>
            <a:pPr algn="ctr"/>
            <a:r>
              <a:rPr kumimoji="1" lang="ja-JP" altLang="en-US" sz="2400" b="1" dirty="0"/>
              <a:t>東大阪市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令和７年５月２日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1815882"/>
          </a:xfrm>
          <a:prstGeom prst="rect">
            <a:avLst/>
          </a:prstGeom>
          <a:noFill/>
        </p:spPr>
        <p:txBody>
          <a:bodyPr wrap="square" rtlCol="0">
            <a:spAutoFit/>
          </a:bodyPr>
          <a:lstStyle/>
          <a:p>
            <a:r>
              <a:rPr kumimoji="1" lang="ja-JP" altLang="en-US" sz="2800" b="1" dirty="0"/>
              <a:t>・石油由来プラスチックの省</a:t>
            </a:r>
            <a:r>
              <a:rPr kumimoji="1" lang="en-US" altLang="ja-JP" sz="2800" b="1" dirty="0"/>
              <a:t>CO2</a:t>
            </a:r>
          </a:p>
          <a:p>
            <a:r>
              <a:rPr kumimoji="1" lang="ja-JP" altLang="en-US" sz="2800" b="1" dirty="0"/>
              <a:t>　代替素材</a:t>
            </a:r>
            <a:endParaRPr kumimoji="1" lang="en-US" altLang="ja-JP" sz="2800" b="1" dirty="0"/>
          </a:p>
          <a:p>
            <a:r>
              <a:rPr kumimoji="1" lang="ja-JP" altLang="en-US" sz="2800" b="1" dirty="0"/>
              <a:t>・石灰石由来の炭酸カルシウムの</a:t>
            </a:r>
            <a:endParaRPr kumimoji="1" lang="en-US" altLang="ja-JP" sz="2800" b="1" dirty="0"/>
          </a:p>
          <a:p>
            <a:r>
              <a:rPr kumimoji="1" lang="ja-JP" altLang="en-US" sz="2800" b="1" dirty="0"/>
              <a:t>　代替素材</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12" name="図 11" descr="水, 屋外, 海, 鳥 が含まれている画像&#10;&#10;AI によって生成されたコンテンツは間違っている可能性があります。">
            <a:extLst>
              <a:ext uri="{FF2B5EF4-FFF2-40B4-BE49-F238E27FC236}">
                <a16:creationId xmlns:a16="http://schemas.microsoft.com/office/drawing/2014/main" id="{560448B1-3EA6-E9F0-2C3C-ECF1BAC5D5C7}"/>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1395455" y="6326611"/>
            <a:ext cx="2666059" cy="2409860"/>
          </a:xfrm>
          <a:prstGeom prst="rect">
            <a:avLst/>
          </a:prstGeom>
        </p:spPr>
      </p:pic>
      <p:grpSp>
        <p:nvGrpSpPr>
          <p:cNvPr id="17" name="グループ化 16">
            <a:extLst>
              <a:ext uri="{FF2B5EF4-FFF2-40B4-BE49-F238E27FC236}">
                <a16:creationId xmlns:a16="http://schemas.microsoft.com/office/drawing/2014/main" id="{2E8B7B5D-DC33-9C7E-3334-F8E552EFC8BC}"/>
              </a:ext>
            </a:extLst>
          </p:cNvPr>
          <p:cNvGrpSpPr/>
          <p:nvPr/>
        </p:nvGrpSpPr>
        <p:grpSpPr>
          <a:xfrm>
            <a:off x="1411510" y="8913407"/>
            <a:ext cx="7884847" cy="3063829"/>
            <a:chOff x="412496" y="1623900"/>
            <a:chExt cx="9223771" cy="3946103"/>
          </a:xfrm>
        </p:grpSpPr>
        <p:pic>
          <p:nvPicPr>
            <p:cNvPr id="18" name="名称未設定 1.psd" descr="名称未設定 1.psd">
              <a:extLst>
                <a:ext uri="{FF2B5EF4-FFF2-40B4-BE49-F238E27FC236}">
                  <a16:creationId xmlns:a16="http://schemas.microsoft.com/office/drawing/2014/main" id="{00E8B8D8-8CE5-0055-BD5C-82B35943C6D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2496" y="1623900"/>
              <a:ext cx="9223771" cy="3946103"/>
            </a:xfrm>
            <a:prstGeom prst="rect">
              <a:avLst/>
            </a:prstGeom>
            <a:ln w="12700">
              <a:miter lim="400000"/>
            </a:ln>
          </p:spPr>
        </p:pic>
        <p:sp>
          <p:nvSpPr>
            <p:cNvPr id="19" name="Discarded Scallop Shells">
              <a:extLst>
                <a:ext uri="{FF2B5EF4-FFF2-40B4-BE49-F238E27FC236}">
                  <a16:creationId xmlns:a16="http://schemas.microsoft.com/office/drawing/2014/main" id="{8ADE318E-8685-DFC3-D1B0-C9FA30396E7F}"/>
                </a:ext>
              </a:extLst>
            </p:cNvPr>
            <p:cNvSpPr txBox="1"/>
            <p:nvPr/>
          </p:nvSpPr>
          <p:spPr>
            <a:xfrm>
              <a:off x="744426" y="3366517"/>
              <a:ext cx="2278164" cy="3848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1275" tIns="41275" rIns="41275" bIns="41275" anchor="ctr">
              <a:spAutoFit/>
            </a:bodyPr>
            <a:lstStyle>
              <a:lvl1pPr>
                <a:defRPr sz="2700">
                  <a:solidFill>
                    <a:srgbClr val="54A2D8"/>
                  </a:solidFill>
                  <a:latin typeface="Helvetica"/>
                  <a:ea typeface="Helvetica"/>
                  <a:cs typeface="Helvetica"/>
                  <a:sym typeface="Helvetica"/>
                </a:defRPr>
              </a:lvl1pPr>
            </a:lstStyle>
            <a:p>
              <a:r>
                <a:rPr lang="ja-JP" altLang="en-US" sz="1400" b="1" dirty="0">
                  <a:latin typeface="Meiryo UI" panose="020B0604030504040204" pitchFamily="50" charset="-128"/>
                  <a:ea typeface="Meiryo UI" panose="020B0604030504040204" pitchFamily="50" charset="-128"/>
                </a:rPr>
                <a:t>廃棄されたホタテの貝殻</a:t>
              </a:r>
              <a:endParaRPr sz="1400" b="1" dirty="0">
                <a:latin typeface="Meiryo UI" panose="020B0604030504040204" pitchFamily="50" charset="-128"/>
                <a:ea typeface="Meiryo UI" panose="020B0604030504040204" pitchFamily="50" charset="-128"/>
              </a:endParaRPr>
            </a:p>
          </p:txBody>
        </p:sp>
        <p:sp>
          <p:nvSpPr>
            <p:cNvPr id="21" name="Scallop Powder">
              <a:extLst>
                <a:ext uri="{FF2B5EF4-FFF2-40B4-BE49-F238E27FC236}">
                  <a16:creationId xmlns:a16="http://schemas.microsoft.com/office/drawing/2014/main" id="{C4403618-3715-209E-E482-66EC5714891C}"/>
                </a:ext>
              </a:extLst>
            </p:cNvPr>
            <p:cNvSpPr txBox="1"/>
            <p:nvPr/>
          </p:nvSpPr>
          <p:spPr>
            <a:xfrm>
              <a:off x="1232784" y="5122871"/>
              <a:ext cx="1303506" cy="3848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1275" tIns="41275" rIns="41275" bIns="41275" anchor="ctr">
              <a:spAutoFit/>
            </a:bodyPr>
            <a:lstStyle>
              <a:lvl1pPr>
                <a:defRPr sz="2700">
                  <a:solidFill>
                    <a:srgbClr val="54A2D8"/>
                  </a:solidFill>
                  <a:latin typeface="Helvetica"/>
                  <a:ea typeface="Helvetica"/>
                  <a:cs typeface="Helvetica"/>
                  <a:sym typeface="Helvetica"/>
                </a:defRPr>
              </a:lvl1pPr>
            </a:lstStyle>
            <a:p>
              <a:r>
                <a:rPr lang="ja-JP" altLang="en-US" sz="1400" b="1" dirty="0">
                  <a:latin typeface="Meiryo UI" panose="020B0604030504040204" pitchFamily="50" charset="-128"/>
                  <a:ea typeface="Meiryo UI" panose="020B0604030504040204" pitchFamily="50" charset="-128"/>
                </a:rPr>
                <a:t>貝殻パウダー</a:t>
              </a:r>
              <a:endParaRPr sz="1400" b="1" dirty="0">
                <a:latin typeface="Meiryo UI" panose="020B0604030504040204" pitchFamily="50" charset="-128"/>
                <a:ea typeface="Meiryo UI" panose="020B0604030504040204" pitchFamily="50" charset="-128"/>
              </a:endParaRPr>
            </a:p>
          </p:txBody>
        </p:sp>
        <p:sp>
          <p:nvSpPr>
            <p:cNvPr id="22" name="Recycled Plastic">
              <a:extLst>
                <a:ext uri="{FF2B5EF4-FFF2-40B4-BE49-F238E27FC236}">
                  <a16:creationId xmlns:a16="http://schemas.microsoft.com/office/drawing/2014/main" id="{9227B936-D1A8-38D5-CD9F-5B188D8FE939}"/>
                </a:ext>
              </a:extLst>
            </p:cNvPr>
            <p:cNvSpPr txBox="1"/>
            <p:nvPr/>
          </p:nvSpPr>
          <p:spPr>
            <a:xfrm>
              <a:off x="4070874" y="1713576"/>
              <a:ext cx="2004784" cy="5037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1275" tIns="41275" rIns="41275" bIns="41275" anchor="ctr">
              <a:spAutoFit/>
            </a:bodyPr>
            <a:lstStyle>
              <a:lvl1pPr>
                <a:defRPr sz="3400" b="1">
                  <a:solidFill>
                    <a:srgbClr val="54A2D8"/>
                  </a:solidFill>
                  <a:latin typeface="Helvetica"/>
                  <a:ea typeface="Helvetica"/>
                  <a:cs typeface="Helvetica"/>
                  <a:sym typeface="Helvetica"/>
                </a:defRPr>
              </a:lvl1pPr>
            </a:lstStyle>
            <a:p>
              <a:r>
                <a:rPr lang="ja-JP" altLang="en-US" sz="2000" dirty="0">
                  <a:latin typeface="A P-OTF A1ゴシック StdN M" panose="020B0500000000000000" pitchFamily="34" charset="-128"/>
                  <a:ea typeface="A P-OTF A1ゴシック StdN M" panose="020B0500000000000000" pitchFamily="34" charset="-128"/>
                </a:rPr>
                <a:t>プラスチック</a:t>
              </a:r>
              <a:endParaRPr sz="2000" dirty="0">
                <a:latin typeface="A P-OTF A1ゴシック StdN M" panose="020B0500000000000000" pitchFamily="34" charset="-128"/>
                <a:ea typeface="A P-OTF A1ゴシック StdN M" panose="020B0500000000000000" pitchFamily="34" charset="-128"/>
              </a:endParaRPr>
            </a:p>
          </p:txBody>
        </p:sp>
        <p:sp>
          <p:nvSpPr>
            <p:cNvPr id="23" name="Line">
              <a:extLst>
                <a:ext uri="{FF2B5EF4-FFF2-40B4-BE49-F238E27FC236}">
                  <a16:creationId xmlns:a16="http://schemas.microsoft.com/office/drawing/2014/main" id="{01910273-ECFA-8597-2D30-8B9CE4004EDE}"/>
                </a:ext>
              </a:extLst>
            </p:cNvPr>
            <p:cNvSpPr/>
            <p:nvPr/>
          </p:nvSpPr>
          <p:spPr>
            <a:xfrm>
              <a:off x="1203075" y="2102093"/>
              <a:ext cx="1362323" cy="0"/>
            </a:xfrm>
            <a:prstGeom prst="line">
              <a:avLst/>
            </a:prstGeom>
            <a:ln w="63500">
              <a:solidFill>
                <a:srgbClr val="54A2D8"/>
              </a:solidFill>
              <a:miter lim="400000"/>
            </a:ln>
          </p:spPr>
          <p:txBody>
            <a:bodyPr lIns="41275" tIns="41275" rIns="41275" bIns="41275" anchor="ctr"/>
            <a:lstStyle/>
            <a:p>
              <a:endParaRPr sz="1050"/>
            </a:p>
          </p:txBody>
        </p:sp>
        <p:sp>
          <p:nvSpPr>
            <p:cNvPr id="24" name="Line">
              <a:extLst>
                <a:ext uri="{FF2B5EF4-FFF2-40B4-BE49-F238E27FC236}">
                  <a16:creationId xmlns:a16="http://schemas.microsoft.com/office/drawing/2014/main" id="{60A3E4F7-9D29-1C47-1D91-6D357F1F43C1}"/>
                </a:ext>
              </a:extLst>
            </p:cNvPr>
            <p:cNvSpPr/>
            <p:nvPr/>
          </p:nvSpPr>
          <p:spPr>
            <a:xfrm>
              <a:off x="4143939" y="2120786"/>
              <a:ext cx="1808205" cy="0"/>
            </a:xfrm>
            <a:prstGeom prst="line">
              <a:avLst/>
            </a:prstGeom>
            <a:ln w="63500">
              <a:solidFill>
                <a:srgbClr val="54A2D8"/>
              </a:solidFill>
              <a:miter lim="400000"/>
            </a:ln>
          </p:spPr>
          <p:txBody>
            <a:bodyPr lIns="41275" tIns="41275" rIns="41275" bIns="41275" anchor="ctr"/>
            <a:lstStyle/>
            <a:p>
              <a:endParaRPr sz="1050"/>
            </a:p>
          </p:txBody>
        </p:sp>
        <p:sp>
          <p:nvSpPr>
            <p:cNvPr id="25" name="Discarded Plastic">
              <a:extLst>
                <a:ext uri="{FF2B5EF4-FFF2-40B4-BE49-F238E27FC236}">
                  <a16:creationId xmlns:a16="http://schemas.microsoft.com/office/drawing/2014/main" id="{DFAB79EF-4B72-6F22-134C-7D534DB1D83A}"/>
                </a:ext>
              </a:extLst>
            </p:cNvPr>
            <p:cNvSpPr txBox="1"/>
            <p:nvPr/>
          </p:nvSpPr>
          <p:spPr>
            <a:xfrm>
              <a:off x="3930283" y="3366517"/>
              <a:ext cx="2288070" cy="3848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1275" tIns="41275" rIns="41275" bIns="41275" anchor="ctr">
              <a:spAutoFit/>
            </a:bodyPr>
            <a:lstStyle>
              <a:lvl1pPr>
                <a:defRPr sz="2700">
                  <a:solidFill>
                    <a:srgbClr val="54A2D8"/>
                  </a:solidFill>
                  <a:latin typeface="Helvetica"/>
                  <a:ea typeface="Helvetica"/>
                  <a:cs typeface="Helvetica"/>
                  <a:sym typeface="Helvetica"/>
                </a:defRPr>
              </a:lvl1pPr>
            </a:lstStyle>
            <a:p>
              <a:r>
                <a:rPr lang="ja-JP" altLang="en-US" sz="1400" b="1" dirty="0">
                  <a:latin typeface="Meiryo UI" panose="020B0604030504040204" pitchFamily="50" charset="-128"/>
                  <a:ea typeface="Meiryo UI" panose="020B0604030504040204" pitchFamily="50" charset="-128"/>
                </a:rPr>
                <a:t>新品</a:t>
              </a:r>
              <a:r>
                <a:rPr lang="en-US" altLang="ja-JP" sz="1400" b="1" dirty="0">
                  <a:latin typeface="Meiryo UI" panose="020B0604030504040204" pitchFamily="50" charset="-128"/>
                  <a:ea typeface="Meiryo UI" panose="020B0604030504040204" pitchFamily="50" charset="-128"/>
                </a:rPr>
                <a:t>, </a:t>
              </a:r>
              <a:r>
                <a:rPr lang="ja-JP" altLang="en-US" sz="1400" b="1" dirty="0">
                  <a:latin typeface="Meiryo UI" panose="020B0604030504040204" pitchFamily="50" charset="-128"/>
                  <a:ea typeface="Meiryo UI" panose="020B0604030504040204" pitchFamily="50" charset="-128"/>
                </a:rPr>
                <a:t>リサイクル</a:t>
              </a:r>
              <a:r>
                <a:rPr lang="en-US" altLang="ja-JP" sz="1400" b="1" dirty="0">
                  <a:latin typeface="Meiryo UI" panose="020B0604030504040204" pitchFamily="50" charset="-128"/>
                  <a:ea typeface="Meiryo UI" panose="020B0604030504040204" pitchFamily="50" charset="-128"/>
                </a:rPr>
                <a:t>, </a:t>
              </a:r>
              <a:r>
                <a:rPr lang="ja-JP" altLang="en-US" sz="1400" b="1" dirty="0">
                  <a:latin typeface="Meiryo UI" panose="020B0604030504040204" pitchFamily="50" charset="-128"/>
                  <a:ea typeface="Meiryo UI" panose="020B0604030504040204" pitchFamily="50" charset="-128"/>
                </a:rPr>
                <a:t>バイオ</a:t>
              </a:r>
              <a:endParaRPr sz="1400" b="1" dirty="0">
                <a:latin typeface="Meiryo UI" panose="020B0604030504040204" pitchFamily="50" charset="-128"/>
                <a:ea typeface="Meiryo UI" panose="020B0604030504040204" pitchFamily="50" charset="-128"/>
              </a:endParaRPr>
            </a:p>
          </p:txBody>
        </p:sp>
        <p:sp>
          <p:nvSpPr>
            <p:cNvPr id="26" name="Recycled Plastic">
              <a:extLst>
                <a:ext uri="{FF2B5EF4-FFF2-40B4-BE49-F238E27FC236}">
                  <a16:creationId xmlns:a16="http://schemas.microsoft.com/office/drawing/2014/main" id="{10C9FE3E-49B0-F178-7CC1-8C67AD199F4F}"/>
                </a:ext>
              </a:extLst>
            </p:cNvPr>
            <p:cNvSpPr txBox="1"/>
            <p:nvPr/>
          </p:nvSpPr>
          <p:spPr>
            <a:xfrm>
              <a:off x="4170234" y="5122871"/>
              <a:ext cx="1814608" cy="38484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1275" tIns="41275" rIns="41275" bIns="41275" anchor="ctr">
              <a:spAutoFit/>
            </a:bodyPr>
            <a:lstStyle>
              <a:lvl1pPr>
                <a:defRPr sz="2700">
                  <a:solidFill>
                    <a:srgbClr val="54A2D8"/>
                  </a:solidFill>
                  <a:latin typeface="Helvetica"/>
                  <a:ea typeface="Helvetica"/>
                  <a:cs typeface="Helvetica"/>
                  <a:sym typeface="Helvetica"/>
                </a:defRPr>
              </a:lvl1pPr>
            </a:lstStyle>
            <a:p>
              <a:r>
                <a:rPr lang="ja-JP" altLang="en-US" sz="1400" b="1" dirty="0">
                  <a:latin typeface="Meiryo UI" panose="020B0604030504040204" pitchFamily="50" charset="-128"/>
                  <a:ea typeface="Meiryo UI" panose="020B0604030504040204" pitchFamily="50" charset="-128"/>
                </a:rPr>
                <a:t>プラスチックペレット</a:t>
              </a:r>
              <a:endParaRPr sz="1400" b="1" dirty="0">
                <a:latin typeface="Meiryo UI" panose="020B0604030504040204" pitchFamily="50" charset="-128"/>
                <a:ea typeface="Meiryo UI" panose="020B0604030504040204" pitchFamily="50" charset="-128"/>
              </a:endParaRPr>
            </a:p>
          </p:txBody>
        </p:sp>
        <p:sp>
          <p:nvSpPr>
            <p:cNvPr id="27" name="Scallop Shells">
              <a:extLst>
                <a:ext uri="{FF2B5EF4-FFF2-40B4-BE49-F238E27FC236}">
                  <a16:creationId xmlns:a16="http://schemas.microsoft.com/office/drawing/2014/main" id="{71782E92-70D4-E835-B251-FC0FCFA4D4AD}"/>
                </a:ext>
              </a:extLst>
            </p:cNvPr>
            <p:cNvSpPr txBox="1"/>
            <p:nvPr/>
          </p:nvSpPr>
          <p:spPr>
            <a:xfrm>
              <a:off x="1237727" y="1669893"/>
              <a:ext cx="1370860" cy="5037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1275" tIns="41275" rIns="41275" bIns="41275" anchor="ctr">
              <a:spAutoFit/>
            </a:bodyPr>
            <a:lstStyle>
              <a:lvl1pPr>
                <a:defRPr sz="3400" b="1">
                  <a:solidFill>
                    <a:srgbClr val="54A2D8"/>
                  </a:solidFill>
                  <a:latin typeface="Helvetica"/>
                  <a:ea typeface="Helvetica"/>
                  <a:cs typeface="Helvetica"/>
                  <a:sym typeface="Helvetica"/>
                </a:defRPr>
              </a:lvl1pPr>
            </a:lstStyle>
            <a:p>
              <a:r>
                <a:rPr lang="ja-JP" altLang="en-US" sz="2000" dirty="0">
                  <a:latin typeface="A P-OTF A1ゴシック StdN M" panose="020B0500000000000000" pitchFamily="34" charset="-128"/>
                  <a:ea typeface="A P-OTF A1ゴシック StdN M" panose="020B0500000000000000" pitchFamily="34" charset="-128"/>
                </a:rPr>
                <a:t>廃棄貝殻</a:t>
              </a:r>
              <a:endParaRPr sz="2000" dirty="0">
                <a:latin typeface="A P-OTF A1ゴシック StdN M" panose="020B0500000000000000" pitchFamily="34" charset="-128"/>
                <a:ea typeface="A P-OTF A1ゴシック StdN M" panose="020B0500000000000000" pitchFamily="34" charset="-128"/>
              </a:endParaRPr>
            </a:p>
          </p:txBody>
        </p:sp>
        <p:pic>
          <p:nvPicPr>
            <p:cNvPr id="28" name="pasted-image.pdf" descr="pasted-image.pdf">
              <a:extLst>
                <a:ext uri="{FF2B5EF4-FFF2-40B4-BE49-F238E27FC236}">
                  <a16:creationId xmlns:a16="http://schemas.microsoft.com/office/drawing/2014/main" id="{C2C46C77-5A9E-97BD-13A6-1C1A07F45ADC}"/>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7544998" y="1858695"/>
              <a:ext cx="1310697" cy="617849"/>
            </a:xfrm>
            <a:prstGeom prst="rect">
              <a:avLst/>
            </a:prstGeom>
            <a:ln w="12700">
              <a:miter lim="400000"/>
            </a:ln>
          </p:spPr>
        </p:pic>
        <p:pic>
          <p:nvPicPr>
            <p:cNvPr id="29" name="pasted-image.pdf" descr="pasted-image.pdf">
              <a:extLst>
                <a:ext uri="{FF2B5EF4-FFF2-40B4-BE49-F238E27FC236}">
                  <a16:creationId xmlns:a16="http://schemas.microsoft.com/office/drawing/2014/main" id="{D810D7B7-9E9C-171E-D27E-C54635AF1790}"/>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7590996" y="2489486"/>
              <a:ext cx="1218692" cy="338689"/>
            </a:xfrm>
            <a:prstGeom prst="rect">
              <a:avLst/>
            </a:prstGeom>
            <a:ln w="12700">
              <a:miter lim="400000"/>
            </a:ln>
          </p:spPr>
        </p:pic>
      </p:grpSp>
    </p:spTree>
    <p:extLst>
      <p:ext uri="{BB962C8B-B14F-4D97-AF65-F5344CB8AC3E}">
        <p14:creationId xmlns:p14="http://schemas.microsoft.com/office/powerpoint/2010/main" val="2958074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175A557C-ECFA-7CD1-1349-B2030EF16352}"/>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599817" y="6616997"/>
            <a:ext cx="2863231" cy="2147423"/>
          </a:xfrm>
          <a:prstGeom prst="rect">
            <a:avLst/>
          </a:prstGeom>
        </p:spPr>
      </p:pic>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リサイ</a:t>
            </a:r>
            <a:endParaRPr kumimoji="1" lang="en-US" altLang="ja-JP" sz="2800" b="1" dirty="0"/>
          </a:p>
          <a:p>
            <a:pPr algn="ctr"/>
            <a:r>
              <a:rPr kumimoji="1" lang="ja-JP" altLang="en-US" sz="2800" b="1" dirty="0"/>
              <a:t>クル</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459311" y="4238583"/>
            <a:ext cx="8836705" cy="1569660"/>
          </a:xfrm>
          <a:prstGeom prst="rect">
            <a:avLst/>
          </a:prstGeom>
          <a:noFill/>
        </p:spPr>
        <p:txBody>
          <a:bodyPr wrap="square" rtlCol="0">
            <a:spAutoFit/>
          </a:bodyPr>
          <a:lstStyle/>
          <a:p>
            <a:r>
              <a:rPr kumimoji="1" lang="ja-JP" altLang="en-US" sz="2400" b="1" dirty="0"/>
              <a:t>　当社は</a:t>
            </a:r>
            <a:r>
              <a:rPr kumimoji="1" lang="en-US" altLang="ja-JP" sz="2400" b="1" dirty="0"/>
              <a:t>1970</a:t>
            </a:r>
            <a:r>
              <a:rPr kumimoji="1" lang="ja-JP" altLang="en-US" sz="2400" b="1" dirty="0"/>
              <a:t>年の創業以来、産業廃棄物処理事業に取り組んできました。近年では、廃液からの資源回収に関する技術開発に注力しており、廃棄物の分析・評価からスケールアップ試験に至るまで、幅広い試験研究を実施しています。</a:t>
            </a:r>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518217" y="9183887"/>
            <a:ext cx="5889662" cy="2677656"/>
          </a:xfrm>
          <a:prstGeom prst="rect">
            <a:avLst/>
          </a:prstGeom>
          <a:noFill/>
        </p:spPr>
        <p:txBody>
          <a:bodyPr wrap="square" rtlCol="0">
            <a:spAutoFit/>
          </a:bodyPr>
          <a:lstStyle/>
          <a:p>
            <a:pPr algn="dist"/>
            <a:r>
              <a:rPr kumimoji="1" lang="ja-JP" altLang="en-US" sz="2800" b="1" dirty="0"/>
              <a:t>　半導体工場から排出される廃棄物を</a:t>
            </a:r>
            <a:r>
              <a:rPr kumimoji="1" lang="ja-JP" altLang="en-US" sz="2800" b="1" spc="-300" dirty="0"/>
              <a:t>処理し、その排水を原材料にすること</a:t>
            </a:r>
            <a:r>
              <a:rPr kumimoji="1" lang="ja-JP" altLang="en-US" sz="2800" b="1" spc="-150" dirty="0"/>
              <a:t>で、</a:t>
            </a:r>
            <a:r>
              <a:rPr kumimoji="1" lang="en-US" altLang="ja-JP" sz="2800" b="1" spc="-150" dirty="0"/>
              <a:t>CO</a:t>
            </a:r>
            <a:r>
              <a:rPr kumimoji="1" lang="en-US" altLang="ja-JP" sz="2800" b="1" spc="-150" baseline="-25000" dirty="0"/>
              <a:t>2</a:t>
            </a:r>
            <a:r>
              <a:rPr kumimoji="1" lang="ja-JP" altLang="en-US" sz="2800" b="1" spc="-150" dirty="0"/>
              <a:t>排出量を最大</a:t>
            </a:r>
            <a:r>
              <a:rPr kumimoji="1" lang="en-US" altLang="ja-JP" sz="2800" b="1" spc="-150" dirty="0"/>
              <a:t>63</a:t>
            </a:r>
            <a:r>
              <a:rPr kumimoji="1" lang="ja-JP" altLang="en-US" sz="2800" b="1" spc="-150" dirty="0"/>
              <a:t>％削減できる</a:t>
            </a:r>
            <a:r>
              <a:rPr kumimoji="1" lang="ja-JP" altLang="en-US" sz="2800" b="1" dirty="0"/>
              <a:t>窒素資源（肥料、水処理用途）回収</a:t>
            </a:r>
            <a:r>
              <a:rPr kumimoji="1" lang="ja-JP" altLang="en-US" sz="2800" b="1" spc="-300" dirty="0"/>
              <a:t>技術を開発。未利用資源の活用による</a:t>
            </a:r>
            <a:r>
              <a:rPr kumimoji="1" lang="ja-JP" altLang="en-US" sz="2800" b="1" dirty="0"/>
              <a:t>脱炭素社会の実現に貢献します。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30163"/>
            <a:ext cx="8887462" cy="782060"/>
          </a:xfrm>
          <a:prstGeom prst="rect">
            <a:avLst/>
          </a:prstGeom>
          <a:noFill/>
        </p:spPr>
        <p:txBody>
          <a:bodyPr wrap="square" rtlCol="0" anchor="ctr">
            <a:spAutoFit/>
          </a:bodyPr>
          <a:lstStyle/>
          <a:p>
            <a:pPr algn="ctr"/>
            <a:r>
              <a:rPr kumimoji="1" lang="ja-JP" altLang="en-US" sz="3600" b="1" dirty="0"/>
              <a:t>株式会社興徳クリーナー</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3" y="3492842"/>
            <a:ext cx="6601943" cy="477553"/>
          </a:xfrm>
          <a:prstGeom prst="rect">
            <a:avLst/>
          </a:prstGeom>
          <a:noFill/>
        </p:spPr>
        <p:txBody>
          <a:bodyPr wrap="square" rtlCol="0" anchor="ctr">
            <a:spAutoFit/>
          </a:bodyPr>
          <a:lstStyle/>
          <a:p>
            <a:pPr algn="ctr"/>
            <a:r>
              <a:rPr kumimoji="1" lang="ja-JP" altLang="en-US" sz="2400" b="1" dirty="0"/>
              <a:t>岸和田市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令和７年４月３０日時点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2246769"/>
          </a:xfrm>
          <a:prstGeom prst="rect">
            <a:avLst/>
          </a:prstGeom>
          <a:noFill/>
        </p:spPr>
        <p:txBody>
          <a:bodyPr wrap="square" rtlCol="0">
            <a:spAutoFit/>
          </a:bodyPr>
          <a:lstStyle/>
          <a:p>
            <a:r>
              <a:rPr kumimoji="1" lang="ja-JP" altLang="en-US" sz="2800" b="1" dirty="0"/>
              <a:t>・関連工場への設備導入</a:t>
            </a:r>
            <a:endParaRPr kumimoji="1" lang="en-US" altLang="ja-JP" sz="2800" b="1" dirty="0"/>
          </a:p>
          <a:p>
            <a:r>
              <a:rPr kumimoji="1" lang="ja-JP" altLang="en-US" sz="2800" b="1" dirty="0"/>
              <a:t>・精製</a:t>
            </a:r>
            <a:r>
              <a:rPr kumimoji="1" lang="en-US" altLang="ja-JP" sz="2800" b="1" dirty="0"/>
              <a:t>/</a:t>
            </a:r>
            <a:r>
              <a:rPr kumimoji="1" lang="ja-JP" altLang="en-US" sz="2800" b="1" dirty="0"/>
              <a:t>加工技術の応用展開</a:t>
            </a:r>
            <a:endParaRPr kumimoji="1" lang="en-US" altLang="ja-JP" sz="2800" b="1" dirty="0"/>
          </a:p>
          <a:p>
            <a:pPr marL="360000" indent="-457200"/>
            <a:r>
              <a:rPr kumimoji="1" lang="ja-JP" altLang="en-US" sz="2800" b="1" dirty="0"/>
              <a:t>・資源循環を背景とした農作物の</a:t>
            </a:r>
            <a:r>
              <a:rPr kumimoji="1" lang="ja-JP" altLang="en-US" sz="2800" b="1" spc="-200" dirty="0"/>
              <a:t>活用による、地域貢献や教育活動</a:t>
            </a:r>
            <a:r>
              <a:rPr kumimoji="1" lang="ja-JP" altLang="en-US" sz="2800" b="1" dirty="0"/>
              <a:t>への展開</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7" name="矢印: 下 6">
            <a:extLst>
              <a:ext uri="{FF2B5EF4-FFF2-40B4-BE49-F238E27FC236}">
                <a16:creationId xmlns:a16="http://schemas.microsoft.com/office/drawing/2014/main" id="{66D3082B-E7BD-4183-979C-66FF88D474DE}"/>
              </a:ext>
            </a:extLst>
          </p:cNvPr>
          <p:cNvSpPr/>
          <p:nvPr/>
        </p:nvSpPr>
        <p:spPr>
          <a:xfrm rot="16200000">
            <a:off x="6314606" y="6921039"/>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BBF29C8E-BEC8-4893-A3BD-74D2267F7AA3}"/>
              </a:ext>
            </a:extLst>
          </p:cNvPr>
          <p:cNvSpPr/>
          <p:nvPr/>
        </p:nvSpPr>
        <p:spPr>
          <a:xfrm rot="16200000">
            <a:off x="8332321" y="6921039"/>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8EEC8ABE-656F-43FD-B0D4-4BA45372F870}"/>
              </a:ext>
            </a:extLst>
          </p:cNvPr>
          <p:cNvSpPr txBox="1"/>
          <p:nvPr/>
        </p:nvSpPr>
        <p:spPr>
          <a:xfrm>
            <a:off x="6864996" y="7708734"/>
            <a:ext cx="1333381" cy="369332"/>
          </a:xfrm>
          <a:prstGeom prst="rect">
            <a:avLst/>
          </a:prstGeom>
          <a:noFill/>
        </p:spPr>
        <p:txBody>
          <a:bodyPr wrap="square" rtlCol="0">
            <a:spAutoFit/>
          </a:bodyPr>
          <a:lstStyle/>
          <a:p>
            <a:r>
              <a:rPr kumimoji="1" lang="ja-JP" altLang="en-US" b="1" dirty="0"/>
              <a:t>製造フロー</a:t>
            </a:r>
          </a:p>
        </p:txBody>
      </p:sp>
      <p:pic>
        <p:nvPicPr>
          <p:cNvPr id="24" name="図 23">
            <a:extLst>
              <a:ext uri="{FF2B5EF4-FFF2-40B4-BE49-F238E27FC236}">
                <a16:creationId xmlns:a16="http://schemas.microsoft.com/office/drawing/2014/main" id="{3DF8D599-48CD-4A1D-B300-08F36CD8B530}"/>
              </a:ext>
            </a:extLst>
          </p:cNvPr>
          <p:cNvPicPr>
            <a:picLocks noChangeAspect="1"/>
          </p:cNvPicPr>
          <p:nvPr/>
        </p:nvPicPr>
        <p:blipFill>
          <a:blip r:embed="rId4"/>
          <a:stretch>
            <a:fillRect/>
          </a:stretch>
        </p:blipFill>
        <p:spPr>
          <a:xfrm>
            <a:off x="7666526" y="9205674"/>
            <a:ext cx="2447795" cy="2731914"/>
          </a:xfrm>
          <a:prstGeom prst="rect">
            <a:avLst/>
          </a:prstGeom>
        </p:spPr>
      </p:pic>
      <p:sp>
        <p:nvSpPr>
          <p:cNvPr id="25" name="テキスト ボックス 24">
            <a:extLst>
              <a:ext uri="{FF2B5EF4-FFF2-40B4-BE49-F238E27FC236}">
                <a16:creationId xmlns:a16="http://schemas.microsoft.com/office/drawing/2014/main" id="{FF05F0E7-F9A1-8EBD-80BE-95EBA7A41C77}"/>
              </a:ext>
            </a:extLst>
          </p:cNvPr>
          <p:cNvSpPr txBox="1"/>
          <p:nvPr/>
        </p:nvSpPr>
        <p:spPr>
          <a:xfrm>
            <a:off x="7176437" y="8083272"/>
            <a:ext cx="3092513" cy="923330"/>
          </a:xfrm>
          <a:prstGeom prst="rect">
            <a:avLst/>
          </a:prstGeom>
          <a:noFill/>
        </p:spPr>
        <p:txBody>
          <a:bodyPr wrap="none" rtlCol="0">
            <a:spAutoFit/>
          </a:bodyPr>
          <a:lstStyle/>
          <a:p>
            <a:r>
              <a:rPr kumimoji="1" lang="ja-JP" altLang="en-US" b="1" u="sng" dirty="0">
                <a:latin typeface="メイリオ" panose="020B0604030504040204" pitchFamily="50" charset="-128"/>
                <a:ea typeface="メイリオ" panose="020B0604030504040204" pitchFamily="50" charset="-128"/>
              </a:rPr>
              <a:t>他の精製</a:t>
            </a:r>
            <a:r>
              <a:rPr kumimoji="1" lang="en-US" altLang="ja-JP" b="1" u="sng" dirty="0">
                <a:latin typeface="メイリオ" panose="020B0604030504040204" pitchFamily="50" charset="-128"/>
                <a:ea typeface="メイリオ" panose="020B0604030504040204" pitchFamily="50" charset="-128"/>
              </a:rPr>
              <a:t>/</a:t>
            </a:r>
            <a:r>
              <a:rPr kumimoji="1" lang="ja-JP" altLang="en-US" b="1" u="sng" dirty="0">
                <a:latin typeface="メイリオ" panose="020B0604030504040204" pitchFamily="50" charset="-128"/>
                <a:ea typeface="メイリオ" panose="020B0604030504040204" pitchFamily="50" charset="-128"/>
              </a:rPr>
              <a:t>加工技術も開発中</a:t>
            </a:r>
            <a:endParaRPr kumimoji="1" lang="en-US" altLang="ja-JP" b="1" u="sng"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・不純物除去（吸着）</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・固形化技術（造粒）など</a:t>
            </a:r>
          </a:p>
        </p:txBody>
      </p:sp>
      <p:sp>
        <p:nvSpPr>
          <p:cNvPr id="14" name="テキスト ボックス 13">
            <a:extLst>
              <a:ext uri="{FF2B5EF4-FFF2-40B4-BE49-F238E27FC236}">
                <a16:creationId xmlns:a16="http://schemas.microsoft.com/office/drawing/2014/main" id="{DA623D4D-8E72-91C1-C1AB-1D6FDF429121}"/>
              </a:ext>
            </a:extLst>
          </p:cNvPr>
          <p:cNvSpPr txBox="1"/>
          <p:nvPr/>
        </p:nvSpPr>
        <p:spPr>
          <a:xfrm>
            <a:off x="4678340" y="8083272"/>
            <a:ext cx="2492990" cy="923330"/>
          </a:xfrm>
          <a:prstGeom prst="rect">
            <a:avLst/>
          </a:prstGeom>
          <a:noFill/>
        </p:spPr>
        <p:txBody>
          <a:bodyPr wrap="none" rtlCol="0">
            <a:spAutoFit/>
          </a:bodyPr>
          <a:lstStyle/>
          <a:p>
            <a:r>
              <a:rPr kumimoji="1" lang="ja-JP" altLang="en-US" dirty="0">
                <a:latin typeface="メイリオ" panose="020B0604030504040204" pitchFamily="50" charset="-128"/>
                <a:ea typeface="メイリオ" panose="020B0604030504040204" pitchFamily="50" charset="-128"/>
              </a:rPr>
              <a:t>←肥料の有効性を</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　自社農業試験で確認</a:t>
            </a:r>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　（花、野菜など）</a:t>
            </a:r>
            <a:endParaRPr kumimoji="1" lang="en-US" altLang="ja-JP" dirty="0">
              <a:latin typeface="メイリオ" panose="020B0604030504040204" pitchFamily="50" charset="-128"/>
              <a:ea typeface="メイリオ" panose="020B0604030504040204" pitchFamily="50" charset="-128"/>
            </a:endParaRPr>
          </a:p>
        </p:txBody>
      </p:sp>
      <p:pic>
        <p:nvPicPr>
          <p:cNvPr id="3" name="図 2" descr="製品, 屋内, 座る, 金属 が含まれている画像&#10;&#10;AI によって生成されたコンテンツは間違っている可能性があります。">
            <a:extLst>
              <a:ext uri="{FF2B5EF4-FFF2-40B4-BE49-F238E27FC236}">
                <a16:creationId xmlns:a16="http://schemas.microsoft.com/office/drawing/2014/main" id="{C66970E1-7962-557E-38DF-FE667A545722}"/>
              </a:ext>
            </a:extLst>
          </p:cNvPr>
          <p:cNvPicPr>
            <a:picLocks noChangeAspect="1"/>
          </p:cNvPicPr>
          <p:nvPr/>
        </p:nvPicPr>
        <p:blipFill>
          <a:blip r:embed="rId5" cstate="hqprint">
            <a:extLst>
              <a:ext uri="{BEBA8EAE-BF5A-486C-A8C5-ECC9F3942E4B}">
                <a14:imgProps xmlns:a14="http://schemas.microsoft.com/office/drawing/2010/main">
                  <a14:imgLayer r:embed="rId6">
                    <a14:imgEffect>
                      <a14:backgroundRemoval t="0" b="100000" l="0" r="95543">
                        <a14:foregroundMark x1="67631" y1="27451" x2="67631" y2="27451"/>
                        <a14:foregroundMark x1="19234" y1="35179" x2="19234" y2="35179"/>
                        <a14:foregroundMark x1="7662" y1="71050" x2="7662" y2="71050"/>
                        <a14:foregroundMark x1="46521" y1="30334" x2="46521" y2="30334"/>
                        <a14:foregroundMark x1="55981" y1="74856" x2="55981" y2="74856"/>
                        <a14:foregroundMark x1="55043" y1="74279" x2="55199" y2="74394"/>
                        <a14:foregroundMark x1="54496" y1="74279" x2="54496" y2="74279"/>
                        <a14:foregroundMark x1="68491" y1="47751" x2="68491" y2="47751"/>
                        <a14:foregroundMark x1="63800" y1="22145" x2="63800" y2="22145"/>
                        <a14:foregroundMark x1="60829" y1="24337" x2="60594" y2="24337"/>
                        <a14:foregroundMark x1="59343" y1="24452" x2="62627" y2="22837"/>
                        <a14:foregroundMark x1="26505" y1="2191" x2="26505" y2="2191"/>
                        <a14:backgroundMark x1="32134" y1="71742" x2="32134" y2="71742"/>
                        <a14:backgroundMark x1="64269" y1="16724" x2="64269" y2="16724"/>
                        <a14:backgroundMark x1="63800" y1="18800" x2="63800" y2="18800"/>
                        <a14:backgroundMark x1="63643" y1="20877" x2="63643" y2="20877"/>
                        <a14:backgroundMark x1="64425" y1="20761" x2="64425" y2="20761"/>
                        <a14:backgroundMark x1="64738" y1="21338" x2="64738" y2="21338"/>
                      </a14:backgroundRemoval>
                    </a14:imgEffect>
                    <a14:imgEffect>
                      <a14:sharpenSoften amount="50000"/>
                    </a14:imgEffect>
                  </a14:imgLayer>
                </a14:imgProps>
              </a:ext>
              <a:ext uri="{28A0092B-C50C-407E-A947-70E740481C1C}">
                <a14:useLocalDpi xmlns:a14="http://schemas.microsoft.com/office/drawing/2010/main"/>
              </a:ext>
            </a:extLst>
          </a:blip>
          <a:srcRect/>
          <a:stretch/>
        </p:blipFill>
        <p:spPr>
          <a:xfrm rot="5400000">
            <a:off x="3481481" y="7515396"/>
            <a:ext cx="1713780" cy="1160650"/>
          </a:xfrm>
          <a:prstGeom prst="rect">
            <a:avLst/>
          </a:prstGeom>
        </p:spPr>
      </p:pic>
      <p:sp>
        <p:nvSpPr>
          <p:cNvPr id="12" name="テキスト ボックス 11">
            <a:extLst>
              <a:ext uri="{FF2B5EF4-FFF2-40B4-BE49-F238E27FC236}">
                <a16:creationId xmlns:a16="http://schemas.microsoft.com/office/drawing/2014/main" id="{66D86C45-6673-65F0-6EC5-3A708951CDF8}"/>
              </a:ext>
            </a:extLst>
          </p:cNvPr>
          <p:cNvSpPr txBox="1"/>
          <p:nvPr/>
        </p:nvSpPr>
        <p:spPr>
          <a:xfrm>
            <a:off x="1854925" y="690987"/>
            <a:ext cx="8365935"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半導体・デジタル産業の廃棄物からの窒素資源の回収技術</a:t>
            </a:r>
          </a:p>
        </p:txBody>
      </p:sp>
      <p:pic>
        <p:nvPicPr>
          <p:cNvPr id="19" name="図 18" descr="建物, 屋外, トラック, ストリート が含まれている画像&#10;&#10;AI によって生成されたコンテンツは間違っている可能性があります。">
            <a:extLst>
              <a:ext uri="{FF2B5EF4-FFF2-40B4-BE49-F238E27FC236}">
                <a16:creationId xmlns:a16="http://schemas.microsoft.com/office/drawing/2014/main" id="{5418C253-68D1-A7AC-DE48-146721CB9099}"/>
              </a:ext>
            </a:extLst>
          </p:cNvPr>
          <p:cNvPicPr>
            <a:picLocks noChangeAspect="1"/>
          </p:cNvPicPr>
          <p:nvPr/>
        </p:nvPicPr>
        <p:blipFill>
          <a:blip r:embed="rId7" cstate="hqprint">
            <a:extLst>
              <a:ext uri="{28A0092B-C50C-407E-A947-70E740481C1C}">
                <a14:useLocalDpi xmlns:a14="http://schemas.microsoft.com/office/drawing/2010/main"/>
              </a:ext>
            </a:extLst>
          </a:blip>
          <a:srcRect/>
          <a:stretch/>
        </p:blipFill>
        <p:spPr>
          <a:xfrm>
            <a:off x="6943356" y="6611341"/>
            <a:ext cx="1446964" cy="1103191"/>
          </a:xfrm>
          <a:prstGeom prst="rect">
            <a:avLst/>
          </a:prstGeom>
        </p:spPr>
      </p:pic>
      <p:pic>
        <p:nvPicPr>
          <p:cNvPr id="23" name="図 22" descr="建物, 屋外, 草, 座る が含まれている画像&#10;&#10;AI によって生成されたコンテンツは間違っている可能性があります。">
            <a:extLst>
              <a:ext uri="{FF2B5EF4-FFF2-40B4-BE49-F238E27FC236}">
                <a16:creationId xmlns:a16="http://schemas.microsoft.com/office/drawing/2014/main" id="{2AC4583D-B12D-D2E6-2079-CD8CF6CB17A3}"/>
              </a:ext>
            </a:extLst>
          </p:cNvPr>
          <p:cNvPicPr>
            <a:picLocks noChangeAspect="1"/>
          </p:cNvPicPr>
          <p:nvPr/>
        </p:nvPicPr>
        <p:blipFill>
          <a:blip r:embed="rId8" cstate="hqprint">
            <a:extLst>
              <a:ext uri="{28A0092B-C50C-407E-A947-70E740481C1C}">
                <a14:useLocalDpi xmlns:a14="http://schemas.microsoft.com/office/drawing/2010/main"/>
              </a:ext>
            </a:extLst>
          </a:blip>
          <a:srcRect/>
          <a:stretch/>
        </p:blipFill>
        <p:spPr>
          <a:xfrm>
            <a:off x="4957059" y="6611341"/>
            <a:ext cx="1435301" cy="1103191"/>
          </a:xfrm>
          <a:prstGeom prst="rect">
            <a:avLst/>
          </a:prstGeom>
        </p:spPr>
      </p:pic>
      <p:pic>
        <p:nvPicPr>
          <p:cNvPr id="27" name="図 26">
            <a:extLst>
              <a:ext uri="{FF2B5EF4-FFF2-40B4-BE49-F238E27FC236}">
                <a16:creationId xmlns:a16="http://schemas.microsoft.com/office/drawing/2014/main" id="{F0A1D6C0-7F4C-85C2-8F9A-B7C466683CF2}"/>
              </a:ext>
            </a:extLst>
          </p:cNvPr>
          <p:cNvPicPr>
            <a:picLocks noChangeAspect="1"/>
          </p:cNvPicPr>
          <p:nvPr/>
        </p:nvPicPr>
        <p:blipFill>
          <a:blip r:embed="rId9" cstate="hqprint">
            <a:extLst>
              <a:ext uri="{28A0092B-C50C-407E-A947-70E740481C1C}">
                <a14:useLocalDpi xmlns:a14="http://schemas.microsoft.com/office/drawing/2010/main"/>
              </a:ext>
            </a:extLst>
          </a:blip>
          <a:srcRect/>
          <a:stretch/>
        </p:blipFill>
        <p:spPr>
          <a:xfrm>
            <a:off x="9002925" y="6611340"/>
            <a:ext cx="1447588" cy="1103192"/>
          </a:xfrm>
          <a:prstGeom prst="rect">
            <a:avLst/>
          </a:prstGeom>
        </p:spPr>
      </p:pic>
    </p:spTree>
    <p:extLst>
      <p:ext uri="{BB962C8B-B14F-4D97-AF65-F5344CB8AC3E}">
        <p14:creationId xmlns:p14="http://schemas.microsoft.com/office/powerpoint/2010/main" val="2963131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リサイ</a:t>
            </a:r>
            <a:endParaRPr kumimoji="1" lang="en-US" altLang="ja-JP" sz="2800" b="1" dirty="0"/>
          </a:p>
          <a:p>
            <a:pPr algn="ctr"/>
            <a:r>
              <a:rPr kumimoji="1" lang="ja-JP" altLang="en-US" sz="2800" b="1" dirty="0"/>
              <a:t>クル</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地域での自立発展に向けた</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和紙循環プロジェクト</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2308324"/>
          </a:xfrm>
          <a:prstGeom prst="rect">
            <a:avLst/>
          </a:prstGeom>
          <a:noFill/>
        </p:spPr>
        <p:txBody>
          <a:bodyPr wrap="square" rtlCol="0">
            <a:spAutoFit/>
          </a:bodyPr>
          <a:lstStyle/>
          <a:p>
            <a:r>
              <a:rPr kumimoji="1" lang="en-US" altLang="ja-JP" sz="2400" b="1" dirty="0"/>
              <a:t>1986</a:t>
            </a:r>
            <a:r>
              <a:rPr lang="ja-JP" altLang="en-US" sz="2400" b="1" dirty="0">
                <a:solidFill>
                  <a:srgbClr val="333333"/>
                </a:solidFill>
                <a:latin typeface="Montserrat" panose="00000500000000000000" pitchFamily="2" charset="0"/>
              </a:rPr>
              <a:t>年、伝統工芸品である「越前和紙」に量産化技術要素を加味し、量産可能なちぎり和紙ラベルを開発。それ以来、ラベルの形で和紙の魅力を世界に発信し続けている。</a:t>
            </a:r>
            <a:r>
              <a:rPr kumimoji="1" lang="ja-JP" altLang="en-US" sz="2400" b="1" dirty="0"/>
              <a:t>持続可能な和紙伝統技術に現代技術を掛け合わせ、循環型社会形成に</a:t>
            </a:r>
            <a:r>
              <a:rPr kumimoji="1" lang="ja-JP" altLang="en-US" sz="2400" b="1"/>
              <a:t>向けて挑戦中</a:t>
            </a:r>
            <a:r>
              <a:rPr lang="ja-JP" altLang="en-US" sz="2400" b="1">
                <a:solidFill>
                  <a:srgbClr val="333333"/>
                </a:solidFill>
                <a:latin typeface="Montserrat" panose="00000500000000000000" pitchFamily="2" charset="0"/>
              </a:rPr>
              <a:t>。</a:t>
            </a:r>
            <a:endParaRPr lang="en-US" altLang="ja-JP" sz="2400" b="1" dirty="0">
              <a:solidFill>
                <a:srgbClr val="333333"/>
              </a:solidFill>
              <a:latin typeface="Montserrat" panose="00000500000000000000" pitchFamily="2" charset="0"/>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寿精版印刷株式会社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551832" y="3492842"/>
            <a:ext cx="6997741" cy="461665"/>
          </a:xfrm>
          <a:prstGeom prst="rect">
            <a:avLst/>
          </a:prstGeom>
          <a:noFill/>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令和８年７月６日時点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835431" cy="2246769"/>
          </a:xfrm>
          <a:prstGeom prst="rect">
            <a:avLst/>
          </a:prstGeom>
          <a:noFill/>
        </p:spPr>
        <p:txBody>
          <a:bodyPr wrap="square" rtlCol="0">
            <a:spAutoFit/>
          </a:bodyPr>
          <a:lstStyle/>
          <a:p>
            <a:r>
              <a:rPr kumimoji="1" lang="ja-JP" altLang="en-US" sz="2800" b="1" dirty="0"/>
              <a:t>・お客様工程で発生する未活用</a:t>
            </a:r>
            <a:endParaRPr kumimoji="1" lang="en-US" altLang="ja-JP" sz="2800" b="1" dirty="0"/>
          </a:p>
          <a:p>
            <a:r>
              <a:rPr kumimoji="1" lang="ja-JP" altLang="en-US" sz="2800" b="1" dirty="0"/>
              <a:t>　材料の資源化</a:t>
            </a:r>
            <a:endParaRPr kumimoji="1" lang="en-US" altLang="ja-JP" sz="2800" b="1" dirty="0"/>
          </a:p>
          <a:p>
            <a:r>
              <a:rPr kumimoji="1" lang="ja-JP" altLang="en-US" sz="2800" b="1" dirty="0"/>
              <a:t>・ブランド価値デザインサポート</a:t>
            </a:r>
            <a:endParaRPr kumimoji="1" lang="en-US" altLang="ja-JP" sz="2800" b="1" dirty="0"/>
          </a:p>
          <a:p>
            <a:r>
              <a:rPr kumimoji="1" lang="ja-JP" altLang="en-US" sz="2800" b="1" dirty="0"/>
              <a:t>＜実績例＞</a:t>
            </a:r>
            <a:endParaRPr kumimoji="1" lang="en-US" altLang="ja-JP" sz="2800" b="1" dirty="0"/>
          </a:p>
          <a:p>
            <a:r>
              <a:rPr kumimoji="1" lang="ja-JP" altLang="en-US" sz="2800" b="1" dirty="0"/>
              <a:t>・大麦混抄和紙、米糠混抄和紙 等</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2" name="テキスト ボックス 1">
            <a:extLst>
              <a:ext uri="{FF2B5EF4-FFF2-40B4-BE49-F238E27FC236}">
                <a16:creationId xmlns:a16="http://schemas.microsoft.com/office/drawing/2014/main" id="{A492A82E-8B07-7E22-C3DA-EA1F9D44F6F1}"/>
              </a:ext>
            </a:extLst>
          </p:cNvPr>
          <p:cNvSpPr txBox="1"/>
          <p:nvPr/>
        </p:nvSpPr>
        <p:spPr>
          <a:xfrm>
            <a:off x="1360092" y="6218978"/>
            <a:ext cx="9229796" cy="5262979"/>
          </a:xfrm>
          <a:prstGeom prst="rect">
            <a:avLst/>
          </a:prstGeom>
          <a:noFill/>
        </p:spPr>
        <p:txBody>
          <a:bodyPr wrap="square" rtlCol="0">
            <a:spAutoFit/>
          </a:bodyPr>
          <a:lstStyle/>
          <a:p>
            <a:r>
              <a:rPr kumimoji="1" lang="ja-JP" altLang="en-US" sz="2800" b="1" dirty="0"/>
              <a:t>　和紙需要そのものの減少に伴う、原料栽培農家減少、産業全体が衰退しつつあるのに対し、当社は、和紙産業の持続可能な発展に向け、「地域で資源を循環させ、地域で経済を回す」取組みを推進中。</a:t>
            </a:r>
            <a:endParaRPr kumimoji="1" lang="en-US" altLang="ja-JP" sz="2800" b="1" dirty="0"/>
          </a:p>
          <a:p>
            <a:endParaRPr kumimoji="1" lang="en-US" altLang="ja-JP" sz="2800" b="1" dirty="0"/>
          </a:p>
          <a:p>
            <a:r>
              <a:rPr kumimoji="1" lang="ja-JP" altLang="en-US" sz="2800" b="1" dirty="0"/>
              <a:t>・材料調達</a:t>
            </a:r>
            <a:endParaRPr kumimoji="1" lang="en-US" altLang="ja-JP" sz="2800" b="1" dirty="0"/>
          </a:p>
          <a:p>
            <a:r>
              <a:rPr kumimoji="1" lang="ja-JP" altLang="en-US" sz="2800" b="1" dirty="0"/>
              <a:t>　　⇓</a:t>
            </a:r>
            <a:endParaRPr kumimoji="1" lang="en-US" altLang="ja-JP" sz="2800" b="1" dirty="0"/>
          </a:p>
          <a:p>
            <a:r>
              <a:rPr kumimoji="1" lang="ja-JP" altLang="en-US" sz="2800" b="1" dirty="0"/>
              <a:t>・材料開発</a:t>
            </a:r>
            <a:endParaRPr kumimoji="1" lang="en-US" altLang="ja-JP" sz="2800" b="1" dirty="0"/>
          </a:p>
          <a:p>
            <a:r>
              <a:rPr kumimoji="1" lang="ja-JP" altLang="en-US" sz="2800" b="1" dirty="0"/>
              <a:t>　　⇓</a:t>
            </a:r>
            <a:endParaRPr kumimoji="1" lang="en-US" altLang="ja-JP" sz="2800" b="1" dirty="0"/>
          </a:p>
          <a:p>
            <a:r>
              <a:rPr kumimoji="1" lang="ja-JP" altLang="en-US" sz="2800" b="1" dirty="0"/>
              <a:t>・和紙開発</a:t>
            </a:r>
            <a:endParaRPr kumimoji="1" lang="en-US" altLang="ja-JP" sz="2800" b="1" dirty="0"/>
          </a:p>
          <a:p>
            <a:r>
              <a:rPr kumimoji="1" lang="ja-JP" altLang="en-US" sz="2800" b="1" dirty="0"/>
              <a:t>　　⇓</a:t>
            </a:r>
            <a:endParaRPr kumimoji="1" lang="en-US" altLang="ja-JP" sz="2800" b="1" dirty="0"/>
          </a:p>
          <a:p>
            <a:r>
              <a:rPr kumimoji="1" lang="ja-JP" altLang="en-US" sz="2800" b="1" dirty="0"/>
              <a:t>・ラベル</a:t>
            </a:r>
            <a:r>
              <a:rPr kumimoji="1" lang="en-US" altLang="ja-JP" sz="2800" b="1" dirty="0"/>
              <a:t>/</a:t>
            </a:r>
            <a:r>
              <a:rPr kumimoji="1" lang="ja-JP" altLang="en-US" sz="2800" b="1" dirty="0"/>
              <a:t>製品化</a:t>
            </a:r>
          </a:p>
        </p:txBody>
      </p:sp>
      <p:pic>
        <p:nvPicPr>
          <p:cNvPr id="12" name="図 11">
            <a:extLst>
              <a:ext uri="{FF2B5EF4-FFF2-40B4-BE49-F238E27FC236}">
                <a16:creationId xmlns:a16="http://schemas.microsoft.com/office/drawing/2014/main" id="{C29C3BCC-883F-598C-E02F-0B446E14AD87}"/>
              </a:ext>
            </a:extLst>
          </p:cNvPr>
          <p:cNvPicPr>
            <a:picLocks noChangeAspect="1"/>
          </p:cNvPicPr>
          <p:nvPr/>
        </p:nvPicPr>
        <p:blipFill>
          <a:blip r:embed="rId3"/>
          <a:stretch>
            <a:fillRect/>
          </a:stretch>
        </p:blipFill>
        <p:spPr>
          <a:xfrm>
            <a:off x="4211053" y="8129766"/>
            <a:ext cx="6278210" cy="3941955"/>
          </a:xfrm>
          <a:prstGeom prst="rect">
            <a:avLst/>
          </a:prstGeom>
        </p:spPr>
      </p:pic>
    </p:spTree>
    <p:extLst>
      <p:ext uri="{BB962C8B-B14F-4D97-AF65-F5344CB8AC3E}">
        <p14:creationId xmlns:p14="http://schemas.microsoft.com/office/powerpoint/2010/main" val="2180249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3BC8-7942-B56D-3A12-8C1978D81CEE}"/>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A653B03E-CF2D-5EE8-30FE-C202A3DCD2BD}"/>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B3611918-2C20-2215-768B-37EE60939FA3}"/>
              </a:ext>
            </a:extLst>
          </p:cNvPr>
          <p:cNvSpPr/>
          <p:nvPr/>
        </p:nvSpPr>
        <p:spPr>
          <a:xfrm>
            <a:off x="241300" y="601133"/>
            <a:ext cx="1412400" cy="17821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リサイ</a:t>
            </a:r>
            <a:endParaRPr kumimoji="1" lang="en-US" altLang="ja-JP" sz="2800" b="1" dirty="0"/>
          </a:p>
          <a:p>
            <a:pPr algn="ctr"/>
            <a:r>
              <a:rPr kumimoji="1" lang="ja-JP" altLang="en-US" sz="2800" b="1" dirty="0"/>
              <a:t>クル</a:t>
            </a:r>
          </a:p>
        </p:txBody>
      </p:sp>
      <p:sp>
        <p:nvSpPr>
          <p:cNvPr id="6" name="テキスト ボックス 5">
            <a:extLst>
              <a:ext uri="{FF2B5EF4-FFF2-40B4-BE49-F238E27FC236}">
                <a16:creationId xmlns:a16="http://schemas.microsoft.com/office/drawing/2014/main" id="{B2FE6945-D315-E30A-CCAE-43D0694E02E7}"/>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廃棄される麦わらを活用した</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大麦混抄和紙</a:t>
            </a:r>
          </a:p>
        </p:txBody>
      </p:sp>
      <p:sp>
        <p:nvSpPr>
          <p:cNvPr id="8" name="正方形/長方形 7">
            <a:extLst>
              <a:ext uri="{FF2B5EF4-FFF2-40B4-BE49-F238E27FC236}">
                <a16:creationId xmlns:a16="http://schemas.microsoft.com/office/drawing/2014/main" id="{5B4E6A5C-3669-A1DD-9FF0-800EAD69C959}"/>
              </a:ext>
            </a:extLst>
          </p:cNvPr>
          <p:cNvSpPr/>
          <p:nvPr/>
        </p:nvSpPr>
        <p:spPr>
          <a:xfrm>
            <a:off x="260273" y="4126596"/>
            <a:ext cx="1066800" cy="180727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FF70AC6A-0357-8767-E457-C0FF337C3CAA}"/>
              </a:ext>
            </a:extLst>
          </p:cNvPr>
          <p:cNvSpPr/>
          <p:nvPr/>
        </p:nvSpPr>
        <p:spPr>
          <a:xfrm>
            <a:off x="241300" y="4100994"/>
            <a:ext cx="10337800" cy="183287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4F1328E4-817C-78C9-2858-FA845544FD1C}"/>
              </a:ext>
            </a:extLst>
          </p:cNvPr>
          <p:cNvSpPr/>
          <p:nvPr/>
        </p:nvSpPr>
        <p:spPr>
          <a:xfrm>
            <a:off x="1621017" y="635620"/>
            <a:ext cx="8909989" cy="171728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F547BBDD-319F-F15B-47C1-9FD6F07408F7}"/>
              </a:ext>
            </a:extLst>
          </p:cNvPr>
          <p:cNvSpPr txBox="1"/>
          <p:nvPr/>
        </p:nvSpPr>
        <p:spPr>
          <a:xfrm>
            <a:off x="1384155" y="4263635"/>
            <a:ext cx="9229796" cy="1569660"/>
          </a:xfrm>
          <a:prstGeom prst="rect">
            <a:avLst/>
          </a:prstGeom>
          <a:noFill/>
        </p:spPr>
        <p:txBody>
          <a:bodyPr wrap="square" rtlCol="0">
            <a:spAutoFit/>
          </a:bodyPr>
          <a:lstStyle/>
          <a:p>
            <a:r>
              <a:rPr kumimoji="1" lang="en-US" altLang="ja-JP" sz="2400" b="1" dirty="0"/>
              <a:t>1986</a:t>
            </a:r>
            <a:r>
              <a:rPr lang="ja-JP" altLang="en-US" sz="2400" b="1" dirty="0">
                <a:solidFill>
                  <a:srgbClr val="333333"/>
                </a:solidFill>
                <a:latin typeface="Montserrat" panose="00000500000000000000" pitchFamily="2" charset="0"/>
              </a:rPr>
              <a:t>年、伝統工芸品である「越前和紙」に量産化技術要素を加味し、量産可能なちぎり和紙ラベルを開発。それ以来、ラベルの形で和紙の魅力を世界に発信し続けている。</a:t>
            </a:r>
            <a:r>
              <a:rPr kumimoji="1" lang="ja-JP" altLang="en-US" sz="2400" b="1" dirty="0"/>
              <a:t>持続可能な和紙伝統技術に現代技術を掛け合わせ、循環型社会形成に向けて挑戦中。</a:t>
            </a:r>
            <a:endParaRPr kumimoji="1" lang="en-US" altLang="ja-JP" sz="2400" b="1" dirty="0"/>
          </a:p>
        </p:txBody>
      </p:sp>
      <p:sp>
        <p:nvSpPr>
          <p:cNvPr id="42" name="正方形/長方形 41">
            <a:extLst>
              <a:ext uri="{FF2B5EF4-FFF2-40B4-BE49-F238E27FC236}">
                <a16:creationId xmlns:a16="http://schemas.microsoft.com/office/drawing/2014/main" id="{6D35208B-0FD5-8104-AB4A-F41925EF5851}"/>
              </a:ext>
            </a:extLst>
          </p:cNvPr>
          <p:cNvSpPr/>
          <p:nvPr/>
        </p:nvSpPr>
        <p:spPr>
          <a:xfrm>
            <a:off x="241299" y="6067331"/>
            <a:ext cx="1085773" cy="612575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82DB1A18-AC52-8856-55E9-EF53176F5296}"/>
              </a:ext>
            </a:extLst>
          </p:cNvPr>
          <p:cNvSpPr/>
          <p:nvPr/>
        </p:nvSpPr>
        <p:spPr>
          <a:xfrm>
            <a:off x="241300" y="6041730"/>
            <a:ext cx="10337800" cy="615265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3" name="正方形/長方形 52">
            <a:extLst>
              <a:ext uri="{FF2B5EF4-FFF2-40B4-BE49-F238E27FC236}">
                <a16:creationId xmlns:a16="http://schemas.microsoft.com/office/drawing/2014/main" id="{C62D0534-5A4E-C090-4B96-79BE6966E912}"/>
              </a:ext>
            </a:extLst>
          </p:cNvPr>
          <p:cNvSpPr/>
          <p:nvPr/>
        </p:nvSpPr>
        <p:spPr>
          <a:xfrm>
            <a:off x="231143" y="2467407"/>
            <a:ext cx="1412400" cy="92150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5507447-FB08-4FB6-60B3-4CA6675CACAA}"/>
              </a:ext>
            </a:extLst>
          </p:cNvPr>
          <p:cNvSpPr/>
          <p:nvPr/>
        </p:nvSpPr>
        <p:spPr>
          <a:xfrm>
            <a:off x="1621017" y="2495659"/>
            <a:ext cx="8909988" cy="856392"/>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A01C8E00-78B3-A574-1B1C-5E5808F0F7D5}"/>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寿精版印刷株式会社</a:t>
            </a:r>
            <a:endParaRPr kumimoji="1" lang="en-US" altLang="ja-JP" sz="3600" b="1" dirty="0"/>
          </a:p>
        </p:txBody>
      </p:sp>
      <p:sp>
        <p:nvSpPr>
          <p:cNvPr id="34" name="正方形/長方形 33">
            <a:extLst>
              <a:ext uri="{FF2B5EF4-FFF2-40B4-BE49-F238E27FC236}">
                <a16:creationId xmlns:a16="http://schemas.microsoft.com/office/drawing/2014/main" id="{DC8594D7-61B5-B6CB-AF23-818E43766D67}"/>
              </a:ext>
            </a:extLst>
          </p:cNvPr>
          <p:cNvSpPr/>
          <p:nvPr/>
        </p:nvSpPr>
        <p:spPr>
          <a:xfrm>
            <a:off x="231143" y="3442182"/>
            <a:ext cx="3290858" cy="5847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28BF6AF-06BD-027D-8E4A-7F094BD6722E}"/>
              </a:ext>
            </a:extLst>
          </p:cNvPr>
          <p:cNvSpPr/>
          <p:nvPr/>
        </p:nvSpPr>
        <p:spPr>
          <a:xfrm>
            <a:off x="3522001" y="3477566"/>
            <a:ext cx="7009004" cy="5237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DD539BFE-993C-3D22-0DA5-08B0D4249A7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290FAE5F-3B71-0486-7EA0-9A3443A92BD7}"/>
              </a:ext>
            </a:extLst>
          </p:cNvPr>
          <p:cNvSpPr/>
          <p:nvPr/>
        </p:nvSpPr>
        <p:spPr>
          <a:xfrm>
            <a:off x="231142" y="12301835"/>
            <a:ext cx="5732873" cy="52924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53DEC6F0-3238-8C57-9D81-9EF593E58410}"/>
              </a:ext>
            </a:extLst>
          </p:cNvPr>
          <p:cNvSpPr/>
          <p:nvPr/>
        </p:nvSpPr>
        <p:spPr>
          <a:xfrm>
            <a:off x="241299" y="12307041"/>
            <a:ext cx="5722716" cy="273530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46C75DD2-EB58-E226-C70C-6F25DCB623F8}"/>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a:t>
            </a:r>
            <a:r>
              <a:rPr kumimoji="1" lang="ja-JP" altLang="en-US" sz="2000"/>
              <a:t>８年７月６日</a:t>
            </a:r>
            <a:r>
              <a:rPr kumimoji="1" lang="ja-JP" altLang="en-US" sz="2000" dirty="0"/>
              <a:t>時点</a:t>
            </a:r>
          </a:p>
        </p:txBody>
      </p:sp>
      <p:sp>
        <p:nvSpPr>
          <p:cNvPr id="48" name="正方形/長方形 47">
            <a:extLst>
              <a:ext uri="{FF2B5EF4-FFF2-40B4-BE49-F238E27FC236}">
                <a16:creationId xmlns:a16="http://schemas.microsoft.com/office/drawing/2014/main" id="{24D15F1B-E731-EAE8-AEED-5FE2858A6EF4}"/>
              </a:ext>
            </a:extLst>
          </p:cNvPr>
          <p:cNvSpPr/>
          <p:nvPr/>
        </p:nvSpPr>
        <p:spPr>
          <a:xfrm>
            <a:off x="6076729" y="12333317"/>
            <a:ext cx="4520286" cy="55972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2A438BBC-66F8-8D77-D37D-36507ABD5773}"/>
              </a:ext>
            </a:extLst>
          </p:cNvPr>
          <p:cNvSpPr/>
          <p:nvPr/>
        </p:nvSpPr>
        <p:spPr>
          <a:xfrm>
            <a:off x="6076729" y="12301835"/>
            <a:ext cx="4502371" cy="24430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4D3BFD43-79E5-3A93-AC85-9A0C07CE1662}"/>
              </a:ext>
            </a:extLst>
          </p:cNvPr>
          <p:cNvSpPr txBox="1"/>
          <p:nvPr/>
        </p:nvSpPr>
        <p:spPr>
          <a:xfrm>
            <a:off x="241298" y="12832378"/>
            <a:ext cx="5535033" cy="2246769"/>
          </a:xfrm>
          <a:prstGeom prst="rect">
            <a:avLst/>
          </a:prstGeom>
          <a:noFill/>
        </p:spPr>
        <p:txBody>
          <a:bodyPr wrap="square" rtlCol="0">
            <a:spAutoFit/>
          </a:bodyPr>
          <a:lstStyle/>
          <a:p>
            <a:r>
              <a:rPr kumimoji="1" lang="ja-JP" altLang="en-US" sz="2800" b="1" dirty="0"/>
              <a:t>・お客様工程で発生する未活用</a:t>
            </a:r>
            <a:endParaRPr kumimoji="1" lang="en-US" altLang="ja-JP" sz="2800" b="1" dirty="0"/>
          </a:p>
          <a:p>
            <a:r>
              <a:rPr kumimoji="1" lang="ja-JP" altLang="en-US" sz="2800" b="1" dirty="0"/>
              <a:t>　材料の資源化</a:t>
            </a:r>
            <a:endParaRPr kumimoji="1" lang="en-US" altLang="ja-JP" sz="2800" b="1" dirty="0"/>
          </a:p>
          <a:p>
            <a:r>
              <a:rPr kumimoji="1" lang="ja-JP" altLang="en-US" sz="2800" b="1" dirty="0"/>
              <a:t>・ブランド価値デザインサポート</a:t>
            </a:r>
            <a:endParaRPr kumimoji="1" lang="en-US" altLang="ja-JP" sz="2800" b="1" dirty="0"/>
          </a:p>
          <a:p>
            <a:r>
              <a:rPr kumimoji="1" lang="ja-JP" altLang="en-US" sz="2800" b="1" dirty="0"/>
              <a:t>　＜その実績例＞</a:t>
            </a:r>
            <a:endParaRPr kumimoji="1" lang="en-US" altLang="ja-JP" sz="2800" b="1" dirty="0"/>
          </a:p>
          <a:p>
            <a:r>
              <a:rPr kumimoji="1" lang="ja-JP" altLang="en-US" sz="2800" b="1" dirty="0"/>
              <a:t>　・米ぬか：米糠混抄和紙　　等</a:t>
            </a:r>
            <a:endParaRPr kumimoji="1" lang="en-US" altLang="ja-JP" sz="2800" b="1" dirty="0"/>
          </a:p>
        </p:txBody>
      </p:sp>
      <p:sp>
        <p:nvSpPr>
          <p:cNvPr id="57" name="テキスト ボックス 56">
            <a:extLst>
              <a:ext uri="{FF2B5EF4-FFF2-40B4-BE49-F238E27FC236}">
                <a16:creationId xmlns:a16="http://schemas.microsoft.com/office/drawing/2014/main" id="{BAAEF499-5DC8-78FB-2F21-6D83EE45321E}"/>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2687DF1F-4C3A-237D-27FD-EADBF4D816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2" name="テキスト ボックス 1">
            <a:extLst>
              <a:ext uri="{FF2B5EF4-FFF2-40B4-BE49-F238E27FC236}">
                <a16:creationId xmlns:a16="http://schemas.microsoft.com/office/drawing/2014/main" id="{2CDBA69A-5771-CED0-9EAF-AD2E3B5BF8BE}"/>
              </a:ext>
            </a:extLst>
          </p:cNvPr>
          <p:cNvSpPr txBox="1"/>
          <p:nvPr/>
        </p:nvSpPr>
        <p:spPr>
          <a:xfrm>
            <a:off x="1215714" y="6098670"/>
            <a:ext cx="9229796" cy="6124754"/>
          </a:xfrm>
          <a:prstGeom prst="rect">
            <a:avLst/>
          </a:prstGeom>
          <a:noFill/>
        </p:spPr>
        <p:txBody>
          <a:bodyPr wrap="square" rtlCol="0">
            <a:spAutoFit/>
          </a:bodyPr>
          <a:lstStyle/>
          <a:p>
            <a:r>
              <a:rPr kumimoji="1" lang="ja-JP" altLang="en-US" sz="2800" b="1" dirty="0"/>
              <a:t>・材料調達：</a:t>
            </a:r>
            <a:endParaRPr kumimoji="1" lang="en-US" altLang="ja-JP" sz="2800" b="1" dirty="0"/>
          </a:p>
          <a:p>
            <a:r>
              <a:rPr kumimoji="1" lang="ja-JP" altLang="en-US" sz="2800" b="1" dirty="0"/>
              <a:t>　越前特産の一つである大麦の</a:t>
            </a:r>
            <a:endParaRPr kumimoji="1" lang="en-US" altLang="ja-JP" sz="2800" b="1" dirty="0"/>
          </a:p>
          <a:p>
            <a:r>
              <a:rPr kumimoji="1" lang="ja-JP" altLang="en-US" sz="2800" b="1" dirty="0"/>
              <a:t>　茎部分（未活用材料）</a:t>
            </a:r>
            <a:endParaRPr kumimoji="1" lang="en-US" altLang="ja-JP" sz="2800" b="1" dirty="0"/>
          </a:p>
          <a:p>
            <a:r>
              <a:rPr kumimoji="1" lang="ja-JP" altLang="en-US" sz="2800" b="1" dirty="0"/>
              <a:t>　　⇓</a:t>
            </a:r>
            <a:endParaRPr kumimoji="1" lang="en-US" altLang="ja-JP" sz="2800" b="1" dirty="0"/>
          </a:p>
          <a:p>
            <a:r>
              <a:rPr kumimoji="1" lang="ja-JP" altLang="en-US" sz="2800" b="1" dirty="0"/>
              <a:t>・材料開発：</a:t>
            </a:r>
            <a:endParaRPr kumimoji="1" lang="en-US" altLang="ja-JP" sz="2800" b="1" dirty="0"/>
          </a:p>
          <a:p>
            <a:r>
              <a:rPr kumimoji="1" lang="ja-JP" altLang="en-US" sz="2800" b="1" dirty="0"/>
              <a:t>　和紙材料となる</a:t>
            </a:r>
            <a:endParaRPr kumimoji="1" lang="en-US" altLang="ja-JP" sz="2800" b="1" dirty="0"/>
          </a:p>
          <a:p>
            <a:r>
              <a:rPr kumimoji="1" lang="ja-JP" altLang="en-US" sz="2800" b="1" dirty="0"/>
              <a:t>　パルプ化技術開発</a:t>
            </a:r>
            <a:endParaRPr kumimoji="1" lang="en-US" altLang="ja-JP" sz="2800" b="1" dirty="0"/>
          </a:p>
          <a:p>
            <a:r>
              <a:rPr kumimoji="1" lang="ja-JP" altLang="en-US" sz="2800" b="1" dirty="0"/>
              <a:t>　　⇓</a:t>
            </a:r>
            <a:endParaRPr kumimoji="1" lang="en-US" altLang="ja-JP" sz="2800" b="1" dirty="0"/>
          </a:p>
          <a:p>
            <a:r>
              <a:rPr kumimoji="1" lang="ja-JP" altLang="en-US" sz="2800" b="1" dirty="0"/>
              <a:t>・和紙開発：</a:t>
            </a:r>
            <a:endParaRPr kumimoji="1" lang="en-US" altLang="ja-JP" sz="2800" b="1" dirty="0"/>
          </a:p>
          <a:p>
            <a:r>
              <a:rPr kumimoji="1" lang="ja-JP" altLang="en-US" sz="2800" b="1" dirty="0"/>
              <a:t>　大麦混抄和紙開発</a:t>
            </a:r>
            <a:endParaRPr kumimoji="1" lang="en-US" altLang="ja-JP" sz="2800" b="1" dirty="0"/>
          </a:p>
          <a:p>
            <a:r>
              <a:rPr kumimoji="1" lang="ja-JP" altLang="en-US" sz="2800" b="1" dirty="0"/>
              <a:t>　　⇓</a:t>
            </a:r>
            <a:endParaRPr kumimoji="1" lang="en-US" altLang="ja-JP" sz="2800" b="1" dirty="0"/>
          </a:p>
          <a:p>
            <a:r>
              <a:rPr kumimoji="1" lang="ja-JP" altLang="en-US" sz="2800" b="1" dirty="0"/>
              <a:t>・ラベル</a:t>
            </a:r>
            <a:r>
              <a:rPr kumimoji="1" lang="en-US" altLang="ja-JP" sz="2800" b="1" dirty="0"/>
              <a:t>/</a:t>
            </a:r>
            <a:r>
              <a:rPr kumimoji="1" lang="ja-JP" altLang="en-US" sz="2800" b="1" dirty="0"/>
              <a:t>製品化：</a:t>
            </a:r>
            <a:endParaRPr kumimoji="1" lang="en-US" altLang="ja-JP" sz="2800" b="1" dirty="0"/>
          </a:p>
          <a:p>
            <a:r>
              <a:rPr kumimoji="1" lang="ja-JP" altLang="en-US" sz="2800" b="1" dirty="0"/>
              <a:t>　商品コンセプトを</a:t>
            </a:r>
            <a:endParaRPr kumimoji="1" lang="en-US" altLang="ja-JP" sz="2800" b="1" dirty="0"/>
          </a:p>
          <a:p>
            <a:r>
              <a:rPr kumimoji="1" lang="ja-JP" altLang="en-US" sz="2800" b="1" dirty="0"/>
              <a:t>　ラベルの形で体現</a:t>
            </a:r>
          </a:p>
        </p:txBody>
      </p:sp>
      <p:pic>
        <p:nvPicPr>
          <p:cNvPr id="12" name="図 11">
            <a:extLst>
              <a:ext uri="{FF2B5EF4-FFF2-40B4-BE49-F238E27FC236}">
                <a16:creationId xmlns:a16="http://schemas.microsoft.com/office/drawing/2014/main" id="{8EA44BE8-D57A-C815-6938-CBAF506B442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7551193" y="6167735"/>
            <a:ext cx="2968548" cy="1979032"/>
          </a:xfrm>
          <a:prstGeom prst="rect">
            <a:avLst/>
          </a:prstGeom>
          <a:effectLst>
            <a:softEdge rad="127000"/>
          </a:effectLst>
        </p:spPr>
      </p:pic>
      <p:pic>
        <p:nvPicPr>
          <p:cNvPr id="13" name="図 12">
            <a:extLst>
              <a:ext uri="{FF2B5EF4-FFF2-40B4-BE49-F238E27FC236}">
                <a16:creationId xmlns:a16="http://schemas.microsoft.com/office/drawing/2014/main" id="{02E3D673-6918-1729-5E07-FF3B3CAE516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709410" y="7583738"/>
            <a:ext cx="2968545" cy="1979030"/>
          </a:xfrm>
          <a:prstGeom prst="rect">
            <a:avLst/>
          </a:prstGeom>
          <a:effectLst>
            <a:softEdge rad="127000"/>
          </a:effectLst>
        </p:spPr>
      </p:pic>
      <p:pic>
        <p:nvPicPr>
          <p:cNvPr id="14" name="図 13">
            <a:extLst>
              <a:ext uri="{FF2B5EF4-FFF2-40B4-BE49-F238E27FC236}">
                <a16:creationId xmlns:a16="http://schemas.microsoft.com/office/drawing/2014/main" id="{B8484537-751E-C57E-E2CC-D4312C2AB978}"/>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7575257" y="9021371"/>
            <a:ext cx="2968547" cy="1979031"/>
          </a:xfrm>
          <a:prstGeom prst="rect">
            <a:avLst/>
          </a:prstGeom>
          <a:effectLst>
            <a:softEdge rad="127000"/>
          </a:effectLst>
        </p:spPr>
      </p:pic>
      <p:pic>
        <p:nvPicPr>
          <p:cNvPr id="15" name="図 14">
            <a:extLst>
              <a:ext uri="{FF2B5EF4-FFF2-40B4-BE49-F238E27FC236}">
                <a16:creationId xmlns:a16="http://schemas.microsoft.com/office/drawing/2014/main" id="{A05E68B9-6CC3-367A-EB93-89A952F72AE3}"/>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4744331" y="10179155"/>
            <a:ext cx="2957927" cy="1971951"/>
          </a:xfrm>
          <a:prstGeom prst="rect">
            <a:avLst/>
          </a:prstGeom>
          <a:effectLst>
            <a:softEdge rad="127000"/>
          </a:effectLst>
        </p:spPr>
      </p:pic>
    </p:spTree>
    <p:extLst>
      <p:ext uri="{BB962C8B-B14F-4D97-AF65-F5344CB8AC3E}">
        <p14:creationId xmlns:p14="http://schemas.microsoft.com/office/powerpoint/2010/main" val="2117516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リサイ</a:t>
            </a:r>
            <a:endParaRPr kumimoji="1" lang="en-US" altLang="ja-JP" sz="2800" b="1" dirty="0"/>
          </a:p>
          <a:p>
            <a:pPr algn="ctr"/>
            <a:r>
              <a:rPr kumimoji="1" lang="ja-JP" altLang="en-US" sz="2800" b="1" dirty="0"/>
              <a:t>クル</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植物、バイオマス資源を原材料に活用した生分解性材料、製品</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2308324"/>
          </a:xfrm>
          <a:prstGeom prst="rect">
            <a:avLst/>
          </a:prstGeom>
          <a:noFill/>
        </p:spPr>
        <p:txBody>
          <a:bodyPr wrap="square" rtlCol="0">
            <a:spAutoFit/>
          </a:bodyPr>
          <a:lstStyle/>
          <a:p>
            <a:r>
              <a:rPr kumimoji="1" lang="en-US" altLang="ja-JP" sz="2400" b="1" dirty="0"/>
              <a:t>GS</a:t>
            </a:r>
            <a:r>
              <a:rPr kumimoji="1" lang="ja-JP" altLang="en-US" sz="2400" b="1" dirty="0"/>
              <a:t>アライアンス株式会社は</a:t>
            </a:r>
            <a:r>
              <a:rPr kumimoji="1" lang="en-US" altLang="ja-JP" sz="2400" b="1" dirty="0">
                <a:solidFill>
                  <a:srgbClr val="333333"/>
                </a:solidFill>
                <a:latin typeface="Montserrat" panose="00000500000000000000" pitchFamily="2" charset="0"/>
              </a:rPr>
              <a:t>1938</a:t>
            </a:r>
            <a:r>
              <a:rPr lang="ja-JP" altLang="en-US" sz="2400" b="1" i="0" dirty="0">
                <a:solidFill>
                  <a:srgbClr val="333333"/>
                </a:solidFill>
                <a:effectLst/>
                <a:latin typeface="Montserrat" panose="00000500000000000000" pitchFamily="2" charset="0"/>
              </a:rPr>
              <a:t>年の創業以来、色材事業を軸に様々な機能性材料を製造してきました。近年はこの技術を活かし、植物、バイオマス資源由来の生分解性樹脂、バイオマスコーティング材料、バイオマス塗料などの材料製品</a:t>
            </a:r>
            <a:r>
              <a:rPr lang="ja-JP" altLang="en-US" sz="2400" b="1" dirty="0">
                <a:solidFill>
                  <a:srgbClr val="333333"/>
                </a:solidFill>
                <a:latin typeface="Montserrat" panose="00000500000000000000" pitchFamily="2" charset="0"/>
              </a:rPr>
              <a:t>の開発を進めています。</a:t>
            </a:r>
            <a:endParaRPr lang="en-US" altLang="ja-JP" sz="2400" b="1" dirty="0">
              <a:solidFill>
                <a:srgbClr val="333333"/>
              </a:solidFill>
              <a:latin typeface="Montserrat" panose="00000500000000000000" pitchFamily="2" charset="0"/>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63117" y="8954843"/>
            <a:ext cx="4946232" cy="3108543"/>
          </a:xfrm>
          <a:prstGeom prst="rect">
            <a:avLst/>
          </a:prstGeom>
          <a:noFill/>
        </p:spPr>
        <p:txBody>
          <a:bodyPr wrap="square" rtlCol="0">
            <a:spAutoFit/>
          </a:bodyPr>
          <a:lstStyle/>
          <a:p>
            <a:r>
              <a:rPr kumimoji="1" lang="ja-JP" altLang="en-US" sz="2800" b="1" dirty="0"/>
              <a:t>植物、バイオマス資源を新たに原材料にすることで、</a:t>
            </a:r>
            <a:r>
              <a:rPr kumimoji="1" lang="en-US" altLang="ja-JP" sz="2800" b="1" dirty="0"/>
              <a:t>CO2</a:t>
            </a:r>
            <a:r>
              <a:rPr kumimoji="1" lang="ja-JP" altLang="en-US" sz="2800" b="1" dirty="0"/>
              <a:t>排出量を最大</a:t>
            </a:r>
            <a:r>
              <a:rPr kumimoji="1" lang="en-US" altLang="ja-JP" sz="2800" b="1" dirty="0"/>
              <a:t>60</a:t>
            </a:r>
            <a:r>
              <a:rPr kumimoji="1" lang="ja-JP" altLang="en-US" sz="2800" b="1" dirty="0"/>
              <a:t>％削減した</a:t>
            </a:r>
            <a:r>
              <a:rPr lang="ja-JP" altLang="en-US" sz="2800" b="1" dirty="0">
                <a:solidFill>
                  <a:srgbClr val="333333"/>
                </a:solidFill>
                <a:latin typeface="Montserrat" panose="00000500000000000000" pitchFamily="2" charset="0"/>
              </a:rPr>
              <a:t>生分解性樹脂などの製品群</a:t>
            </a:r>
            <a:r>
              <a:rPr kumimoji="1" lang="ja-JP" altLang="en-US" sz="2800" b="1" dirty="0"/>
              <a:t>を開発。プラスチック汚染問題を解決し、脱炭素な社会を目指しています。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en-US" altLang="ja-JP" sz="3600" b="1" dirty="0"/>
              <a:t>GS</a:t>
            </a:r>
            <a:r>
              <a:rPr kumimoji="1" lang="ja-JP" altLang="en-US" sz="3600" b="1" dirty="0"/>
              <a:t>アライアンス株式会社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兵庫県川西市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令和７年４月２３日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615047" cy="2246769"/>
          </a:xfrm>
          <a:prstGeom prst="rect">
            <a:avLst/>
          </a:prstGeom>
          <a:noFill/>
        </p:spPr>
        <p:txBody>
          <a:bodyPr wrap="square" rtlCol="0">
            <a:spAutoFit/>
          </a:bodyPr>
          <a:lstStyle/>
          <a:p>
            <a:r>
              <a:rPr kumimoji="1" lang="ja-JP" altLang="en-US" sz="2800" b="1" dirty="0"/>
              <a:t>・化学、素材、成型業などの製造業において、原料を石油などの化石燃料から、出来るだけ植物、バイオマス資源由来の製品に置き換える</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7" name="矢印: 下 6">
            <a:extLst>
              <a:ext uri="{FF2B5EF4-FFF2-40B4-BE49-F238E27FC236}">
                <a16:creationId xmlns:a16="http://schemas.microsoft.com/office/drawing/2014/main" id="{66D3082B-E7BD-4183-979C-66FF88D474DE}"/>
              </a:ext>
            </a:extLst>
          </p:cNvPr>
          <p:cNvSpPr/>
          <p:nvPr/>
        </p:nvSpPr>
        <p:spPr>
          <a:xfrm rot="16200000">
            <a:off x="5740226" y="6935076"/>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BBF29C8E-BEC8-4893-A3BD-74D2267F7AA3}"/>
              </a:ext>
            </a:extLst>
          </p:cNvPr>
          <p:cNvSpPr/>
          <p:nvPr/>
        </p:nvSpPr>
        <p:spPr>
          <a:xfrm rot="16200000">
            <a:off x="8140548" y="6926536"/>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8EEC8ABE-656F-43FD-B0D4-4BA45372F870}"/>
              </a:ext>
            </a:extLst>
          </p:cNvPr>
          <p:cNvSpPr txBox="1"/>
          <p:nvPr/>
        </p:nvSpPr>
        <p:spPr>
          <a:xfrm>
            <a:off x="6819194" y="7823258"/>
            <a:ext cx="958419" cy="369332"/>
          </a:xfrm>
          <a:prstGeom prst="rect">
            <a:avLst/>
          </a:prstGeom>
          <a:noFill/>
        </p:spPr>
        <p:txBody>
          <a:bodyPr wrap="square" rtlCol="0">
            <a:spAutoFit/>
          </a:bodyPr>
          <a:lstStyle/>
          <a:p>
            <a:r>
              <a:rPr kumimoji="1" lang="ja-JP" altLang="en-US" b="1" dirty="0"/>
              <a:t>押出機</a:t>
            </a:r>
          </a:p>
        </p:txBody>
      </p:sp>
      <p:sp>
        <p:nvSpPr>
          <p:cNvPr id="52" name="テキスト ボックス 51">
            <a:extLst>
              <a:ext uri="{FF2B5EF4-FFF2-40B4-BE49-F238E27FC236}">
                <a16:creationId xmlns:a16="http://schemas.microsoft.com/office/drawing/2014/main" id="{BF6EBB16-872C-4AF3-8A02-F40EAD622307}"/>
              </a:ext>
            </a:extLst>
          </p:cNvPr>
          <p:cNvSpPr txBox="1"/>
          <p:nvPr/>
        </p:nvSpPr>
        <p:spPr>
          <a:xfrm>
            <a:off x="6340141" y="9719563"/>
            <a:ext cx="4174926" cy="23083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r"/>
            <a:r>
              <a:rPr kumimoji="1" lang="ja-JP" altLang="en-US" dirty="0">
                <a:solidFill>
                  <a:schemeClr val="tx1"/>
                </a:solidFill>
              </a:rPr>
              <a:t>生分解性プラスチック、樹脂</a:t>
            </a:r>
            <a:endParaRPr kumimoji="1" lang="en-US" altLang="ja-JP" dirty="0">
              <a:solidFill>
                <a:schemeClr val="tx1"/>
              </a:solidFill>
            </a:endParaRPr>
          </a:p>
          <a:p>
            <a:pPr algn="r"/>
            <a:r>
              <a:rPr kumimoji="1" lang="ja-JP" altLang="en-US" dirty="0">
                <a:solidFill>
                  <a:schemeClr val="tx1"/>
                </a:solidFill>
              </a:rPr>
              <a:t>バイオマスコーティング、塗料</a:t>
            </a:r>
            <a:endParaRPr kumimoji="1" lang="en-US" altLang="ja-JP" dirty="0">
              <a:solidFill>
                <a:schemeClr val="tx1"/>
              </a:solidFill>
            </a:endParaRPr>
          </a:p>
          <a:p>
            <a:pPr algn="r"/>
            <a:r>
              <a:rPr kumimoji="1" lang="en-US" altLang="ja-JP" dirty="0">
                <a:solidFill>
                  <a:schemeClr val="tx1"/>
                </a:solidFill>
              </a:rPr>
              <a:t>3D</a:t>
            </a:r>
            <a:r>
              <a:rPr kumimoji="1" lang="ja-JP" altLang="en-US" dirty="0">
                <a:solidFill>
                  <a:schemeClr val="tx1"/>
                </a:solidFill>
              </a:rPr>
              <a:t>プリンタ用フィラメント、成型品</a:t>
            </a:r>
            <a:endParaRPr kumimoji="1" lang="en-US" altLang="ja-JP" dirty="0">
              <a:solidFill>
                <a:schemeClr val="tx1"/>
              </a:solidFill>
            </a:endParaRPr>
          </a:p>
          <a:p>
            <a:pPr algn="r"/>
            <a:r>
              <a:rPr kumimoji="1" lang="ja-JP" altLang="en-US" dirty="0">
                <a:solidFill>
                  <a:schemeClr val="tx1"/>
                </a:solidFill>
              </a:rPr>
              <a:t>可塑剤、潤滑剤、接着剤</a:t>
            </a:r>
            <a:endParaRPr kumimoji="1" lang="en-US" altLang="ja-JP" dirty="0">
              <a:solidFill>
                <a:schemeClr val="tx1"/>
              </a:solidFill>
            </a:endParaRPr>
          </a:p>
          <a:p>
            <a:pPr algn="r"/>
            <a:r>
              <a:rPr kumimoji="1" lang="ja-JP" altLang="en-US" dirty="0">
                <a:solidFill>
                  <a:schemeClr val="tx1"/>
                </a:solidFill>
              </a:rPr>
              <a:t>セルロースナノファイバー</a:t>
            </a:r>
            <a:endParaRPr kumimoji="1" lang="en-US" altLang="ja-JP" dirty="0">
              <a:solidFill>
                <a:schemeClr val="tx1"/>
              </a:solidFill>
            </a:endParaRPr>
          </a:p>
          <a:p>
            <a:pPr algn="r"/>
            <a:r>
              <a:rPr kumimoji="1" lang="ja-JP" altLang="en-US">
                <a:solidFill>
                  <a:schemeClr val="tx1"/>
                </a:solidFill>
              </a:rPr>
              <a:t>ゴム、洗剤</a:t>
            </a:r>
            <a:r>
              <a:rPr kumimoji="1" lang="ja-JP" altLang="en-US" dirty="0">
                <a:solidFill>
                  <a:schemeClr val="tx1"/>
                </a:solidFill>
              </a:rPr>
              <a:t>　など</a:t>
            </a:r>
            <a:endParaRPr kumimoji="1" lang="en-US" altLang="ja-JP" dirty="0">
              <a:solidFill>
                <a:schemeClr val="tx1"/>
              </a:solidFill>
            </a:endParaRPr>
          </a:p>
          <a:p>
            <a:pPr algn="r"/>
            <a:r>
              <a:rPr kumimoji="1" lang="ja-JP" altLang="en-US" dirty="0">
                <a:solidFill>
                  <a:schemeClr val="tx1"/>
                </a:solidFill>
              </a:rPr>
              <a:t>あらゆる石油由来の化学製品を、植物、バイオマス由来の製品に置き換えます</a:t>
            </a:r>
            <a:endParaRPr kumimoji="1" lang="en-US" altLang="ja-JP" dirty="0">
              <a:solidFill>
                <a:schemeClr val="tx1"/>
              </a:solidFill>
            </a:endParaRPr>
          </a:p>
        </p:txBody>
      </p:sp>
      <p:pic>
        <p:nvPicPr>
          <p:cNvPr id="2" name="図 1"/>
          <p:cNvPicPr>
            <a:picLocks noChangeAspect="1"/>
          </p:cNvPicPr>
          <p:nvPr/>
        </p:nvPicPr>
        <p:blipFill>
          <a:blip r:embed="rId3"/>
          <a:stretch>
            <a:fillRect/>
          </a:stretch>
        </p:blipFill>
        <p:spPr>
          <a:xfrm>
            <a:off x="1384154" y="6093660"/>
            <a:ext cx="2238295" cy="2233077"/>
          </a:xfrm>
          <a:prstGeom prst="rect">
            <a:avLst/>
          </a:prstGeom>
        </p:spPr>
      </p:pic>
      <p:pic>
        <p:nvPicPr>
          <p:cNvPr id="12" name="図 11"/>
          <p:cNvPicPr>
            <a:picLocks noChangeAspect="1"/>
          </p:cNvPicPr>
          <p:nvPr/>
        </p:nvPicPr>
        <p:blipFill>
          <a:blip r:embed="rId4"/>
          <a:stretch>
            <a:fillRect/>
          </a:stretch>
        </p:blipFill>
        <p:spPr>
          <a:xfrm>
            <a:off x="6403813" y="6515436"/>
            <a:ext cx="1789182" cy="1270319"/>
          </a:xfrm>
          <a:prstGeom prst="rect">
            <a:avLst/>
          </a:prstGeom>
        </p:spPr>
      </p:pic>
      <p:pic>
        <p:nvPicPr>
          <p:cNvPr id="13" name="図 12"/>
          <p:cNvPicPr>
            <a:picLocks noChangeAspect="1"/>
          </p:cNvPicPr>
          <p:nvPr/>
        </p:nvPicPr>
        <p:blipFill>
          <a:blip r:embed="rId5"/>
          <a:stretch>
            <a:fillRect/>
          </a:stretch>
        </p:blipFill>
        <p:spPr>
          <a:xfrm>
            <a:off x="3728287" y="6549902"/>
            <a:ext cx="2046313" cy="1237305"/>
          </a:xfrm>
          <a:prstGeom prst="rect">
            <a:avLst/>
          </a:prstGeom>
        </p:spPr>
      </p:pic>
      <p:pic>
        <p:nvPicPr>
          <p:cNvPr id="14" name="図 13"/>
          <p:cNvPicPr>
            <a:picLocks noChangeAspect="1"/>
          </p:cNvPicPr>
          <p:nvPr/>
        </p:nvPicPr>
        <p:blipFill>
          <a:blip r:embed="rId6"/>
          <a:stretch>
            <a:fillRect/>
          </a:stretch>
        </p:blipFill>
        <p:spPr>
          <a:xfrm>
            <a:off x="8822208" y="6501133"/>
            <a:ext cx="1716908" cy="1284622"/>
          </a:xfrm>
          <a:prstGeom prst="rect">
            <a:avLst/>
          </a:prstGeom>
        </p:spPr>
      </p:pic>
      <p:sp>
        <p:nvSpPr>
          <p:cNvPr id="38" name="矢印: 下 49">
            <a:extLst>
              <a:ext uri="{FF2B5EF4-FFF2-40B4-BE49-F238E27FC236}">
                <a16:creationId xmlns:a16="http://schemas.microsoft.com/office/drawing/2014/main" id="{BBF29C8E-BEC8-4893-A3BD-74D2267F7AA3}"/>
              </a:ext>
            </a:extLst>
          </p:cNvPr>
          <p:cNvSpPr/>
          <p:nvPr/>
        </p:nvSpPr>
        <p:spPr>
          <a:xfrm rot="16200000">
            <a:off x="6408767" y="8505362"/>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1297738" y="8295711"/>
            <a:ext cx="2396334" cy="646331"/>
          </a:xfrm>
          <a:prstGeom prst="rect">
            <a:avLst/>
          </a:prstGeom>
          <a:noFill/>
        </p:spPr>
        <p:txBody>
          <a:bodyPr wrap="square" rtlCol="0">
            <a:spAutoFit/>
          </a:bodyPr>
          <a:lstStyle/>
          <a:p>
            <a:pPr algn="ctr"/>
            <a:r>
              <a:rPr kumimoji="1" lang="en-US" altLang="ja-JP" b="1" dirty="0"/>
              <a:t>100%</a:t>
            </a:r>
            <a:r>
              <a:rPr kumimoji="1" lang="ja-JP" altLang="en-US" b="1" dirty="0"/>
              <a:t>植物バイオマス</a:t>
            </a:r>
            <a:endParaRPr kumimoji="1" lang="en-US" altLang="ja-JP" b="1" dirty="0"/>
          </a:p>
          <a:p>
            <a:pPr algn="ctr"/>
            <a:r>
              <a:rPr kumimoji="1" lang="ja-JP" altLang="en-US" b="1" dirty="0"/>
              <a:t>成分のボトル</a:t>
            </a:r>
          </a:p>
        </p:txBody>
      </p:sp>
      <p:sp>
        <p:nvSpPr>
          <p:cNvPr id="41" name="テキスト ボックス 40"/>
          <p:cNvSpPr txBox="1"/>
          <p:nvPr/>
        </p:nvSpPr>
        <p:spPr>
          <a:xfrm>
            <a:off x="3854171" y="7849273"/>
            <a:ext cx="1902452" cy="369332"/>
          </a:xfrm>
          <a:prstGeom prst="rect">
            <a:avLst/>
          </a:prstGeom>
          <a:noFill/>
        </p:spPr>
        <p:txBody>
          <a:bodyPr wrap="square" rtlCol="0">
            <a:spAutoFit/>
          </a:bodyPr>
          <a:lstStyle/>
          <a:p>
            <a:pPr algn="ctr"/>
            <a:r>
              <a:rPr kumimoji="1" lang="ja-JP" altLang="en-US" b="1" dirty="0"/>
              <a:t>バイオマス資源</a:t>
            </a:r>
          </a:p>
        </p:txBody>
      </p:sp>
      <p:sp>
        <p:nvSpPr>
          <p:cNvPr id="44" name="テキスト ボックス 43">
            <a:extLst>
              <a:ext uri="{FF2B5EF4-FFF2-40B4-BE49-F238E27FC236}">
                <a16:creationId xmlns:a16="http://schemas.microsoft.com/office/drawing/2014/main" id="{8EEC8ABE-656F-43FD-B0D4-4BA45372F870}"/>
              </a:ext>
            </a:extLst>
          </p:cNvPr>
          <p:cNvSpPr txBox="1"/>
          <p:nvPr/>
        </p:nvSpPr>
        <p:spPr>
          <a:xfrm>
            <a:off x="8884498" y="7823258"/>
            <a:ext cx="1592327" cy="369332"/>
          </a:xfrm>
          <a:prstGeom prst="rect">
            <a:avLst/>
          </a:prstGeom>
          <a:noFill/>
        </p:spPr>
        <p:txBody>
          <a:bodyPr wrap="square" rtlCol="0">
            <a:spAutoFit/>
          </a:bodyPr>
          <a:lstStyle/>
          <a:p>
            <a:r>
              <a:rPr kumimoji="1" lang="ja-JP" altLang="en-US" b="1" dirty="0"/>
              <a:t>樹脂ペレット</a:t>
            </a:r>
          </a:p>
        </p:txBody>
      </p:sp>
      <p:pic>
        <p:nvPicPr>
          <p:cNvPr id="16" name="図 15"/>
          <p:cNvPicPr>
            <a:picLocks noChangeAspect="1"/>
          </p:cNvPicPr>
          <p:nvPr/>
        </p:nvPicPr>
        <p:blipFill>
          <a:blip r:embed="rId7"/>
          <a:stretch>
            <a:fillRect/>
          </a:stretch>
        </p:blipFill>
        <p:spPr>
          <a:xfrm>
            <a:off x="7077415" y="8162003"/>
            <a:ext cx="1497011" cy="1353170"/>
          </a:xfrm>
          <a:prstGeom prst="rect">
            <a:avLst/>
          </a:prstGeom>
        </p:spPr>
      </p:pic>
      <p:sp>
        <p:nvSpPr>
          <p:cNvPr id="59" name="テキスト ボックス 58">
            <a:extLst>
              <a:ext uri="{FF2B5EF4-FFF2-40B4-BE49-F238E27FC236}">
                <a16:creationId xmlns:a16="http://schemas.microsoft.com/office/drawing/2014/main" id="{8EEC8ABE-656F-43FD-B0D4-4BA45372F870}"/>
              </a:ext>
            </a:extLst>
          </p:cNvPr>
          <p:cNvSpPr txBox="1"/>
          <p:nvPr/>
        </p:nvSpPr>
        <p:spPr>
          <a:xfrm>
            <a:off x="8526505" y="8261177"/>
            <a:ext cx="2087446" cy="923330"/>
          </a:xfrm>
          <a:prstGeom prst="rect">
            <a:avLst/>
          </a:prstGeom>
          <a:noFill/>
        </p:spPr>
        <p:txBody>
          <a:bodyPr wrap="square" rtlCol="0">
            <a:spAutoFit/>
          </a:bodyPr>
          <a:lstStyle/>
          <a:p>
            <a:r>
              <a:rPr kumimoji="1" lang="ja-JP" altLang="en-US" b="1" dirty="0"/>
              <a:t>射出成型など各種成形品</a:t>
            </a:r>
            <a:endParaRPr kumimoji="1" lang="en-US" altLang="ja-JP" b="1" dirty="0"/>
          </a:p>
          <a:p>
            <a:r>
              <a:rPr kumimoji="1" lang="en-US" altLang="ja-JP" b="1" dirty="0"/>
              <a:t>3D</a:t>
            </a:r>
            <a:r>
              <a:rPr kumimoji="1" lang="ja-JP" altLang="en-US" b="1" dirty="0"/>
              <a:t>プリンタ成形品</a:t>
            </a:r>
          </a:p>
        </p:txBody>
      </p:sp>
    </p:spTree>
    <p:extLst>
      <p:ext uri="{BB962C8B-B14F-4D97-AF65-F5344CB8AC3E}">
        <p14:creationId xmlns:p14="http://schemas.microsoft.com/office/powerpoint/2010/main" val="964594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リサイ</a:t>
            </a:r>
            <a:endParaRPr kumimoji="1" lang="en-US" altLang="ja-JP" sz="2800" b="1" dirty="0"/>
          </a:p>
          <a:p>
            <a:pPr algn="ctr"/>
            <a:r>
              <a:rPr kumimoji="1" lang="ja-JP" altLang="en-US" sz="2800" b="1" dirty="0"/>
              <a:t>クル</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587659" y="781721"/>
            <a:ext cx="8975043" cy="1446550"/>
          </a:xfrm>
          <a:prstGeom prst="rect">
            <a:avLst/>
          </a:prstGeom>
          <a:noFill/>
        </p:spPr>
        <p:txBody>
          <a:bodyPr wrap="square" rtlCol="0">
            <a:spAutoFit/>
          </a:bodyPr>
          <a:lstStyle/>
          <a:p>
            <a:pPr algn="ctr"/>
            <a:r>
              <a:rPr kumimoji="1" lang="ja-JP" altLang="en-US" sz="4400" b="1" dirty="0">
                <a:latin typeface="Meiryo UI" panose="020B0604030504040204" pitchFamily="50" charset="-128"/>
                <a:ea typeface="Meiryo UI" panose="020B0604030504040204" pitchFamily="50" charset="-128"/>
              </a:rPr>
              <a:t>有機廃棄物を原材料に作る量子ドット系の肥料、農薬、抗菌剤、忌避剤</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289784" y="4213825"/>
            <a:ext cx="9387678" cy="1938992"/>
          </a:xfrm>
          <a:prstGeom prst="rect">
            <a:avLst/>
          </a:prstGeom>
          <a:noFill/>
        </p:spPr>
        <p:txBody>
          <a:bodyPr wrap="square" rtlCol="0">
            <a:spAutoFit/>
          </a:bodyPr>
          <a:lstStyle/>
          <a:p>
            <a:r>
              <a:rPr kumimoji="1" lang="en-US" altLang="ja-JP" sz="2400" b="1" dirty="0"/>
              <a:t>GS</a:t>
            </a:r>
            <a:r>
              <a:rPr kumimoji="1" lang="ja-JP" altLang="en-US" sz="2400" b="1" dirty="0"/>
              <a:t>アライアンス株式会社は</a:t>
            </a:r>
            <a:r>
              <a:rPr kumimoji="1" lang="en-US" altLang="ja-JP" sz="2400" b="1" dirty="0"/>
              <a:t>1938</a:t>
            </a:r>
            <a:r>
              <a:rPr kumimoji="1" lang="ja-JP" altLang="en-US" sz="2400" b="1" dirty="0"/>
              <a:t>年の創業以来、色材事業を軸に様々な機能性材料を製造してきました。近年は量子ドットなどの最先端材料の研究開発も行っており、量子ドットを有機廃棄物から作り、肥料、農薬、抗菌剤、忌避剤に応用できる発見をしました。</a:t>
            </a: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357942" y="8138023"/>
            <a:ext cx="5458875" cy="3970318"/>
          </a:xfrm>
          <a:prstGeom prst="rect">
            <a:avLst/>
          </a:prstGeom>
          <a:noFill/>
        </p:spPr>
        <p:txBody>
          <a:bodyPr wrap="square" rtlCol="0">
            <a:spAutoFit/>
          </a:bodyPr>
          <a:lstStyle/>
          <a:p>
            <a:r>
              <a:rPr kumimoji="1" lang="ja-JP" altLang="en-US" sz="2800" b="1" dirty="0"/>
              <a:t>廃木材、廃紙、廃海藻、廃食品、農業残差、畜産残渣、下水汚泥などの種々の有機廃棄物を原料にして、量子ドットを合成製造し、石油由来ではない</a:t>
            </a:r>
            <a:r>
              <a:rPr kumimoji="1" lang="en-US" altLang="ja-JP" sz="2800" b="1" dirty="0"/>
              <a:t>CO</a:t>
            </a:r>
            <a:r>
              <a:rPr kumimoji="1" lang="en-US" altLang="ja-JP" sz="2800" b="1" baseline="-25000" dirty="0"/>
              <a:t>2</a:t>
            </a:r>
            <a:r>
              <a:rPr kumimoji="1" lang="ja-JP" altLang="en-US" sz="2800" b="1" dirty="0"/>
              <a:t>排出量を削減した肥料、農薬、抗菌剤、忌避剤を開発。有機廃棄物をリサイクルして最先端の環境、人に優しい製品に変えます。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520284" y="2615772"/>
            <a:ext cx="8887462" cy="646331"/>
          </a:xfrm>
          <a:prstGeom prst="rect">
            <a:avLst/>
          </a:prstGeom>
          <a:noFill/>
        </p:spPr>
        <p:txBody>
          <a:bodyPr wrap="square" rtlCol="0">
            <a:spAutoFit/>
          </a:bodyPr>
          <a:lstStyle/>
          <a:p>
            <a:pPr algn="ctr"/>
            <a:r>
              <a:rPr kumimoji="1" lang="en-US" altLang="ja-JP" sz="3600" b="1" dirty="0"/>
              <a:t>GS</a:t>
            </a:r>
            <a:r>
              <a:rPr kumimoji="1" lang="ja-JP" altLang="en-US" sz="3600" b="1" dirty="0"/>
              <a:t>アライアンス株式会社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4754578" y="3550815"/>
            <a:ext cx="3698130" cy="461665"/>
          </a:xfrm>
          <a:prstGeom prst="rect">
            <a:avLst/>
          </a:prstGeom>
          <a:noFill/>
        </p:spPr>
        <p:txBody>
          <a:bodyPr wrap="square" rtlCol="0">
            <a:spAutoFit/>
          </a:bodyPr>
          <a:lstStyle/>
          <a:p>
            <a:pPr algn="ctr"/>
            <a:r>
              <a:rPr kumimoji="1" lang="ja-JP" altLang="en-US" sz="2400" b="1" dirty="0"/>
              <a:t>兵庫県川西市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令和７年７月１７日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60273" y="12939468"/>
            <a:ext cx="5535033" cy="1815882"/>
          </a:xfrm>
          <a:prstGeom prst="rect">
            <a:avLst/>
          </a:prstGeom>
          <a:noFill/>
        </p:spPr>
        <p:txBody>
          <a:bodyPr wrap="square" rtlCol="0">
            <a:spAutoFit/>
          </a:bodyPr>
          <a:lstStyle/>
          <a:p>
            <a:r>
              <a:rPr kumimoji="1" lang="ja-JP" altLang="en-US" sz="2800" b="1" dirty="0"/>
              <a:t>農業、食品分野などの産業において、環境、人に優しい、革新的な天然由来の肥料、農薬、抗菌剤、忌避剤として応用が期待できます。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
        <p:nvSpPr>
          <p:cNvPr id="7" name="矢印: 下 6">
            <a:extLst>
              <a:ext uri="{FF2B5EF4-FFF2-40B4-BE49-F238E27FC236}">
                <a16:creationId xmlns:a16="http://schemas.microsoft.com/office/drawing/2014/main" id="{66D3082B-E7BD-4183-979C-66FF88D474DE}"/>
              </a:ext>
            </a:extLst>
          </p:cNvPr>
          <p:cNvSpPr/>
          <p:nvPr/>
        </p:nvSpPr>
        <p:spPr>
          <a:xfrm rot="16200000">
            <a:off x="7578822" y="5677422"/>
            <a:ext cx="716034" cy="18206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テキスト ボックス 51">
            <a:extLst>
              <a:ext uri="{FF2B5EF4-FFF2-40B4-BE49-F238E27FC236}">
                <a16:creationId xmlns:a16="http://schemas.microsoft.com/office/drawing/2014/main" id="{BF6EBB16-872C-4AF3-8A02-F40EAD622307}"/>
              </a:ext>
            </a:extLst>
          </p:cNvPr>
          <p:cNvSpPr txBox="1"/>
          <p:nvPr/>
        </p:nvSpPr>
        <p:spPr>
          <a:xfrm>
            <a:off x="6737684" y="8121419"/>
            <a:ext cx="3757643" cy="397031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kumimoji="1" lang="en-US" altLang="ja-JP" dirty="0">
                <a:solidFill>
                  <a:schemeClr val="tx1"/>
                </a:solidFill>
              </a:rPr>
              <a:t>2023</a:t>
            </a:r>
            <a:r>
              <a:rPr kumimoji="1" lang="ja-JP" altLang="en-US" dirty="0">
                <a:solidFill>
                  <a:schemeClr val="tx1"/>
                </a:solidFill>
              </a:rPr>
              <a:t>年にノーベル化学賞を受賞した最先端材料である量子ドットを合成している企業は、国内では弊社を含め１、２社しかありません。その量子ドットを有機廃棄物から合成し、それをさらに肥料、農薬、抗菌剤、忌避剤に応用したのは世界初です。最先端材料でありながら、有機廃棄物を原料にしているので、価格は実用化を目指した価格になります。本製品は天然物であり、石油化学物質からできた肥料、農薬、抗菌剤、忌避剤より環境に優しい製品でもあります。</a:t>
            </a:r>
            <a:endParaRPr kumimoji="1" lang="en-US" altLang="ja-JP" dirty="0">
              <a:solidFill>
                <a:schemeClr val="tx1"/>
              </a:solidFill>
            </a:endParaRPr>
          </a:p>
        </p:txBody>
      </p:sp>
      <p:pic>
        <p:nvPicPr>
          <p:cNvPr id="2" name="図 1"/>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392898" y="6127986"/>
            <a:ext cx="3198138" cy="1943316"/>
          </a:xfrm>
          <a:prstGeom prst="rect">
            <a:avLst/>
          </a:prstGeom>
        </p:spPr>
      </p:pic>
      <p:pic>
        <p:nvPicPr>
          <p:cNvPr id="12" name="図 11"/>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678785" y="6150819"/>
            <a:ext cx="2225769" cy="1484588"/>
          </a:xfrm>
          <a:prstGeom prst="rect">
            <a:avLst/>
          </a:prstGeom>
        </p:spPr>
      </p:pic>
      <p:pic>
        <p:nvPicPr>
          <p:cNvPr id="16" name="図 15"/>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8937108" y="6096207"/>
            <a:ext cx="1470638" cy="1718469"/>
          </a:xfrm>
          <a:prstGeom prst="rect">
            <a:avLst/>
          </a:prstGeom>
        </p:spPr>
      </p:pic>
      <p:sp>
        <p:nvSpPr>
          <p:cNvPr id="3" name="テキスト ボックス 2"/>
          <p:cNvSpPr txBox="1"/>
          <p:nvPr/>
        </p:nvSpPr>
        <p:spPr>
          <a:xfrm>
            <a:off x="4801835" y="7649755"/>
            <a:ext cx="2031325" cy="369332"/>
          </a:xfrm>
          <a:prstGeom prst="rect">
            <a:avLst/>
          </a:prstGeom>
          <a:noFill/>
        </p:spPr>
        <p:txBody>
          <a:bodyPr wrap="none" rtlCol="0">
            <a:spAutoFit/>
          </a:bodyPr>
          <a:lstStyle/>
          <a:p>
            <a:r>
              <a:rPr kumimoji="1" lang="ja-JP" altLang="en-US" b="1" dirty="0"/>
              <a:t>各種の有機廃棄物</a:t>
            </a:r>
          </a:p>
        </p:txBody>
      </p:sp>
      <p:sp>
        <p:nvSpPr>
          <p:cNvPr id="37" name="テキスト ボックス 36"/>
          <p:cNvSpPr txBox="1"/>
          <p:nvPr/>
        </p:nvSpPr>
        <p:spPr>
          <a:xfrm>
            <a:off x="8993388" y="7809563"/>
            <a:ext cx="1338828" cy="369332"/>
          </a:xfrm>
          <a:prstGeom prst="rect">
            <a:avLst/>
          </a:prstGeom>
          <a:noFill/>
        </p:spPr>
        <p:txBody>
          <a:bodyPr wrap="none" rtlCol="0">
            <a:spAutoFit/>
          </a:bodyPr>
          <a:lstStyle/>
          <a:p>
            <a:r>
              <a:rPr kumimoji="1" lang="ja-JP" altLang="en-US" b="1" dirty="0"/>
              <a:t>量子ドット</a:t>
            </a:r>
          </a:p>
        </p:txBody>
      </p:sp>
      <p:sp>
        <p:nvSpPr>
          <p:cNvPr id="38" name="テキスト ボックス 37"/>
          <p:cNvSpPr txBox="1"/>
          <p:nvPr/>
        </p:nvSpPr>
        <p:spPr>
          <a:xfrm>
            <a:off x="7150635" y="6055380"/>
            <a:ext cx="1338828" cy="369332"/>
          </a:xfrm>
          <a:prstGeom prst="rect">
            <a:avLst/>
          </a:prstGeom>
          <a:noFill/>
        </p:spPr>
        <p:txBody>
          <a:bodyPr wrap="none" rtlCol="0">
            <a:spAutoFit/>
          </a:bodyPr>
          <a:lstStyle/>
          <a:p>
            <a:r>
              <a:rPr kumimoji="1" lang="ja-JP" altLang="en-US" b="1" dirty="0"/>
              <a:t>合成、製造</a:t>
            </a:r>
          </a:p>
        </p:txBody>
      </p:sp>
      <p:pic>
        <p:nvPicPr>
          <p:cNvPr id="15" name="図 14"/>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043959" y="7037593"/>
            <a:ext cx="1786318" cy="1004804"/>
          </a:xfrm>
          <a:prstGeom prst="rect">
            <a:avLst/>
          </a:prstGeom>
        </p:spPr>
      </p:pic>
    </p:spTree>
    <p:extLst>
      <p:ext uri="{BB962C8B-B14F-4D97-AF65-F5344CB8AC3E}">
        <p14:creationId xmlns:p14="http://schemas.microsoft.com/office/powerpoint/2010/main" val="3236066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リサイ</a:t>
            </a:r>
            <a:endParaRPr kumimoji="1" lang="en-US" altLang="ja-JP" sz="2800" b="1" dirty="0"/>
          </a:p>
          <a:p>
            <a:pPr algn="ctr"/>
            <a:r>
              <a:rPr kumimoji="1" lang="ja-JP" altLang="en-US" sz="2800" b="1" dirty="0"/>
              <a:t>クル</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ボルカナイトを活用した</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循環型リサイクルトイレ「エコノワ」</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67219" y="4429914"/>
            <a:ext cx="9229796" cy="1938992"/>
          </a:xfrm>
          <a:prstGeom prst="rect">
            <a:avLst/>
          </a:prstGeom>
          <a:noFill/>
        </p:spPr>
        <p:txBody>
          <a:bodyPr wrap="square" rtlCol="0">
            <a:spAutoFit/>
          </a:bodyPr>
          <a:lstStyle/>
          <a:p>
            <a:r>
              <a:rPr kumimoji="1" lang="ja-JP" altLang="en-US" sz="2400" b="1" dirty="0"/>
              <a:t>株式会社 </a:t>
            </a:r>
            <a:r>
              <a:rPr kumimoji="1" lang="en-US" altLang="ja-JP" sz="2400" b="1" dirty="0"/>
              <a:t>TI plus</a:t>
            </a:r>
            <a:r>
              <a:rPr kumimoji="1" lang="ja-JP" altLang="en-US" sz="2400" b="1" dirty="0"/>
              <a:t>ホールディングスは、排水をきれいにしてトイレの洗浄水に再利用（リサイクル）できる環境にやさしいトイレシステム「エコノワ」を設計・製造・販売をしております。</a:t>
            </a:r>
            <a:endParaRPr lang="en-US" altLang="ja-JP" sz="2400" b="1" dirty="0">
              <a:solidFill>
                <a:srgbClr val="333333"/>
              </a:solidFill>
              <a:latin typeface="Montserrat" panose="00000500000000000000" pitchFamily="2" charset="0"/>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63117" y="8954843"/>
            <a:ext cx="5204084" cy="2677656"/>
          </a:xfrm>
          <a:prstGeom prst="rect">
            <a:avLst/>
          </a:prstGeom>
          <a:noFill/>
        </p:spPr>
        <p:txBody>
          <a:bodyPr wrap="square" rtlCol="0">
            <a:spAutoFit/>
          </a:bodyPr>
          <a:lstStyle/>
          <a:p>
            <a:r>
              <a:rPr kumimoji="1" lang="ja-JP" altLang="en-US" sz="2800" b="1" dirty="0"/>
              <a:t>「エコノワ」は、自社製作したろ過材ボルカナイトと微生物の力によって、排水をほぼ無色・無臭・無菌状態にし、洗浄水として再利用する循環型リサイクルトイレです。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608558"/>
            <a:ext cx="8887462" cy="646331"/>
          </a:xfrm>
          <a:prstGeom prst="rect">
            <a:avLst/>
          </a:prstGeom>
          <a:noFill/>
        </p:spPr>
        <p:txBody>
          <a:bodyPr wrap="square" rtlCol="0">
            <a:spAutoFit/>
          </a:bodyPr>
          <a:lstStyle/>
          <a:p>
            <a:pPr algn="ctr"/>
            <a:r>
              <a:rPr kumimoji="1" lang="ja-JP" altLang="en-US" sz="3600" b="1" dirty="0"/>
              <a:t>株式会社  </a:t>
            </a:r>
            <a:r>
              <a:rPr kumimoji="1" lang="en-US" altLang="ja-JP" sz="3600" b="1" dirty="0"/>
              <a:t>TI plus</a:t>
            </a:r>
            <a:r>
              <a:rPr kumimoji="1" lang="ja-JP" altLang="en-US" sz="3600" b="1" dirty="0"/>
              <a:t>ホールディングス</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535372"/>
            <a:ext cx="6997741" cy="461665"/>
          </a:xfrm>
          <a:prstGeom prst="rect">
            <a:avLst/>
          </a:prstGeom>
          <a:noFill/>
        </p:spPr>
        <p:txBody>
          <a:bodyPr wrap="square" rtlCol="0">
            <a:spAutoFit/>
          </a:bodyPr>
          <a:lstStyle/>
          <a:p>
            <a:pPr algn="ctr"/>
            <a:r>
              <a:rPr kumimoji="1" lang="ja-JP" altLang="en-US" sz="2400" b="1" dirty="0"/>
              <a:t>貝塚市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令和８年７月１６日</a:t>
            </a:r>
            <a:r>
              <a:rPr kumimoji="1" lang="ja-JP" altLang="en-US" sz="2000" dirty="0"/>
              <a:t>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330061" y="12967218"/>
            <a:ext cx="5535033" cy="1938992"/>
          </a:xfrm>
          <a:prstGeom prst="rect">
            <a:avLst/>
          </a:prstGeom>
          <a:noFill/>
        </p:spPr>
        <p:txBody>
          <a:bodyPr wrap="square" rtlCol="0">
            <a:spAutoFit/>
          </a:bodyPr>
          <a:lstStyle/>
          <a:p>
            <a:r>
              <a:rPr lang="ja-JP" altLang="en-US" sz="2000" b="1" dirty="0"/>
              <a:t>活用方法</a:t>
            </a:r>
            <a:endParaRPr lang="en-US" altLang="ja-JP" sz="2000" b="1" dirty="0"/>
          </a:p>
          <a:p>
            <a:r>
              <a:rPr lang="ja-JP" altLang="en-US" sz="2000" b="1" dirty="0"/>
              <a:t>上下水道が整備されていない場所や、</a:t>
            </a:r>
            <a:endParaRPr lang="en-US" altLang="ja-JP" sz="2000" b="1" dirty="0"/>
          </a:p>
          <a:p>
            <a:r>
              <a:rPr lang="ja-JP" altLang="en-US" sz="2000" b="1" dirty="0"/>
              <a:t>災害時における循環型水洗トイレとして活用</a:t>
            </a:r>
            <a:endParaRPr lang="en-US" altLang="ja-JP" sz="2000" b="1" dirty="0"/>
          </a:p>
          <a:p>
            <a:r>
              <a:rPr lang="ja-JP" altLang="en-US" sz="2000" b="1" dirty="0"/>
              <a:t>連携先</a:t>
            </a:r>
            <a:endParaRPr lang="en-US" altLang="ja-JP" sz="2000" b="1" dirty="0"/>
          </a:p>
          <a:p>
            <a:r>
              <a:rPr lang="ja-JP" altLang="en-US" sz="2000" b="1" dirty="0"/>
              <a:t>建設・設備関連企業、防災関連メーカー、リース会社、水処理関連企業、研究機関・自治体等</a:t>
            </a:r>
            <a:endParaRPr kumimoji="1" lang="en-US" altLang="ja-JP" sz="2000" b="1" dirty="0"/>
          </a:p>
        </p:txBody>
      </p:sp>
      <p:sp>
        <p:nvSpPr>
          <p:cNvPr id="3" name="テキスト ボックス 2">
            <a:extLst>
              <a:ext uri="{FF2B5EF4-FFF2-40B4-BE49-F238E27FC236}">
                <a16:creationId xmlns:a16="http://schemas.microsoft.com/office/drawing/2014/main" id="{83D42FA4-3F19-46ED-B8FE-2F6D6816BBDA}"/>
              </a:ext>
            </a:extLst>
          </p:cNvPr>
          <p:cNvSpPr txBox="1"/>
          <p:nvPr/>
        </p:nvSpPr>
        <p:spPr>
          <a:xfrm>
            <a:off x="1653700" y="6650519"/>
            <a:ext cx="2821080" cy="20313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r>
              <a:rPr kumimoji="1" lang="ja-JP" altLang="en-US" dirty="0">
                <a:solidFill>
                  <a:schemeClr val="tx1"/>
                </a:solidFill>
              </a:rPr>
              <a:t>製品の画像</a:t>
            </a:r>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ja-JP" altLang="en-US" dirty="0">
              <a:solidFill>
                <a:schemeClr val="tx1"/>
              </a:solidFill>
            </a:endParaRPr>
          </a:p>
        </p:txBody>
      </p:sp>
      <p:sp>
        <p:nvSpPr>
          <p:cNvPr id="46" name="テキスト ボックス 45">
            <a:extLst>
              <a:ext uri="{FF2B5EF4-FFF2-40B4-BE49-F238E27FC236}">
                <a16:creationId xmlns:a16="http://schemas.microsoft.com/office/drawing/2014/main" id="{471E3C58-C76D-4653-8865-E5FDE9437B94}"/>
              </a:ext>
            </a:extLst>
          </p:cNvPr>
          <p:cNvSpPr txBox="1"/>
          <p:nvPr/>
        </p:nvSpPr>
        <p:spPr>
          <a:xfrm>
            <a:off x="6675963" y="6650519"/>
            <a:ext cx="140891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kumimoji="1" lang="ja-JP" altLang="en-US" dirty="0">
                <a:solidFill>
                  <a:schemeClr val="tx1"/>
                </a:solidFill>
              </a:rPr>
              <a:t>ボルカナイト・微生物による浄化</a:t>
            </a:r>
            <a:endParaRPr kumimoji="1" lang="en-US" altLang="ja-JP" dirty="0">
              <a:solidFill>
                <a:schemeClr val="tx1"/>
              </a:solidFill>
            </a:endParaRPr>
          </a:p>
        </p:txBody>
      </p:sp>
      <p:sp>
        <p:nvSpPr>
          <p:cNvPr id="49" name="テキスト ボックス 48">
            <a:extLst>
              <a:ext uri="{FF2B5EF4-FFF2-40B4-BE49-F238E27FC236}">
                <a16:creationId xmlns:a16="http://schemas.microsoft.com/office/drawing/2014/main" id="{4C397AE4-238D-4CB1-BA6D-0D708B74FDA4}"/>
              </a:ext>
            </a:extLst>
          </p:cNvPr>
          <p:cNvSpPr txBox="1"/>
          <p:nvPr/>
        </p:nvSpPr>
        <p:spPr>
          <a:xfrm>
            <a:off x="8547276" y="6650519"/>
            <a:ext cx="140891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kumimoji="1" lang="ja-JP" altLang="en-US" dirty="0">
                <a:solidFill>
                  <a:schemeClr val="tx1"/>
                </a:solidFill>
              </a:rPr>
              <a:t>洗浄水として循環利用</a:t>
            </a:r>
          </a:p>
          <a:p>
            <a:endParaRPr kumimoji="1" lang="en-US" altLang="ja-JP" dirty="0">
              <a:solidFill>
                <a:schemeClr val="tx1"/>
              </a:solidFill>
            </a:endParaRPr>
          </a:p>
        </p:txBody>
      </p:sp>
      <p:sp>
        <p:nvSpPr>
          <p:cNvPr id="7" name="矢印: 下 6">
            <a:extLst>
              <a:ext uri="{FF2B5EF4-FFF2-40B4-BE49-F238E27FC236}">
                <a16:creationId xmlns:a16="http://schemas.microsoft.com/office/drawing/2014/main" id="{66D3082B-E7BD-4183-979C-66FF88D474DE}"/>
              </a:ext>
            </a:extLst>
          </p:cNvPr>
          <p:cNvSpPr/>
          <p:nvPr/>
        </p:nvSpPr>
        <p:spPr>
          <a:xfrm rot="16200000">
            <a:off x="6197080" y="6933426"/>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矢印: 下 49">
            <a:extLst>
              <a:ext uri="{FF2B5EF4-FFF2-40B4-BE49-F238E27FC236}">
                <a16:creationId xmlns:a16="http://schemas.microsoft.com/office/drawing/2014/main" id="{BBF29C8E-BEC8-4893-A3BD-74D2267F7AA3}"/>
              </a:ext>
            </a:extLst>
          </p:cNvPr>
          <p:cNvSpPr/>
          <p:nvPr/>
        </p:nvSpPr>
        <p:spPr>
          <a:xfrm rot="16200000">
            <a:off x="7958063" y="6923321"/>
            <a:ext cx="716034" cy="483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8EEC8ABE-656F-43FD-B0D4-4BA45372F870}"/>
              </a:ext>
            </a:extLst>
          </p:cNvPr>
          <p:cNvSpPr txBox="1"/>
          <p:nvPr/>
        </p:nvSpPr>
        <p:spPr>
          <a:xfrm>
            <a:off x="6780293" y="7699364"/>
            <a:ext cx="2821080" cy="369332"/>
          </a:xfrm>
          <a:prstGeom prst="rect">
            <a:avLst/>
          </a:prstGeom>
          <a:noFill/>
        </p:spPr>
        <p:txBody>
          <a:bodyPr wrap="square" rtlCol="0">
            <a:spAutoFit/>
          </a:bodyPr>
          <a:lstStyle/>
          <a:p>
            <a:r>
              <a:rPr kumimoji="1" lang="ja-JP" altLang="en-US" dirty="0"/>
              <a:t>製造フロー</a:t>
            </a:r>
          </a:p>
        </p:txBody>
      </p:sp>
      <p:sp>
        <p:nvSpPr>
          <p:cNvPr id="52" name="テキスト ボックス 51">
            <a:extLst>
              <a:ext uri="{FF2B5EF4-FFF2-40B4-BE49-F238E27FC236}">
                <a16:creationId xmlns:a16="http://schemas.microsoft.com/office/drawing/2014/main" id="{BF6EBB16-872C-4AF3-8A02-F40EAD622307}"/>
              </a:ext>
            </a:extLst>
          </p:cNvPr>
          <p:cNvSpPr txBox="1"/>
          <p:nvPr/>
        </p:nvSpPr>
        <p:spPr>
          <a:xfrm>
            <a:off x="7023310" y="9109579"/>
            <a:ext cx="3199681" cy="230832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endParaRPr kumimoji="1" lang="en-US" altLang="ja-JP" dirty="0">
              <a:solidFill>
                <a:schemeClr val="tx1"/>
              </a:solidFill>
            </a:endParaRPr>
          </a:p>
          <a:p>
            <a:r>
              <a:rPr kumimoji="1" lang="ja-JP" altLang="en-US" dirty="0">
                <a:solidFill>
                  <a:schemeClr val="tx1"/>
                </a:solidFill>
              </a:rPr>
              <a:t>カーボンニュートラルへの</a:t>
            </a:r>
            <a:endParaRPr kumimoji="1" lang="en-US" altLang="ja-JP" dirty="0">
              <a:solidFill>
                <a:schemeClr val="tx1"/>
              </a:solidFill>
            </a:endParaRPr>
          </a:p>
          <a:p>
            <a:r>
              <a:rPr kumimoji="1" lang="ja-JP" altLang="en-US" dirty="0">
                <a:solidFill>
                  <a:schemeClr val="tx1"/>
                </a:solidFill>
              </a:rPr>
              <a:t>貢献効果　</a:t>
            </a:r>
            <a:r>
              <a:rPr kumimoji="1" lang="en-US" altLang="ja-JP" dirty="0">
                <a:solidFill>
                  <a:schemeClr val="tx1"/>
                </a:solidFill>
              </a:rPr>
              <a:t>CO2</a:t>
            </a:r>
            <a:r>
              <a:rPr kumimoji="1" lang="ja-JP" altLang="en-US" dirty="0">
                <a:solidFill>
                  <a:schemeClr val="tx1"/>
                </a:solidFill>
              </a:rPr>
              <a:t>削減量</a:t>
            </a:r>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en-US" altLang="ja-JP" dirty="0">
              <a:solidFill>
                <a:schemeClr val="tx1"/>
              </a:solidFill>
            </a:endParaRPr>
          </a:p>
          <a:p>
            <a:endParaRPr kumimoji="1" lang="ja-JP" altLang="en-US" dirty="0">
              <a:solidFill>
                <a:schemeClr val="tx1"/>
              </a:solidFill>
            </a:endParaRPr>
          </a:p>
        </p:txBody>
      </p:sp>
      <p:pic>
        <p:nvPicPr>
          <p:cNvPr id="14" name="図 13">
            <a:extLst>
              <a:ext uri="{FF2B5EF4-FFF2-40B4-BE49-F238E27FC236}">
                <a16:creationId xmlns:a16="http://schemas.microsoft.com/office/drawing/2014/main" id="{3ED5B2AE-BC1F-AB15-7302-B6AA079D8A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3130" y="6718435"/>
            <a:ext cx="2651573" cy="1910490"/>
          </a:xfrm>
          <a:prstGeom prst="rect">
            <a:avLst/>
          </a:prstGeom>
        </p:spPr>
      </p:pic>
      <p:pic>
        <p:nvPicPr>
          <p:cNvPr id="16" name="図 15">
            <a:extLst>
              <a:ext uri="{FF2B5EF4-FFF2-40B4-BE49-F238E27FC236}">
                <a16:creationId xmlns:a16="http://schemas.microsoft.com/office/drawing/2014/main" id="{F6C8EEF4-4862-73F2-70A4-5CDB451B6941}"/>
              </a:ext>
            </a:extLst>
          </p:cNvPr>
          <p:cNvPicPr>
            <a:picLocks noChangeAspect="1"/>
          </p:cNvPicPr>
          <p:nvPr/>
        </p:nvPicPr>
        <p:blipFill>
          <a:blip r:embed="rId3">
            <a:extLst>
              <a:ext uri="{28A0092B-C50C-407E-A947-70E740481C1C}">
                <a14:useLocalDpi xmlns:a14="http://schemas.microsoft.com/office/drawing/2010/main" val="0"/>
              </a:ext>
            </a:extLst>
          </a:blip>
          <a:srcRect l="-954" t="10891" r="-954" b="11837"/>
          <a:stretch>
            <a:fillRect/>
          </a:stretch>
        </p:blipFill>
        <p:spPr>
          <a:xfrm>
            <a:off x="7108126" y="9170767"/>
            <a:ext cx="3030049" cy="2185948"/>
          </a:xfrm>
          <a:prstGeom prst="rect">
            <a:avLst/>
          </a:prstGeom>
        </p:spPr>
      </p:pic>
      <p:sp>
        <p:nvSpPr>
          <p:cNvPr id="17" name="テキスト ボックス 16">
            <a:extLst>
              <a:ext uri="{FF2B5EF4-FFF2-40B4-BE49-F238E27FC236}">
                <a16:creationId xmlns:a16="http://schemas.microsoft.com/office/drawing/2014/main" id="{F8F2B9D5-4EC3-10BA-B35C-B1FEA2024158}"/>
              </a:ext>
            </a:extLst>
          </p:cNvPr>
          <p:cNvSpPr txBox="1"/>
          <p:nvPr/>
        </p:nvSpPr>
        <p:spPr>
          <a:xfrm>
            <a:off x="7838320" y="11556832"/>
            <a:ext cx="1569660" cy="369332"/>
          </a:xfrm>
          <a:prstGeom prst="rect">
            <a:avLst/>
          </a:prstGeom>
          <a:noFill/>
        </p:spPr>
        <p:txBody>
          <a:bodyPr wrap="none" rtlCol="0">
            <a:spAutoFit/>
          </a:bodyPr>
          <a:lstStyle/>
          <a:p>
            <a:r>
              <a:rPr kumimoji="1" lang="ja-JP" altLang="en-US" dirty="0"/>
              <a:t>ボルカナイト</a:t>
            </a:r>
          </a:p>
        </p:txBody>
      </p:sp>
      <p:sp>
        <p:nvSpPr>
          <p:cNvPr id="45" name="テキスト ボックス 44">
            <a:extLst>
              <a:ext uri="{FF2B5EF4-FFF2-40B4-BE49-F238E27FC236}">
                <a16:creationId xmlns:a16="http://schemas.microsoft.com/office/drawing/2014/main" id="{E6EA7AE3-3960-40D0-A010-DFA96F14AD30}"/>
              </a:ext>
            </a:extLst>
          </p:cNvPr>
          <p:cNvSpPr txBox="1"/>
          <p:nvPr/>
        </p:nvSpPr>
        <p:spPr>
          <a:xfrm>
            <a:off x="4937174" y="6634778"/>
            <a:ext cx="1408919"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endParaRPr kumimoji="1" lang="en-US" altLang="ja-JP" dirty="0">
              <a:solidFill>
                <a:schemeClr val="tx1"/>
              </a:solidFill>
            </a:endParaRPr>
          </a:p>
          <a:p>
            <a:pPr algn="ctr"/>
            <a:r>
              <a:rPr kumimoji="1" lang="ja-JP" altLang="en-US" dirty="0">
                <a:solidFill>
                  <a:schemeClr val="tx1"/>
                </a:solidFill>
              </a:rPr>
              <a:t>排水回収</a:t>
            </a:r>
            <a:endParaRPr kumimoji="1" lang="en-US" altLang="ja-JP" dirty="0">
              <a:solidFill>
                <a:schemeClr val="tx1"/>
              </a:solidFill>
            </a:endParaRPr>
          </a:p>
          <a:p>
            <a:pPr algn="ctr"/>
            <a:endParaRPr kumimoji="1" lang="en-US" altLang="ja-JP" dirty="0">
              <a:solidFill>
                <a:schemeClr val="tx1"/>
              </a:solidFill>
            </a:endParaRPr>
          </a:p>
        </p:txBody>
      </p:sp>
      <p:sp>
        <p:nvSpPr>
          <p:cNvPr id="41" name="テキスト ボックス 40">
            <a:extLst>
              <a:ext uri="{FF2B5EF4-FFF2-40B4-BE49-F238E27FC236}">
                <a16:creationId xmlns:a16="http://schemas.microsoft.com/office/drawing/2014/main" id="{C7A77A00-D63C-4567-B443-76C7D247D2A0}"/>
              </a:ext>
            </a:extLst>
          </p:cNvPr>
          <p:cNvSpPr txBox="1"/>
          <p:nvPr/>
        </p:nvSpPr>
        <p:spPr>
          <a:xfrm>
            <a:off x="6147881" y="13000967"/>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44" name="図 43">
            <a:extLst>
              <a:ext uri="{FF2B5EF4-FFF2-40B4-BE49-F238E27FC236}">
                <a16:creationId xmlns:a16="http://schemas.microsoft.com/office/drawing/2014/main" id="{3928EA83-89A3-48E5-88C5-682346E51E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spTree>
    <p:extLst>
      <p:ext uri="{BB962C8B-B14F-4D97-AF65-F5344CB8AC3E}">
        <p14:creationId xmlns:p14="http://schemas.microsoft.com/office/powerpoint/2010/main" val="25649545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3251</Words>
  <Application>Microsoft Office PowerPoint</Application>
  <PresentationFormat>ユーザー設定</PresentationFormat>
  <Paragraphs>457</Paragraphs>
  <Slides>13</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13</vt:i4>
      </vt:variant>
    </vt:vector>
  </HeadingPairs>
  <TitlesOfParts>
    <vt:vector size="22" baseType="lpstr">
      <vt:lpstr>A P-OTF A1ゴシック StdN M</vt:lpstr>
      <vt:lpstr>Meiryo UI</vt:lpstr>
      <vt:lpstr>メイリオ</vt:lpstr>
      <vt:lpstr>游ゴシック</vt:lpstr>
      <vt:lpstr>Arial</vt:lpstr>
      <vt:lpstr>Calibri</vt:lpstr>
      <vt:lpstr>Calibri Light</vt:lpstr>
      <vt:lpstr>Montserrat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2025-06-26T09:12:10Z</dcterms:created>
  <dcterms:modified xsi:type="dcterms:W3CDTF">2026-07-21T03:14:31Z</dcterms:modified>
</cp:coreProperties>
</file>