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0" r:id="rId2"/>
    <p:sldId id="280" r:id="rId3"/>
    <p:sldId id="281" r:id="rId4"/>
    <p:sldId id="286" r:id="rId5"/>
    <p:sldId id="297" r:id="rId6"/>
    <p:sldId id="283" r:id="rId7"/>
    <p:sldId id="284" r:id="rId8"/>
    <p:sldId id="294" r:id="rId9"/>
    <p:sldId id="285" r:id="rId10"/>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7" d="100"/>
          <a:sy n="37" d="100"/>
        </p:scale>
        <p:origin x="2036" y="32"/>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2025/7/18</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2"/>
            <a:ext cx="1412400" cy="17761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廃アルミを原料とした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グリーン水素製造技術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54638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29255"/>
            <a:ext cx="10337800" cy="154638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68632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アルハイテック㈱は、</a:t>
            </a:r>
            <a:r>
              <a:rPr lang="ja-JP" altLang="en-US" sz="2400" b="1" i="0" dirty="0">
                <a:effectLst/>
                <a:latin typeface="Montserrat" panose="00000500000000000000" pitchFamily="2" charset="0"/>
              </a:rPr>
              <a:t>廃アルミを含む資源から水素エネルギーや水酸化アルミニウムなどの資源を取り出す技術を開発しました。この技術を活かし脱炭素社会の実現に貢献します。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833295"/>
            <a:ext cx="1085773" cy="63597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807363"/>
            <a:ext cx="10337800" cy="638702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独自開発のリサイクル技術により、廃アルミを使って水から水素を取り出し、副産物として水酸化アルミニウムを作り出します。アルミ水素による持続可能な水素エネルギー社会の構築を目指します。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25795"/>
            <a:ext cx="8887462" cy="646331"/>
          </a:xfrm>
          <a:prstGeom prst="rect">
            <a:avLst/>
          </a:prstGeom>
          <a:noFill/>
        </p:spPr>
        <p:txBody>
          <a:bodyPr wrap="square" rtlCol="0">
            <a:spAutoFit/>
          </a:bodyPr>
          <a:lstStyle/>
          <a:p>
            <a:pPr algn="ctr"/>
            <a:r>
              <a:rPr kumimoji="1" lang="ja-JP" altLang="en-US" sz="3600" b="1" dirty="0"/>
              <a:t>アルハイテック株式会社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6050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550627"/>
            <a:ext cx="6997741" cy="461665"/>
          </a:xfrm>
          <a:prstGeom prst="rect">
            <a:avLst/>
          </a:prstGeom>
          <a:noFill/>
        </p:spPr>
        <p:txBody>
          <a:bodyPr wrap="square" rtlCol="0">
            <a:spAutoFit/>
          </a:bodyPr>
          <a:lstStyle/>
          <a:p>
            <a:pPr algn="ctr"/>
            <a:r>
              <a:rPr kumimoji="1" lang="ja-JP" altLang="en-US" sz="2400" b="1" dirty="0"/>
              <a:t>富山県高岡市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・廃アルミを排出する企業様の敷地内において水素をオンサイト製造し、水素エネルギーを工場の動力源として活用します。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977471"/>
            <a:ext cx="3070369" cy="17543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pPr algn="ctr"/>
            <a:r>
              <a:rPr kumimoji="1" lang="ja-JP" altLang="en-US" dirty="0">
                <a:solidFill>
                  <a:schemeClr val="tx1"/>
                </a:solidFill>
              </a:rPr>
              <a:t>定置型水素製造装置</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アルミ切粉を水素と水酸化アルミの原料にする場合、従来技術の水素製造および水酸化アルミ製造と比較すると、約</a:t>
            </a:r>
            <a:r>
              <a:rPr kumimoji="1" lang="en-US" altLang="ja-JP" dirty="0">
                <a:solidFill>
                  <a:schemeClr val="tx1"/>
                </a:solidFill>
              </a:rPr>
              <a:t>91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r>
              <a:rPr kumimoji="1" lang="ja-JP" altLang="en-US" dirty="0">
                <a:solidFill>
                  <a:schemeClr val="tx1"/>
                </a:solidFill>
              </a:rPr>
              <a:t>また、アルミ切粉を二次地金に戻す場合と比較した場合は、約</a:t>
            </a:r>
            <a:r>
              <a:rPr kumimoji="1" lang="en-US" altLang="ja-JP" dirty="0">
                <a:solidFill>
                  <a:schemeClr val="tx1"/>
                </a:solidFill>
              </a:rPr>
              <a:t>21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endParaRPr kumimoji="1" lang="ja-JP" altLang="en-US" dirty="0">
              <a:solidFill>
                <a:schemeClr val="tx1"/>
              </a:solidFill>
            </a:endParaRPr>
          </a:p>
        </p:txBody>
      </p:sp>
      <p:pic>
        <p:nvPicPr>
          <p:cNvPr id="2" name="図 1">
            <a:extLst>
              <a:ext uri="{FF2B5EF4-FFF2-40B4-BE49-F238E27FC236}">
                <a16:creationId xmlns:a16="http://schemas.microsoft.com/office/drawing/2014/main" id="{7BB602E4-3DB5-9BD5-794B-46F697B99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24" y="6185213"/>
            <a:ext cx="2802405" cy="2101801"/>
          </a:xfrm>
          <a:prstGeom prst="rect">
            <a:avLst/>
          </a:prstGeom>
        </p:spPr>
      </p:pic>
      <p:grpSp>
        <p:nvGrpSpPr>
          <p:cNvPr id="23" name="グループ化 22">
            <a:extLst>
              <a:ext uri="{FF2B5EF4-FFF2-40B4-BE49-F238E27FC236}">
                <a16:creationId xmlns:a16="http://schemas.microsoft.com/office/drawing/2014/main" id="{81B6CD47-7ED3-9C6E-3EFC-AA3C46991DF4}"/>
              </a:ext>
            </a:extLst>
          </p:cNvPr>
          <p:cNvGrpSpPr/>
          <p:nvPr/>
        </p:nvGrpSpPr>
        <p:grpSpPr>
          <a:xfrm>
            <a:off x="5410200" y="6164507"/>
            <a:ext cx="1550824" cy="2038103"/>
            <a:chOff x="2659547" y="1625405"/>
            <a:chExt cx="2434132" cy="4680754"/>
          </a:xfrm>
        </p:grpSpPr>
        <p:sp>
          <p:nvSpPr>
            <p:cNvPr id="24" name="正方形/長方形 23">
              <a:extLst>
                <a:ext uri="{FF2B5EF4-FFF2-40B4-BE49-F238E27FC236}">
                  <a16:creationId xmlns:a16="http://schemas.microsoft.com/office/drawing/2014/main" id="{92A1EB78-1B7D-B00E-A657-F6CF5A8CD7E3}"/>
                </a:ext>
              </a:extLst>
            </p:cNvPr>
            <p:cNvSpPr/>
            <p:nvPr/>
          </p:nvSpPr>
          <p:spPr>
            <a:xfrm>
              <a:off x="2659547" y="1625405"/>
              <a:ext cx="2406782" cy="4680754"/>
            </a:xfrm>
            <a:prstGeom prst="rect">
              <a:avLst/>
            </a:prstGeom>
            <a:noFill/>
            <a:ln w="2222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A0BE41C-38BD-6B97-D281-42364FF00357}"/>
                </a:ext>
              </a:extLst>
            </p:cNvPr>
            <p:cNvSpPr/>
            <p:nvPr/>
          </p:nvSpPr>
          <p:spPr>
            <a:xfrm>
              <a:off x="2686897" y="1648918"/>
              <a:ext cx="2406782" cy="91628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投入物</a:t>
              </a:r>
              <a:endParaRPr kumimoji="1" lang="ja-JP" altLang="en-US" b="1" dirty="0"/>
            </a:p>
          </p:txBody>
        </p:sp>
        <p:sp>
          <p:nvSpPr>
            <p:cNvPr id="26" name="テキスト ボックス 25">
              <a:extLst>
                <a:ext uri="{FF2B5EF4-FFF2-40B4-BE49-F238E27FC236}">
                  <a16:creationId xmlns:a16="http://schemas.microsoft.com/office/drawing/2014/main" id="{81276B84-E142-2E8A-F17A-7CF658D60F7E}"/>
                </a:ext>
              </a:extLst>
            </p:cNvPr>
            <p:cNvSpPr txBox="1"/>
            <p:nvPr/>
          </p:nvSpPr>
          <p:spPr>
            <a:xfrm>
              <a:off x="2791623" y="2570615"/>
              <a:ext cx="2142628" cy="1088475"/>
            </a:xfrm>
            <a:prstGeom prst="rect">
              <a:avLst/>
            </a:prstGeom>
            <a:noFill/>
          </p:spPr>
          <p:txBody>
            <a:bodyPr wrap="square" rtlCol="0">
              <a:spAutoFit/>
            </a:bodyPr>
            <a:lstStyle/>
            <a:p>
              <a:pPr algn="ctr"/>
              <a:r>
                <a:rPr kumimoji="1" lang="ja-JP" altLang="en-US" sz="1400" b="1" dirty="0">
                  <a:solidFill>
                    <a:srgbClr val="7F7F7F"/>
                  </a:solidFill>
                </a:rPr>
                <a:t>アルミ合金</a:t>
              </a:r>
              <a:endParaRPr kumimoji="1" lang="en-US" altLang="ja-JP" sz="1400" b="1" dirty="0">
                <a:solidFill>
                  <a:srgbClr val="7F7F7F"/>
                </a:solidFill>
              </a:endParaRPr>
            </a:p>
            <a:p>
              <a:pPr algn="ctr"/>
              <a:r>
                <a:rPr lang="ja-JP" altLang="en-US" sz="1400" b="1" dirty="0">
                  <a:solidFill>
                    <a:srgbClr val="7F7F7F"/>
                  </a:solidFill>
                </a:rPr>
                <a:t>（切粉など）</a:t>
              </a:r>
              <a:endParaRPr kumimoji="1" lang="ja-JP" altLang="en-US" sz="1400" b="1" dirty="0">
                <a:solidFill>
                  <a:srgbClr val="7F7F7F"/>
                </a:solidFill>
              </a:endParaRPr>
            </a:p>
          </p:txBody>
        </p:sp>
        <p:pic>
          <p:nvPicPr>
            <p:cNvPr id="27" name="図 26">
              <a:extLst>
                <a:ext uri="{FF2B5EF4-FFF2-40B4-BE49-F238E27FC236}">
                  <a16:creationId xmlns:a16="http://schemas.microsoft.com/office/drawing/2014/main" id="{1E54BDE2-F181-B4C6-12A9-F8ED9665065C}"/>
                </a:ext>
              </a:extLst>
            </p:cNvPr>
            <p:cNvPicPr>
              <a:picLocks noChangeAspect="1"/>
            </p:cNvPicPr>
            <p:nvPr/>
          </p:nvPicPr>
          <p:blipFill>
            <a:blip r:embed="rId4"/>
            <a:stretch>
              <a:fillRect/>
            </a:stretch>
          </p:blipFill>
          <p:spPr>
            <a:xfrm rot="5400000">
              <a:off x="2854576" y="4254381"/>
              <a:ext cx="2047251" cy="1444146"/>
            </a:xfrm>
            <a:prstGeom prst="rect">
              <a:avLst/>
            </a:prstGeom>
          </p:spPr>
        </p:pic>
      </p:grpSp>
      <p:grpSp>
        <p:nvGrpSpPr>
          <p:cNvPr id="28" name="グループ化 27">
            <a:extLst>
              <a:ext uri="{FF2B5EF4-FFF2-40B4-BE49-F238E27FC236}">
                <a16:creationId xmlns:a16="http://schemas.microsoft.com/office/drawing/2014/main" id="{CE97F53A-F8DC-91B6-647F-365C97304EDE}"/>
              </a:ext>
            </a:extLst>
          </p:cNvPr>
          <p:cNvGrpSpPr/>
          <p:nvPr/>
        </p:nvGrpSpPr>
        <p:grpSpPr>
          <a:xfrm>
            <a:off x="7629730" y="6185213"/>
            <a:ext cx="2361459" cy="2524256"/>
            <a:chOff x="5829300" y="1800740"/>
            <a:chExt cx="4300374" cy="4740417"/>
          </a:xfrm>
        </p:grpSpPr>
        <p:sp>
          <p:nvSpPr>
            <p:cNvPr id="29" name="正方形/長方形 28">
              <a:extLst>
                <a:ext uri="{FF2B5EF4-FFF2-40B4-BE49-F238E27FC236}">
                  <a16:creationId xmlns:a16="http://schemas.microsoft.com/office/drawing/2014/main" id="{AA69E4F7-BDB4-12A7-3B64-1CB9EC76A694}"/>
                </a:ext>
              </a:extLst>
            </p:cNvPr>
            <p:cNvSpPr/>
            <p:nvPr/>
          </p:nvSpPr>
          <p:spPr>
            <a:xfrm>
              <a:off x="5829300" y="2050650"/>
              <a:ext cx="4016562" cy="4490507"/>
            </a:xfrm>
            <a:prstGeom prst="rect">
              <a:avLst/>
            </a:prstGeom>
            <a:noFill/>
            <a:ln w="22225">
              <a:solidFill>
                <a:srgbClr val="F597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DDD6B04-D2AE-7522-AB7C-39C6F69EA039}"/>
                </a:ext>
              </a:extLst>
            </p:cNvPr>
            <p:cNvSpPr/>
            <p:nvPr/>
          </p:nvSpPr>
          <p:spPr>
            <a:xfrm>
              <a:off x="5829300" y="1800740"/>
              <a:ext cx="4033046" cy="722696"/>
            </a:xfrm>
            <a:prstGeom prst="rect">
              <a:avLst/>
            </a:prstGeom>
            <a:solidFill>
              <a:srgbClr val="F59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水素製造装置</a:t>
              </a:r>
            </a:p>
          </p:txBody>
        </p:sp>
        <p:grpSp>
          <p:nvGrpSpPr>
            <p:cNvPr id="31" name="グループ化 30">
              <a:extLst>
                <a:ext uri="{FF2B5EF4-FFF2-40B4-BE49-F238E27FC236}">
                  <a16:creationId xmlns:a16="http://schemas.microsoft.com/office/drawing/2014/main" id="{F3E90617-28EA-9394-C80C-F2524A8783FF}"/>
                </a:ext>
              </a:extLst>
            </p:cNvPr>
            <p:cNvGrpSpPr/>
            <p:nvPr/>
          </p:nvGrpSpPr>
          <p:grpSpPr>
            <a:xfrm>
              <a:off x="7596168" y="4794769"/>
              <a:ext cx="2533506" cy="1702582"/>
              <a:chOff x="9132827" y="4520103"/>
              <a:chExt cx="1666002" cy="1119597"/>
            </a:xfrm>
          </p:grpSpPr>
          <p:pic>
            <p:nvPicPr>
              <p:cNvPr id="59" name="図 58">
                <a:extLst>
                  <a:ext uri="{FF2B5EF4-FFF2-40B4-BE49-F238E27FC236}">
                    <a16:creationId xmlns:a16="http://schemas.microsoft.com/office/drawing/2014/main" id="{EFD03F73-B3A3-A47A-E044-988EAD60562C}"/>
                  </a:ext>
                </a:extLst>
              </p:cNvPr>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9620008" y="4520103"/>
                <a:ext cx="756000" cy="756000"/>
              </a:xfrm>
              <a:prstGeom prst="rect">
                <a:avLst/>
              </a:prstGeom>
              <a:ln w="9525">
                <a:solidFill>
                  <a:srgbClr val="2D5292"/>
                </a:solidFill>
              </a:ln>
            </p:spPr>
          </p:pic>
          <p:sp>
            <p:nvSpPr>
              <p:cNvPr id="60" name="テキスト ボックス 59">
                <a:extLst>
                  <a:ext uri="{FF2B5EF4-FFF2-40B4-BE49-F238E27FC236}">
                    <a16:creationId xmlns:a16="http://schemas.microsoft.com/office/drawing/2014/main" id="{71E512FC-DF50-754B-DC5B-D85DB1293D06}"/>
                  </a:ext>
                </a:extLst>
              </p:cNvPr>
              <p:cNvSpPr txBox="1"/>
              <p:nvPr/>
            </p:nvSpPr>
            <p:spPr>
              <a:xfrm>
                <a:off x="9132827" y="5241738"/>
                <a:ext cx="1666002" cy="397962"/>
              </a:xfrm>
              <a:prstGeom prst="rect">
                <a:avLst/>
              </a:prstGeom>
              <a:noFill/>
            </p:spPr>
            <p:txBody>
              <a:bodyPr wrap="square" rtlCol="0">
                <a:spAutoFit/>
              </a:bodyPr>
              <a:lstStyle/>
              <a:p>
                <a:pPr algn="ctr"/>
                <a:r>
                  <a:rPr kumimoji="1" lang="ja-JP" altLang="en-US" sz="1400" b="1" dirty="0">
                    <a:solidFill>
                      <a:srgbClr val="2D5292"/>
                    </a:solidFill>
                    <a:latin typeface="+mn-ea"/>
                  </a:rPr>
                  <a:t>水酸化アルミ</a:t>
                </a:r>
              </a:p>
            </p:txBody>
          </p:sp>
        </p:grpSp>
        <p:grpSp>
          <p:nvGrpSpPr>
            <p:cNvPr id="33" name="グループ化 32">
              <a:extLst>
                <a:ext uri="{FF2B5EF4-FFF2-40B4-BE49-F238E27FC236}">
                  <a16:creationId xmlns:a16="http://schemas.microsoft.com/office/drawing/2014/main" id="{5E8D8C8B-CD69-CD51-FDBD-D7F6BAB22217}"/>
                </a:ext>
              </a:extLst>
            </p:cNvPr>
            <p:cNvGrpSpPr/>
            <p:nvPr/>
          </p:nvGrpSpPr>
          <p:grpSpPr>
            <a:xfrm>
              <a:off x="7902001" y="2796613"/>
              <a:ext cx="1740219" cy="1543566"/>
              <a:chOff x="9549019" y="2618202"/>
              <a:chExt cx="1614193" cy="1431781"/>
            </a:xfrm>
            <a:solidFill>
              <a:schemeClr val="accent1">
                <a:lumMod val="40000"/>
                <a:lumOff val="60000"/>
              </a:schemeClr>
            </a:solidFill>
          </p:grpSpPr>
          <p:sp>
            <p:nvSpPr>
              <p:cNvPr id="41" name="星: 10 pt 40">
                <a:extLst>
                  <a:ext uri="{FF2B5EF4-FFF2-40B4-BE49-F238E27FC236}">
                    <a16:creationId xmlns:a16="http://schemas.microsoft.com/office/drawing/2014/main" id="{1E4635A3-AC94-F91F-4F97-ED39213E8676}"/>
                  </a:ext>
                </a:extLst>
              </p:cNvPr>
              <p:cNvSpPr/>
              <p:nvPr/>
            </p:nvSpPr>
            <p:spPr>
              <a:xfrm>
                <a:off x="9549019" y="2618202"/>
                <a:ext cx="1614193" cy="1261599"/>
              </a:xfrm>
              <a:prstGeom prst="star10">
                <a:avLst>
                  <a:gd name="adj" fmla="val 38917"/>
                  <a:gd name="hf" fmla="val 105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dirty="0">
                  <a:solidFill>
                    <a:srgbClr val="4D4D4D"/>
                  </a:solidFill>
                </a:endParaRPr>
              </a:p>
            </p:txBody>
          </p:sp>
          <p:sp>
            <p:nvSpPr>
              <p:cNvPr id="44" name="テキスト ボックス 43">
                <a:extLst>
                  <a:ext uri="{FF2B5EF4-FFF2-40B4-BE49-F238E27FC236}">
                    <a16:creationId xmlns:a16="http://schemas.microsoft.com/office/drawing/2014/main" id="{C5D170DE-0B1E-2321-98C8-9298F8E4DA56}"/>
                  </a:ext>
                </a:extLst>
              </p:cNvPr>
              <p:cNvSpPr txBox="1"/>
              <p:nvPr/>
            </p:nvSpPr>
            <p:spPr>
              <a:xfrm>
                <a:off x="9634407" y="2702724"/>
                <a:ext cx="1436196" cy="1347259"/>
              </a:xfrm>
              <a:prstGeom prst="rect">
                <a:avLst/>
              </a:prstGeom>
              <a:noFill/>
            </p:spPr>
            <p:txBody>
              <a:bodyPr wrap="square" rtlCol="0">
                <a:spAutoFit/>
              </a:bodyPr>
              <a:lstStyle/>
              <a:p>
                <a:pPr algn="ctr"/>
                <a:r>
                  <a:rPr lang="ja-JP" altLang="en-US" sz="1400" b="1" dirty="0">
                    <a:solidFill>
                      <a:srgbClr val="4D4D4D"/>
                    </a:solidFill>
                  </a:rPr>
                  <a:t>水素</a:t>
                </a:r>
                <a:endParaRPr kumimoji="1" lang="en-US" altLang="ja-JP" sz="1400" b="1" dirty="0">
                  <a:solidFill>
                    <a:srgbClr val="4D4D4D"/>
                  </a:solidFill>
                </a:endParaRPr>
              </a:p>
              <a:p>
                <a:pPr algn="ctr"/>
                <a:r>
                  <a:rPr kumimoji="1" lang="ja-JP" altLang="en-US" sz="1400" b="1" dirty="0">
                    <a:solidFill>
                      <a:srgbClr val="4D4D4D"/>
                    </a:solidFill>
                  </a:rPr>
                  <a:t>エネルギー</a:t>
                </a:r>
              </a:p>
            </p:txBody>
          </p:sp>
        </p:grpSp>
        <p:sp>
          <p:nvSpPr>
            <p:cNvPr id="37" name="涙形 36">
              <a:extLst>
                <a:ext uri="{FF2B5EF4-FFF2-40B4-BE49-F238E27FC236}">
                  <a16:creationId xmlns:a16="http://schemas.microsoft.com/office/drawing/2014/main" id="{155ACE2A-BDBD-F966-6AE6-9CB3ECE6E90F}"/>
                </a:ext>
              </a:extLst>
            </p:cNvPr>
            <p:cNvSpPr/>
            <p:nvPr/>
          </p:nvSpPr>
          <p:spPr>
            <a:xfrm rot="18954928">
              <a:off x="6033159" y="3880358"/>
              <a:ext cx="1156955" cy="1216716"/>
            </a:xfrm>
            <a:prstGeom prst="teardrop">
              <a:avLst>
                <a:gd name="adj" fmla="val 102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CE1A824-25E0-8979-A4FF-C35B4DC27FA1}"/>
                </a:ext>
              </a:extLst>
            </p:cNvPr>
            <p:cNvSpPr txBox="1"/>
            <p:nvPr/>
          </p:nvSpPr>
          <p:spPr>
            <a:xfrm>
              <a:off x="5858898" y="4159961"/>
              <a:ext cx="1436195" cy="605185"/>
            </a:xfrm>
            <a:prstGeom prst="rect">
              <a:avLst/>
            </a:prstGeom>
            <a:noFill/>
          </p:spPr>
          <p:txBody>
            <a:bodyPr wrap="square" rtlCol="0">
              <a:spAutoFit/>
            </a:bodyPr>
            <a:lstStyle/>
            <a:p>
              <a:pPr algn="ctr"/>
              <a:r>
                <a:rPr kumimoji="1" lang="ja-JP" altLang="en-US" sz="1400" b="1" dirty="0">
                  <a:solidFill>
                    <a:srgbClr val="4D4D4D"/>
                  </a:solidFill>
                </a:rPr>
                <a:t>反応液</a:t>
              </a:r>
            </a:p>
          </p:txBody>
        </p:sp>
      </p:grpSp>
      <p:sp>
        <p:nvSpPr>
          <p:cNvPr id="61" name="矢印: 下 60">
            <a:extLst>
              <a:ext uri="{FF2B5EF4-FFF2-40B4-BE49-F238E27FC236}">
                <a16:creationId xmlns:a16="http://schemas.microsoft.com/office/drawing/2014/main" id="{9BBBF7EB-523E-F8F4-6EC8-B1EA38EBD934}"/>
              </a:ext>
            </a:extLst>
          </p:cNvPr>
          <p:cNvSpPr/>
          <p:nvPr/>
        </p:nvSpPr>
        <p:spPr>
          <a:xfrm rot="16200000">
            <a:off x="6974793" y="7381728"/>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矢印: 下 61">
            <a:extLst>
              <a:ext uri="{FF2B5EF4-FFF2-40B4-BE49-F238E27FC236}">
                <a16:creationId xmlns:a16="http://schemas.microsoft.com/office/drawing/2014/main" id="{D0D7896B-6620-561A-E1E0-7A050F610B91}"/>
              </a:ext>
            </a:extLst>
          </p:cNvPr>
          <p:cNvSpPr/>
          <p:nvPr/>
        </p:nvSpPr>
        <p:spPr>
          <a:xfrm rot="14122795">
            <a:off x="8416707" y="7039098"/>
            <a:ext cx="366521" cy="413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下 62">
            <a:extLst>
              <a:ext uri="{FF2B5EF4-FFF2-40B4-BE49-F238E27FC236}">
                <a16:creationId xmlns:a16="http://schemas.microsoft.com/office/drawing/2014/main" id="{888374B1-6441-40DB-90F3-7DC598618BD1}"/>
              </a:ext>
            </a:extLst>
          </p:cNvPr>
          <p:cNvSpPr/>
          <p:nvPr/>
        </p:nvSpPr>
        <p:spPr>
          <a:xfrm rot="18054181">
            <a:off x="8478078" y="7654080"/>
            <a:ext cx="383904" cy="393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334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19421"/>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再生可能エネルギーを活用した</a:t>
            </a:r>
            <a:r>
              <a:rPr kumimoji="1" lang="en-US" altLang="ja-JP" sz="4800" b="1" dirty="0">
                <a:latin typeface="+mn-ea"/>
              </a:rPr>
              <a:t>PEM</a:t>
            </a:r>
            <a:r>
              <a:rPr kumimoji="1" lang="ja-JP" altLang="en-US" sz="4800" b="1" dirty="0">
                <a:latin typeface="+mn-ea"/>
              </a:rPr>
              <a:t>型水素製造装置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12855" y="346047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lang="en-US" altLang="ja-JP" sz="2800" b="1" i="0" dirty="0">
                <a:solidFill>
                  <a:srgbClr val="333333"/>
                </a:solidFill>
                <a:effectLst/>
                <a:latin typeface="游ゴシック体"/>
              </a:rPr>
              <a:t>CO</a:t>
            </a:r>
            <a:r>
              <a:rPr lang="en-US" altLang="ja-JP" sz="2800" b="1" i="0" baseline="-25000" dirty="0">
                <a:solidFill>
                  <a:srgbClr val="333333"/>
                </a:solidFill>
                <a:effectLst/>
                <a:latin typeface="游ゴシック体"/>
              </a:rPr>
              <a:t>2</a:t>
            </a:r>
            <a:r>
              <a:rPr lang="ja-JP" altLang="en-US" sz="2800" b="1" i="0" dirty="0">
                <a:solidFill>
                  <a:srgbClr val="333333"/>
                </a:solidFill>
                <a:effectLst/>
                <a:latin typeface="游ゴシック体"/>
              </a:rPr>
              <a:t>フリーな電気と組み合わせることで、生成する水素をクリーンなエネルギーとして活用</a:t>
            </a:r>
            <a:endParaRPr lang="en-US" altLang="ja-JP" sz="2800" b="1" i="0" dirty="0">
              <a:solidFill>
                <a:srgbClr val="333333"/>
              </a:solidFill>
              <a:effectLst/>
              <a:latin typeface="游ゴシック体"/>
            </a:endParaRPr>
          </a:p>
          <a:p>
            <a:r>
              <a:rPr lang="ja-JP" altLang="en-US" sz="2800" b="1" i="0" dirty="0">
                <a:solidFill>
                  <a:srgbClr val="333333"/>
                </a:solidFill>
                <a:effectLst/>
                <a:latin typeface="游ゴシック体"/>
              </a:rPr>
              <a:t>（</a:t>
            </a:r>
            <a:r>
              <a:rPr lang="en-US" altLang="ja-JP" sz="2800" b="1" i="0" dirty="0">
                <a:solidFill>
                  <a:srgbClr val="333333"/>
                </a:solidFill>
                <a:effectLst/>
                <a:latin typeface="游ゴシック体"/>
              </a:rPr>
              <a:t>Power to Gas</a:t>
            </a:r>
            <a:r>
              <a:rPr lang="ja-JP" altLang="en-US" sz="2800" b="1" i="0" dirty="0">
                <a:solidFill>
                  <a:srgbClr val="333333"/>
                </a:solidFill>
                <a:effectLst/>
                <a:latin typeface="游ゴシック体"/>
              </a:rPr>
              <a:t>） </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a:extLst>
              <a:ext uri="{FF2B5EF4-FFF2-40B4-BE49-F238E27FC236}">
                <a16:creationId xmlns:a16="http://schemas.microsoft.com/office/drawing/2014/main" id="{E9917438-FBDB-CBDF-35AC-CA5D6A3FA2C9}"/>
              </a:ext>
            </a:extLst>
          </p:cNvPr>
          <p:cNvPicPr>
            <a:picLocks noChangeAspect="1"/>
          </p:cNvPicPr>
          <p:nvPr/>
        </p:nvPicPr>
        <p:blipFill>
          <a:blip r:embed="rId3"/>
          <a:stretch>
            <a:fillRect/>
          </a:stretch>
        </p:blipFill>
        <p:spPr>
          <a:xfrm>
            <a:off x="4644871" y="8575711"/>
            <a:ext cx="5848034" cy="1611413"/>
          </a:xfrm>
          <a:prstGeom prst="rect">
            <a:avLst/>
          </a:prstGeom>
        </p:spPr>
      </p:pic>
      <p:sp>
        <p:nvSpPr>
          <p:cNvPr id="22" name="テキスト ボックス 21">
            <a:extLst>
              <a:ext uri="{FF2B5EF4-FFF2-40B4-BE49-F238E27FC236}">
                <a16:creationId xmlns:a16="http://schemas.microsoft.com/office/drawing/2014/main" id="{C6B3AC50-035B-E47E-FD12-EC6D71BBD43B}"/>
              </a:ext>
            </a:extLst>
          </p:cNvPr>
          <p:cNvSpPr txBox="1"/>
          <p:nvPr/>
        </p:nvSpPr>
        <p:spPr>
          <a:xfrm>
            <a:off x="8136884" y="8213518"/>
            <a:ext cx="2032757" cy="276999"/>
          </a:xfrm>
          <a:prstGeom prst="rect">
            <a:avLst/>
          </a:prstGeom>
          <a:noFill/>
        </p:spPr>
        <p:txBody>
          <a:bodyPr wrap="square">
            <a:spAutoFit/>
          </a:bodyPr>
          <a:lstStyle/>
          <a:p>
            <a:r>
              <a:rPr kumimoji="1" lang="en-US" altLang="ja-JP" sz="1200" b="1" u="sng" dirty="0"/>
              <a:t>MW</a:t>
            </a:r>
            <a:r>
              <a:rPr kumimoji="1" lang="ja-JP" altLang="en-US" sz="1200" b="1" u="sng" dirty="0"/>
              <a:t>級水素製造装置外観</a:t>
            </a:r>
          </a:p>
        </p:txBody>
      </p:sp>
      <p:pic>
        <p:nvPicPr>
          <p:cNvPr id="15" name="図 14">
            <a:extLst>
              <a:ext uri="{FF2B5EF4-FFF2-40B4-BE49-F238E27FC236}">
                <a16:creationId xmlns:a16="http://schemas.microsoft.com/office/drawing/2014/main" id="{2209B88C-0FBD-C59A-EBED-009A9F288390}"/>
              </a:ext>
            </a:extLst>
          </p:cNvPr>
          <p:cNvPicPr>
            <a:picLocks noChangeAspect="1"/>
          </p:cNvPicPr>
          <p:nvPr/>
        </p:nvPicPr>
        <p:blipFill rotWithShape="1">
          <a:blip r:embed="rId4"/>
          <a:srcRect l="50358" t="17421" b="43082"/>
          <a:stretch/>
        </p:blipFill>
        <p:spPr>
          <a:xfrm>
            <a:off x="5234929" y="6961068"/>
            <a:ext cx="2806793" cy="1446853"/>
          </a:xfrm>
          <a:prstGeom prst="rect">
            <a:avLst/>
          </a:prstGeom>
        </p:spPr>
      </p:pic>
      <p:sp>
        <p:nvSpPr>
          <p:cNvPr id="29" name="テキスト ボックス 28">
            <a:extLst>
              <a:ext uri="{FF2B5EF4-FFF2-40B4-BE49-F238E27FC236}">
                <a16:creationId xmlns:a16="http://schemas.microsoft.com/office/drawing/2014/main" id="{FC35F8A2-A38D-90DC-001D-B58D2EF91497}"/>
              </a:ext>
            </a:extLst>
          </p:cNvPr>
          <p:cNvSpPr txBox="1"/>
          <p:nvPr/>
        </p:nvSpPr>
        <p:spPr>
          <a:xfrm>
            <a:off x="1327073" y="10279493"/>
            <a:ext cx="9085272" cy="1815882"/>
          </a:xfrm>
          <a:prstGeom prst="rect">
            <a:avLst/>
          </a:prstGeom>
          <a:noFill/>
        </p:spPr>
        <p:txBody>
          <a:bodyPr wrap="square">
            <a:spAutoFit/>
          </a:bodyPr>
          <a:lstStyle/>
          <a:p>
            <a:pPr marL="457200" indent="-457200">
              <a:buFont typeface="Arial" panose="020B0604020202020204" pitchFamily="34" charset="0"/>
              <a:buChar char="•"/>
            </a:pPr>
            <a:r>
              <a:rPr kumimoji="1" lang="en-US" altLang="ja-JP" sz="2800" b="1" dirty="0">
                <a:latin typeface="+mn-ea"/>
              </a:rPr>
              <a:t>PEM</a:t>
            </a:r>
            <a:r>
              <a:rPr kumimoji="1" lang="ja-JP" altLang="en-US" sz="2800" b="1" dirty="0">
                <a:latin typeface="+mn-ea"/>
              </a:rPr>
              <a:t>型水電解方式により、</a:t>
            </a:r>
            <a:r>
              <a:rPr lang="ja-JP" altLang="en-US" sz="2800" b="1" i="0" dirty="0">
                <a:effectLst/>
                <a:latin typeface="+mn-ea"/>
              </a:rPr>
              <a:t>水と電気を原料に二酸化炭素を発生することなく水素を生成するクリーンなオンサイト型水素製造装置</a:t>
            </a:r>
            <a:r>
              <a:rPr lang="en-US" altLang="ja-JP" sz="2800" b="1" i="0" dirty="0">
                <a:effectLst/>
                <a:latin typeface="+mn-ea"/>
              </a:rPr>
              <a:t>“Hydrospring</a:t>
            </a:r>
            <a:r>
              <a:rPr lang="en-US" altLang="ja-JP" sz="2800" b="1" i="0" baseline="30000" dirty="0">
                <a:effectLst/>
                <a:latin typeface="+mn-ea"/>
              </a:rPr>
              <a:t>®</a:t>
            </a:r>
            <a:r>
              <a:rPr lang="en-US" altLang="ja-JP" sz="2800" b="1" i="0" dirty="0">
                <a:effectLst/>
                <a:latin typeface="+mn-ea"/>
              </a:rPr>
              <a:t>”</a:t>
            </a:r>
            <a:r>
              <a:rPr lang="ja-JP" altLang="en-US" sz="2800" b="1" i="0" dirty="0">
                <a:effectLst/>
                <a:latin typeface="+mn-ea"/>
              </a:rPr>
              <a:t>を開発</a:t>
            </a:r>
            <a:endParaRPr lang="en-US" altLang="ja-JP" sz="2800" b="1" i="0" dirty="0">
              <a:effectLst/>
              <a:latin typeface="+mn-ea"/>
            </a:endParaRPr>
          </a:p>
          <a:p>
            <a:pPr marL="457200" indent="-457200">
              <a:buFont typeface="Arial" panose="020B0604020202020204" pitchFamily="34" charset="0"/>
              <a:buChar char="•"/>
            </a:pPr>
            <a:r>
              <a:rPr kumimoji="1" lang="ja-JP" altLang="en-US" sz="2800" b="1" dirty="0">
                <a:latin typeface="+mn-ea"/>
              </a:rPr>
              <a:t>多様な</a:t>
            </a:r>
            <a:r>
              <a:rPr kumimoji="1" lang="en-US" altLang="ja-JP" sz="2800" b="1" dirty="0">
                <a:latin typeface="+mn-ea"/>
              </a:rPr>
              <a:t>CO2</a:t>
            </a:r>
            <a:r>
              <a:rPr kumimoji="1" lang="ja-JP" altLang="en-US" sz="2800" b="1" dirty="0">
                <a:latin typeface="+mn-ea"/>
              </a:rPr>
              <a:t>排出源のカーボンニュートラルを実現</a:t>
            </a:r>
            <a:endParaRPr lang="ja-JP" altLang="en-US" sz="2800" b="1" dirty="0">
              <a:latin typeface="+mn-ea"/>
            </a:endParaRPr>
          </a:p>
        </p:txBody>
      </p:sp>
      <p:sp>
        <p:nvSpPr>
          <p:cNvPr id="2" name="テキスト ボックス 1">
            <a:extLst>
              <a:ext uri="{FF2B5EF4-FFF2-40B4-BE49-F238E27FC236}">
                <a16:creationId xmlns:a16="http://schemas.microsoft.com/office/drawing/2014/main" id="{6207EB67-83FE-9C8B-1892-DA872F990556}"/>
              </a:ext>
            </a:extLst>
          </p:cNvPr>
          <p:cNvSpPr txBox="1"/>
          <p:nvPr/>
        </p:nvSpPr>
        <p:spPr>
          <a:xfrm>
            <a:off x="1404272" y="4068029"/>
            <a:ext cx="9293885" cy="1938992"/>
          </a:xfrm>
          <a:prstGeom prst="rect">
            <a:avLst/>
          </a:prstGeom>
          <a:noFill/>
        </p:spPr>
        <p:txBody>
          <a:bodyPr wrap="square" rtlCol="0">
            <a:spAutoFit/>
          </a:bodyPr>
          <a:lstStyle/>
          <a:p>
            <a:r>
              <a:rPr kumimoji="1" lang="ja-JP" altLang="en-US" sz="2400" b="1" dirty="0"/>
              <a:t>当社は「技術の力で、人類と自然の調和に挑む」をブランドコンセプトにサステナブルな社会の実現に取り組んでいます。</a:t>
            </a:r>
            <a:endParaRPr kumimoji="1" lang="en-US" altLang="ja-JP" sz="2400" b="1" dirty="0"/>
          </a:p>
          <a:p>
            <a:r>
              <a:rPr kumimoji="1" lang="en-US" altLang="ja-JP" sz="2400" b="1" dirty="0">
                <a:latin typeface="+mn-ea"/>
              </a:rPr>
              <a:t>2000</a:t>
            </a:r>
            <a:r>
              <a:rPr kumimoji="1" lang="ja-JP" altLang="en-US" sz="2400" b="1" dirty="0">
                <a:latin typeface="+mn-ea"/>
              </a:rPr>
              <a:t>年に再生可能エネルギー由来の電力から水素を製造できる</a:t>
            </a:r>
            <a:r>
              <a:rPr lang="ja-JP" altLang="en-US" sz="2400" b="1" i="0" dirty="0">
                <a:effectLst/>
                <a:latin typeface="Montserrat" panose="00000500000000000000" pitchFamily="2" charset="0"/>
              </a:rPr>
              <a:t>オンサイト型水素製造装置</a:t>
            </a:r>
            <a:r>
              <a:rPr lang="en-US" altLang="ja-JP" sz="2400" b="1" i="0" dirty="0">
                <a:effectLst/>
                <a:latin typeface="+mn-ea"/>
              </a:rPr>
              <a:t>“Hydrospring</a:t>
            </a:r>
            <a:r>
              <a:rPr lang="en-US" altLang="ja-JP" sz="2400" b="1" i="0" baseline="30000" dirty="0">
                <a:effectLst/>
                <a:latin typeface="+mn-ea"/>
              </a:rPr>
              <a:t>®</a:t>
            </a:r>
            <a:r>
              <a:rPr lang="en-US" altLang="ja-JP" sz="2400" b="1" i="0" dirty="0">
                <a:effectLst/>
                <a:latin typeface="+mn-ea"/>
              </a:rPr>
              <a:t>”</a:t>
            </a:r>
            <a:r>
              <a:rPr kumimoji="1" lang="ja-JP" altLang="en-US" sz="2400" b="1" dirty="0">
                <a:latin typeface="+mn-ea"/>
              </a:rPr>
              <a:t>を上市し、</a:t>
            </a:r>
            <a:r>
              <a:rPr kumimoji="1" lang="en-US" altLang="ja-JP" sz="2400" b="1" dirty="0">
                <a:latin typeface="+mn-ea"/>
              </a:rPr>
              <a:t>2018</a:t>
            </a:r>
            <a:r>
              <a:rPr kumimoji="1" lang="ja-JP" altLang="en-US" sz="2400" b="1" dirty="0">
                <a:latin typeface="+mn-ea"/>
              </a:rPr>
              <a:t>年にはコンテナ型装置により国内初の</a:t>
            </a:r>
            <a:r>
              <a:rPr kumimoji="1" lang="en-US" altLang="ja-JP" sz="2400" b="1" dirty="0">
                <a:latin typeface="+mn-ea"/>
              </a:rPr>
              <a:t>MW</a:t>
            </a:r>
            <a:r>
              <a:rPr kumimoji="1" lang="ja-JP" altLang="en-US" sz="2400" b="1" dirty="0">
                <a:latin typeface="+mn-ea"/>
              </a:rPr>
              <a:t>級水素製造装置を開発しました。</a:t>
            </a:r>
            <a:endParaRPr kumimoji="1" lang="en-US" altLang="ja-JP" sz="2400" b="1" dirty="0"/>
          </a:p>
        </p:txBody>
      </p:sp>
      <p:sp>
        <p:nvSpPr>
          <p:cNvPr id="7" name="テキスト ボックス 6">
            <a:extLst>
              <a:ext uri="{FF2B5EF4-FFF2-40B4-BE49-F238E27FC236}">
                <a16:creationId xmlns:a16="http://schemas.microsoft.com/office/drawing/2014/main" id="{8A56B460-5FB3-B6B1-ACE5-EC645A83BB06}"/>
              </a:ext>
            </a:extLst>
          </p:cNvPr>
          <p:cNvSpPr txBox="1"/>
          <p:nvPr/>
        </p:nvSpPr>
        <p:spPr>
          <a:xfrm>
            <a:off x="5599972" y="8224310"/>
            <a:ext cx="2032757" cy="261610"/>
          </a:xfrm>
          <a:prstGeom prst="rect">
            <a:avLst/>
          </a:prstGeom>
          <a:noFill/>
        </p:spPr>
        <p:txBody>
          <a:bodyPr wrap="square">
            <a:spAutoFit/>
          </a:bodyPr>
          <a:lstStyle/>
          <a:p>
            <a:r>
              <a:rPr kumimoji="1" lang="ja-JP" altLang="en-US" sz="1100" b="1" u="sng" dirty="0"/>
              <a:t>山梨米倉山</a:t>
            </a:r>
            <a:r>
              <a:rPr kumimoji="1" lang="en-US" altLang="ja-JP" sz="1100" b="1" u="sng" dirty="0"/>
              <a:t>P2G</a:t>
            </a:r>
            <a:r>
              <a:rPr kumimoji="1" lang="ja-JP" altLang="en-US" sz="1100" b="1" u="sng" dirty="0"/>
              <a:t>システム全景</a:t>
            </a:r>
          </a:p>
        </p:txBody>
      </p:sp>
      <p:sp>
        <p:nvSpPr>
          <p:cNvPr id="11" name="テキスト ボックス 10">
            <a:extLst>
              <a:ext uri="{FF2B5EF4-FFF2-40B4-BE49-F238E27FC236}">
                <a16:creationId xmlns:a16="http://schemas.microsoft.com/office/drawing/2014/main" id="{3681548A-3377-F1AE-5A22-71BE245A677C}"/>
              </a:ext>
            </a:extLst>
          </p:cNvPr>
          <p:cNvSpPr txBox="1"/>
          <p:nvPr/>
        </p:nvSpPr>
        <p:spPr>
          <a:xfrm>
            <a:off x="1472827" y="6107843"/>
            <a:ext cx="3218584" cy="1446550"/>
          </a:xfrm>
          <a:prstGeom prst="rect">
            <a:avLst/>
          </a:prstGeom>
          <a:noFill/>
        </p:spPr>
        <p:txBody>
          <a:bodyPr wrap="square" rtlCol="0">
            <a:spAutoFit/>
          </a:bodyPr>
          <a:lstStyle/>
          <a:p>
            <a:r>
              <a:rPr kumimoji="1" lang="en-US" altLang="ja-JP" b="1" u="sng" dirty="0">
                <a:latin typeface="+mn-ea"/>
              </a:rPr>
              <a:t>PEM</a:t>
            </a:r>
            <a:r>
              <a:rPr kumimoji="1" lang="ja-JP" altLang="en-US" b="1" u="sng" dirty="0">
                <a:latin typeface="+mn-ea"/>
              </a:rPr>
              <a:t>型水電解技術の特徴</a:t>
            </a:r>
            <a:endParaRPr kumimoji="1" lang="en-US" altLang="ja-JP" b="1" u="sng" dirty="0">
              <a:latin typeface="+mn-ea"/>
            </a:endParaRPr>
          </a:p>
          <a:p>
            <a:pPr marL="171450" indent="-171450">
              <a:buFont typeface="Arial" panose="020B0604020202020204" pitchFamily="34" charset="0"/>
              <a:buChar char="•"/>
            </a:pPr>
            <a:r>
              <a:rPr kumimoji="1" lang="ja-JP" altLang="en-US" sz="1400" dirty="0">
                <a:latin typeface="+mn-ea"/>
              </a:rPr>
              <a:t>固体高分子膜を使用して純水を電気分解する方法</a:t>
            </a:r>
            <a:endParaRPr kumimoji="1" lang="en-US" altLang="ja-JP" sz="1400" dirty="0">
              <a:latin typeface="+mn-ea"/>
            </a:endParaRPr>
          </a:p>
          <a:p>
            <a:pPr marL="171450" indent="-171450">
              <a:buFont typeface="Arial" panose="020B0604020202020204" pitchFamily="34" charset="0"/>
              <a:buChar char="•"/>
            </a:pPr>
            <a:r>
              <a:rPr kumimoji="1" lang="ja-JP" altLang="en-US" sz="1400" dirty="0">
                <a:latin typeface="+mn-ea"/>
              </a:rPr>
              <a:t>アルカリ型水電解と比べ電力変動への応答特性や安全性、コンパクト化に優れる</a:t>
            </a:r>
            <a:endParaRPr kumimoji="1" lang="en-US" altLang="ja-JP" sz="1400" dirty="0">
              <a:latin typeface="+mn-ea"/>
            </a:endParaRPr>
          </a:p>
        </p:txBody>
      </p:sp>
      <p:sp>
        <p:nvSpPr>
          <p:cNvPr id="12" name="テキスト ボックス 11">
            <a:extLst>
              <a:ext uri="{FF2B5EF4-FFF2-40B4-BE49-F238E27FC236}">
                <a16:creationId xmlns:a16="http://schemas.microsoft.com/office/drawing/2014/main" id="{8CA0AF1F-FD90-9097-41A8-29BE27789191}"/>
              </a:ext>
            </a:extLst>
          </p:cNvPr>
          <p:cNvSpPr txBox="1"/>
          <p:nvPr/>
        </p:nvSpPr>
        <p:spPr>
          <a:xfrm>
            <a:off x="4842771" y="6107843"/>
            <a:ext cx="6397901" cy="800219"/>
          </a:xfrm>
          <a:prstGeom prst="rect">
            <a:avLst/>
          </a:prstGeom>
          <a:noFill/>
        </p:spPr>
        <p:txBody>
          <a:bodyPr wrap="square" rtlCol="0">
            <a:spAutoFit/>
          </a:bodyPr>
          <a:lstStyle/>
          <a:p>
            <a:r>
              <a:rPr kumimoji="1" lang="ja-JP" altLang="en-US" b="1" u="sng" dirty="0">
                <a:latin typeface="+mn-ea"/>
              </a:rPr>
              <a:t>水素製造装置の導入事例</a:t>
            </a:r>
            <a:endParaRPr kumimoji="1" lang="en-US" altLang="ja-JP" b="1" u="sng" dirty="0">
              <a:latin typeface="+mn-ea"/>
            </a:endParaRPr>
          </a:p>
          <a:p>
            <a:r>
              <a:rPr kumimoji="1" lang="en-US" altLang="ja-JP" sz="1400" dirty="0">
                <a:latin typeface="+mn-ea"/>
              </a:rPr>
              <a:t>【</a:t>
            </a:r>
            <a:r>
              <a:rPr kumimoji="1" lang="ja-JP" altLang="en-US" sz="1400" dirty="0">
                <a:latin typeface="+mn-ea"/>
              </a:rPr>
              <a:t>山梨県</a:t>
            </a:r>
            <a:r>
              <a:rPr kumimoji="1" lang="en-US" altLang="ja-JP" sz="1400" dirty="0">
                <a:latin typeface="+mn-ea"/>
              </a:rPr>
              <a:t>P2G</a:t>
            </a:r>
            <a:r>
              <a:rPr kumimoji="1" lang="ja-JP" altLang="en-US" sz="1400" dirty="0">
                <a:latin typeface="+mn-ea"/>
              </a:rPr>
              <a:t>プロジェクト</a:t>
            </a:r>
            <a:r>
              <a:rPr kumimoji="1" lang="en-US" altLang="ja-JP" sz="1400" dirty="0">
                <a:latin typeface="+mn-ea"/>
              </a:rPr>
              <a:t>】</a:t>
            </a:r>
          </a:p>
          <a:p>
            <a:pPr marL="285750" indent="-285750">
              <a:buFont typeface="Arial" panose="020B0604020202020204" pitchFamily="34" charset="0"/>
              <a:buChar char="•"/>
            </a:pPr>
            <a:r>
              <a:rPr kumimoji="1" lang="ja-JP" altLang="en-US" sz="1400" dirty="0">
                <a:latin typeface="+mn-ea"/>
              </a:rPr>
              <a:t>山梨県で実施された</a:t>
            </a:r>
            <a:r>
              <a:rPr kumimoji="1" lang="en-US" altLang="ja-JP" sz="1400" dirty="0">
                <a:latin typeface="+mn-ea"/>
              </a:rPr>
              <a:t>NEDO</a:t>
            </a:r>
            <a:r>
              <a:rPr kumimoji="1" lang="ja-JP" altLang="en-US" sz="1400" dirty="0">
                <a:latin typeface="+mn-ea"/>
              </a:rPr>
              <a:t>委託事業へ</a:t>
            </a:r>
            <a:r>
              <a:rPr kumimoji="1" lang="en-US" altLang="ja-JP" sz="1400" dirty="0">
                <a:latin typeface="+mn-ea"/>
              </a:rPr>
              <a:t>1.5MW</a:t>
            </a:r>
            <a:r>
              <a:rPr kumimoji="1" lang="ja-JP" altLang="en-US" sz="1400" dirty="0">
                <a:latin typeface="+mn-ea"/>
              </a:rPr>
              <a:t>規模の装置を納入</a:t>
            </a:r>
            <a:endParaRPr kumimoji="1" lang="en-US" altLang="ja-JP" sz="1400" dirty="0">
              <a:latin typeface="+mn-ea"/>
            </a:endParaRPr>
          </a:p>
        </p:txBody>
      </p:sp>
      <p:pic>
        <p:nvPicPr>
          <p:cNvPr id="3" name="図 2">
            <a:extLst>
              <a:ext uri="{FF2B5EF4-FFF2-40B4-BE49-F238E27FC236}">
                <a16:creationId xmlns:a16="http://schemas.microsoft.com/office/drawing/2014/main" id="{EEE37F23-0FF4-4C83-BBA7-01D6E012746B}"/>
              </a:ext>
            </a:extLst>
          </p:cNvPr>
          <p:cNvPicPr>
            <a:picLocks noChangeAspect="1"/>
          </p:cNvPicPr>
          <p:nvPr/>
        </p:nvPicPr>
        <p:blipFill>
          <a:blip r:embed="rId5"/>
          <a:stretch>
            <a:fillRect/>
          </a:stretch>
        </p:blipFill>
        <p:spPr>
          <a:xfrm>
            <a:off x="8211663" y="6955184"/>
            <a:ext cx="1685967" cy="1266620"/>
          </a:xfrm>
          <a:prstGeom prst="rect">
            <a:avLst/>
          </a:prstGeom>
          <a:effectLst>
            <a:softEdge rad="31750"/>
          </a:effectLst>
        </p:spPr>
      </p:pic>
      <p:pic>
        <p:nvPicPr>
          <p:cNvPr id="23" name="図 22">
            <a:extLst>
              <a:ext uri="{FF2B5EF4-FFF2-40B4-BE49-F238E27FC236}">
                <a16:creationId xmlns:a16="http://schemas.microsoft.com/office/drawing/2014/main" id="{0BEEA8A0-9B5A-2E0B-9BC2-B48F5A79A28B}"/>
              </a:ext>
            </a:extLst>
          </p:cNvPr>
          <p:cNvPicPr>
            <a:picLocks noChangeAspect="1"/>
          </p:cNvPicPr>
          <p:nvPr/>
        </p:nvPicPr>
        <p:blipFill>
          <a:blip r:embed="rId6"/>
          <a:stretch>
            <a:fillRect/>
          </a:stretch>
        </p:blipFill>
        <p:spPr>
          <a:xfrm>
            <a:off x="1538550" y="7800135"/>
            <a:ext cx="3117293" cy="2218074"/>
          </a:xfrm>
          <a:prstGeom prst="rect">
            <a:avLst/>
          </a:prstGeom>
        </p:spPr>
      </p:pic>
      <p:sp>
        <p:nvSpPr>
          <p:cNvPr id="20" name="テキスト ボックス 19">
            <a:extLst>
              <a:ext uri="{FF2B5EF4-FFF2-40B4-BE49-F238E27FC236}">
                <a16:creationId xmlns:a16="http://schemas.microsoft.com/office/drawing/2014/main" id="{189C883C-F1B0-63E6-F9CE-8D7AA8C4D984}"/>
              </a:ext>
            </a:extLst>
          </p:cNvPr>
          <p:cNvSpPr txBox="1"/>
          <p:nvPr/>
        </p:nvSpPr>
        <p:spPr>
          <a:xfrm>
            <a:off x="6482693"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水素製造装置</a:t>
            </a:r>
          </a:p>
        </p:txBody>
      </p:sp>
      <p:sp>
        <p:nvSpPr>
          <p:cNvPr id="26" name="テキスト ボックス 25">
            <a:extLst>
              <a:ext uri="{FF2B5EF4-FFF2-40B4-BE49-F238E27FC236}">
                <a16:creationId xmlns:a16="http://schemas.microsoft.com/office/drawing/2014/main" id="{BB8D8F56-8204-1A48-F3BF-E47D5CB335BC}"/>
              </a:ext>
            </a:extLst>
          </p:cNvPr>
          <p:cNvSpPr txBox="1"/>
          <p:nvPr/>
        </p:nvSpPr>
        <p:spPr>
          <a:xfrm>
            <a:off x="7441785" y="8493713"/>
            <a:ext cx="910329" cy="400110"/>
          </a:xfrm>
          <a:prstGeom prst="rect">
            <a:avLst/>
          </a:prstGeom>
          <a:solidFill>
            <a:schemeClr val="bg1"/>
          </a:solidFill>
        </p:spPr>
        <p:txBody>
          <a:bodyPr wrap="square">
            <a:spAutoFit/>
          </a:bodyPr>
          <a:lstStyle/>
          <a:p>
            <a:r>
              <a:rPr kumimoji="1" lang="ja-JP" altLang="en-US" sz="1000" dirty="0">
                <a:solidFill>
                  <a:schemeClr val="accent1"/>
                </a:solidFill>
              </a:rPr>
              <a:t>水素吸蔵合金システム</a:t>
            </a:r>
          </a:p>
        </p:txBody>
      </p:sp>
      <p:sp>
        <p:nvSpPr>
          <p:cNvPr id="27" name="テキスト ボックス 26">
            <a:extLst>
              <a:ext uri="{FF2B5EF4-FFF2-40B4-BE49-F238E27FC236}">
                <a16:creationId xmlns:a16="http://schemas.microsoft.com/office/drawing/2014/main" id="{D2C807EB-0D35-A303-8006-9BD4DC6E92C1}"/>
              </a:ext>
            </a:extLst>
          </p:cNvPr>
          <p:cNvSpPr txBox="1"/>
          <p:nvPr/>
        </p:nvSpPr>
        <p:spPr>
          <a:xfrm>
            <a:off x="9711868" y="9311566"/>
            <a:ext cx="490264" cy="184666"/>
          </a:xfrm>
          <a:prstGeom prst="rect">
            <a:avLst/>
          </a:prstGeom>
          <a:solidFill>
            <a:schemeClr val="bg1"/>
          </a:solidFill>
        </p:spPr>
        <p:txBody>
          <a:bodyPr wrap="square">
            <a:spAutoFit/>
          </a:bodyPr>
          <a:lstStyle/>
          <a:p>
            <a:endParaRPr kumimoji="1" lang="ja-JP" altLang="en-US" sz="600" dirty="0">
              <a:solidFill>
                <a:schemeClr val="accent1"/>
              </a:solidFill>
            </a:endParaRPr>
          </a:p>
        </p:txBody>
      </p:sp>
      <p:sp>
        <p:nvSpPr>
          <p:cNvPr id="28" name="テキスト ボックス 27">
            <a:extLst>
              <a:ext uri="{FF2B5EF4-FFF2-40B4-BE49-F238E27FC236}">
                <a16:creationId xmlns:a16="http://schemas.microsoft.com/office/drawing/2014/main" id="{42C0E8BB-8959-8493-3283-49EE7395D6A5}"/>
              </a:ext>
            </a:extLst>
          </p:cNvPr>
          <p:cNvSpPr txBox="1"/>
          <p:nvPr/>
        </p:nvSpPr>
        <p:spPr>
          <a:xfrm>
            <a:off x="6698715"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製造</a:t>
            </a:r>
          </a:p>
        </p:txBody>
      </p:sp>
      <p:sp>
        <p:nvSpPr>
          <p:cNvPr id="30" name="テキスト ボックス 29">
            <a:extLst>
              <a:ext uri="{FF2B5EF4-FFF2-40B4-BE49-F238E27FC236}">
                <a16:creationId xmlns:a16="http://schemas.microsoft.com/office/drawing/2014/main" id="{23A7FC23-8666-084C-04F0-98475955C701}"/>
              </a:ext>
            </a:extLst>
          </p:cNvPr>
          <p:cNvSpPr txBox="1"/>
          <p:nvPr/>
        </p:nvSpPr>
        <p:spPr>
          <a:xfrm>
            <a:off x="7651744"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貯蔵</a:t>
            </a:r>
          </a:p>
        </p:txBody>
      </p:sp>
      <p:sp>
        <p:nvSpPr>
          <p:cNvPr id="31" name="テキスト ボックス 30">
            <a:extLst>
              <a:ext uri="{FF2B5EF4-FFF2-40B4-BE49-F238E27FC236}">
                <a16:creationId xmlns:a16="http://schemas.microsoft.com/office/drawing/2014/main" id="{F939D14B-4EFF-C249-0051-CBBF435C2343}"/>
              </a:ext>
            </a:extLst>
          </p:cNvPr>
          <p:cNvSpPr txBox="1"/>
          <p:nvPr/>
        </p:nvSpPr>
        <p:spPr>
          <a:xfrm>
            <a:off x="8684817"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輸送</a:t>
            </a:r>
          </a:p>
        </p:txBody>
      </p:sp>
      <p:sp>
        <p:nvSpPr>
          <p:cNvPr id="33" name="テキスト ボックス 32">
            <a:extLst>
              <a:ext uri="{FF2B5EF4-FFF2-40B4-BE49-F238E27FC236}">
                <a16:creationId xmlns:a16="http://schemas.microsoft.com/office/drawing/2014/main" id="{9495372E-402F-C37D-D966-EB30BC91AA80}"/>
              </a:ext>
            </a:extLst>
          </p:cNvPr>
          <p:cNvSpPr txBox="1"/>
          <p:nvPr/>
        </p:nvSpPr>
        <p:spPr>
          <a:xfrm>
            <a:off x="9669818"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利用</a:t>
            </a:r>
          </a:p>
        </p:txBody>
      </p:sp>
      <p:sp>
        <p:nvSpPr>
          <p:cNvPr id="37" name="テキスト ボックス 36">
            <a:extLst>
              <a:ext uri="{FF2B5EF4-FFF2-40B4-BE49-F238E27FC236}">
                <a16:creationId xmlns:a16="http://schemas.microsoft.com/office/drawing/2014/main" id="{C8F64CCB-94AC-C316-8605-D9B68F874A85}"/>
              </a:ext>
            </a:extLst>
          </p:cNvPr>
          <p:cNvSpPr txBox="1"/>
          <p:nvPr/>
        </p:nvSpPr>
        <p:spPr>
          <a:xfrm>
            <a:off x="9382916"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水素利用者</a:t>
            </a:r>
          </a:p>
        </p:txBody>
      </p:sp>
      <p:sp>
        <p:nvSpPr>
          <p:cNvPr id="41" name="テキスト ボックス 40">
            <a:extLst>
              <a:ext uri="{FF2B5EF4-FFF2-40B4-BE49-F238E27FC236}">
                <a16:creationId xmlns:a16="http://schemas.microsoft.com/office/drawing/2014/main" id="{89B7687E-8FD5-F2C7-0875-5D57877F56AC}"/>
              </a:ext>
            </a:extLst>
          </p:cNvPr>
          <p:cNvSpPr txBox="1"/>
          <p:nvPr/>
        </p:nvSpPr>
        <p:spPr>
          <a:xfrm>
            <a:off x="8207220" y="8478324"/>
            <a:ext cx="886129" cy="430887"/>
          </a:xfrm>
          <a:prstGeom prst="rect">
            <a:avLst/>
          </a:prstGeom>
          <a:solidFill>
            <a:schemeClr val="bg1"/>
          </a:solidFill>
        </p:spPr>
        <p:txBody>
          <a:bodyPr wrap="square">
            <a:spAutoFit/>
          </a:bodyPr>
          <a:lstStyle/>
          <a:p>
            <a:r>
              <a:rPr kumimoji="1" lang="ja-JP" altLang="en-US" sz="1100" dirty="0">
                <a:solidFill>
                  <a:schemeClr val="accent1"/>
                </a:solidFill>
              </a:rPr>
              <a:t>カードル</a:t>
            </a:r>
            <a:endParaRPr kumimoji="1" lang="en-US" altLang="ja-JP" sz="1100" dirty="0">
              <a:solidFill>
                <a:schemeClr val="accent1"/>
              </a:solidFill>
            </a:endParaRPr>
          </a:p>
          <a:p>
            <a:r>
              <a:rPr kumimoji="1" lang="ja-JP" altLang="en-US" sz="1100" dirty="0">
                <a:solidFill>
                  <a:schemeClr val="accent1"/>
                </a:solidFill>
              </a:rPr>
              <a:t>トレーラー</a:t>
            </a:r>
            <a:endParaRPr kumimoji="1" lang="en-US" altLang="ja-JP" sz="1100" dirty="0">
              <a:solidFill>
                <a:schemeClr val="accent1"/>
              </a:solidFill>
            </a:endParaRPr>
          </a:p>
        </p:txBody>
      </p:sp>
      <p:pic>
        <p:nvPicPr>
          <p:cNvPr id="44" name="図 43">
            <a:extLst>
              <a:ext uri="{FF2B5EF4-FFF2-40B4-BE49-F238E27FC236}">
                <a16:creationId xmlns:a16="http://schemas.microsoft.com/office/drawing/2014/main" id="{A97CA857-2989-59DB-4EF3-0B82AD910E1D}"/>
              </a:ext>
            </a:extLst>
          </p:cNvPr>
          <p:cNvPicPr>
            <a:picLocks noChangeAspect="1"/>
          </p:cNvPicPr>
          <p:nvPr/>
        </p:nvPicPr>
        <p:blipFill>
          <a:blip r:embed="rId7"/>
          <a:stretch>
            <a:fillRect/>
          </a:stretch>
        </p:blipFill>
        <p:spPr>
          <a:xfrm>
            <a:off x="4819772" y="8743848"/>
            <a:ext cx="1298174" cy="972000"/>
          </a:xfrm>
          <a:prstGeom prst="rect">
            <a:avLst/>
          </a:prstGeom>
        </p:spPr>
      </p:pic>
    </p:spTree>
    <p:extLst>
      <p:ext uri="{BB962C8B-B14F-4D97-AF65-F5344CB8AC3E}">
        <p14:creationId xmlns:p14="http://schemas.microsoft.com/office/powerpoint/2010/main" val="276464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28005" y="721510"/>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分散型・随時利用型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a:latin typeface="Meiryo UI" panose="020B0604030504040204" pitchFamily="50" charset="-128"/>
                <a:ea typeface="Meiryo UI" panose="020B0604030504040204" pitchFamily="50" charset="-128"/>
              </a:rPr>
              <a:t>再エネ活用</a:t>
            </a:r>
            <a:r>
              <a:rPr kumimoji="1" lang="en-US" altLang="ja-JP" sz="4800" b="1" dirty="0">
                <a:latin typeface="Meiryo UI" panose="020B0604030504040204" pitchFamily="50" charset="-128"/>
                <a:ea typeface="Meiryo UI" panose="020B0604030504040204" pitchFamily="50" charset="-128"/>
              </a:rPr>
              <a:t>SOEC</a:t>
            </a:r>
            <a:r>
              <a:rPr kumimoji="1" lang="ja-JP" altLang="en-US" sz="4800" b="1">
                <a:latin typeface="Meiryo UI" panose="020B0604030504040204" pitchFamily="50" charset="-128"/>
                <a:ea typeface="Meiryo UI" panose="020B0604030504040204" pitchFamily="50" charset="-128"/>
              </a:rPr>
              <a:t>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9551" y="4241333"/>
            <a:ext cx="9229796" cy="1569660"/>
          </a:xfrm>
          <a:prstGeom prst="rect">
            <a:avLst/>
          </a:prstGeom>
          <a:noFill/>
        </p:spPr>
        <p:txBody>
          <a:bodyPr wrap="square" rtlCol="0">
            <a:spAutoFit/>
          </a:bodyPr>
          <a:lstStyle/>
          <a:p>
            <a:r>
              <a:rPr lang="ja-JP" altLang="en-US" sz="2400" b="1">
                <a:latin typeface="+mn-ea"/>
              </a:rPr>
              <a:t>弊社</a:t>
            </a:r>
            <a:r>
              <a:rPr lang="ja-JP" altLang="en-US" sz="2400" b="1">
                <a:effectLst/>
                <a:latin typeface="+mn-ea"/>
              </a:rPr>
              <a:t>は「いつでも、どこでも、誰でも、好きな時に、好きな量だけ水素が使える、分散型水素社会の実現」をスローガンとし、ユーザー目線の水素社会の実現に寄与するために、 </a:t>
            </a:r>
            <a:r>
              <a:rPr lang="en" altLang="ja-JP" sz="2400" b="1" dirty="0">
                <a:effectLst/>
                <a:latin typeface="+mn-ea"/>
              </a:rPr>
              <a:t>SOEC(</a:t>
            </a:r>
            <a:r>
              <a:rPr lang="ja-JP" altLang="en-US" sz="2400" b="1">
                <a:effectLst/>
                <a:latin typeface="+mn-ea"/>
              </a:rPr>
              <a:t>固体酸化物形電解セル</a:t>
            </a:r>
            <a:r>
              <a:rPr lang="en-US" altLang="ja-JP" sz="2400" b="1" dirty="0">
                <a:effectLst/>
                <a:latin typeface="+mn-ea"/>
              </a:rPr>
              <a:t>)</a:t>
            </a:r>
            <a:r>
              <a:rPr lang="ja-JP" altLang="en-US" sz="2400" b="1">
                <a:effectLst/>
                <a:latin typeface="+mn-ea"/>
              </a:rPr>
              <a:t>水素製造装置の開発実証に取り組んでます。 </a:t>
            </a:r>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86794" y="2625499"/>
            <a:ext cx="8887462" cy="646331"/>
          </a:xfrm>
          <a:prstGeom prst="rect">
            <a:avLst/>
          </a:prstGeom>
          <a:noFill/>
        </p:spPr>
        <p:txBody>
          <a:bodyPr wrap="square" rtlCol="0">
            <a:spAutoFit/>
          </a:bodyPr>
          <a:lstStyle/>
          <a:p>
            <a:pPr algn="ctr"/>
            <a:r>
              <a:rPr kumimoji="1" lang="ja-JP" altLang="en-US" sz="3600" b="1"/>
              <a:t>株式会社グリーン・メタネーション研究所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7958" y="3510095"/>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93057" y="12987655"/>
            <a:ext cx="5535033" cy="1815882"/>
          </a:xfrm>
          <a:prstGeom prst="rect">
            <a:avLst/>
          </a:prstGeom>
          <a:noFill/>
        </p:spPr>
        <p:txBody>
          <a:bodyPr wrap="square" rtlCol="0">
            <a:spAutoFit/>
          </a:bodyPr>
          <a:lstStyle/>
          <a:p>
            <a:r>
              <a:rPr kumimoji="1" lang="ja-JP" altLang="en-US" sz="2800" b="1"/>
              <a:t>・脱炭素エネルギーのマルチ化を目指す企業や自治体との連携</a:t>
            </a:r>
            <a:endParaRPr kumimoji="1" lang="en-US" altLang="ja-JP" sz="2800" b="1" dirty="0"/>
          </a:p>
          <a:p>
            <a:r>
              <a:rPr kumimoji="1" lang="ja-JP" altLang="en-US" sz="2800" b="1"/>
              <a:t>・建設業における</a:t>
            </a:r>
            <a:r>
              <a:rPr kumimoji="1" lang="en-US" altLang="ja-JP" sz="2800" b="1" dirty="0"/>
              <a:t>ZEB/ZEH</a:t>
            </a:r>
            <a:r>
              <a:rPr kumimoji="1" lang="ja-JP" altLang="en-US" sz="2800" b="1"/>
              <a:t>のエネルギー供給システムへの組み込み</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502FA40C-A628-A982-E5D7-5297D0BBBA21}"/>
              </a:ext>
            </a:extLst>
          </p:cNvPr>
          <p:cNvPicPr>
            <a:picLocks noChangeAspect="1"/>
          </p:cNvPicPr>
          <p:nvPr/>
        </p:nvPicPr>
        <p:blipFill>
          <a:blip r:embed="rId3"/>
          <a:stretch>
            <a:fillRect/>
          </a:stretch>
        </p:blipFill>
        <p:spPr>
          <a:xfrm>
            <a:off x="1574622" y="6231413"/>
            <a:ext cx="2527237" cy="2400047"/>
          </a:xfrm>
          <a:prstGeom prst="rect">
            <a:avLst/>
          </a:prstGeom>
          <a:ln>
            <a:solidFill>
              <a:schemeClr val="accent5"/>
            </a:solidFill>
          </a:ln>
        </p:spPr>
      </p:pic>
      <p:sp>
        <p:nvSpPr>
          <p:cNvPr id="14" name="テキスト ボックス 13">
            <a:extLst>
              <a:ext uri="{FF2B5EF4-FFF2-40B4-BE49-F238E27FC236}">
                <a16:creationId xmlns:a16="http://schemas.microsoft.com/office/drawing/2014/main" id="{7858674F-BE4B-5A47-0407-F72023D0776D}"/>
              </a:ext>
            </a:extLst>
          </p:cNvPr>
          <p:cNvSpPr txBox="1"/>
          <p:nvPr/>
        </p:nvSpPr>
        <p:spPr>
          <a:xfrm>
            <a:off x="4158608" y="6133660"/>
            <a:ext cx="6372397" cy="2677656"/>
          </a:xfrm>
          <a:prstGeom prst="rect">
            <a:avLst/>
          </a:prstGeom>
          <a:noFill/>
        </p:spPr>
        <p:txBody>
          <a:bodyPr wrap="square" rtlCol="0">
            <a:spAutoFit/>
          </a:bodyPr>
          <a:lstStyle/>
          <a:p>
            <a:r>
              <a:rPr kumimoji="1" lang="ja-JP" altLang="en-US" sz="2800" b="1"/>
              <a:t>装置概要</a:t>
            </a:r>
            <a:endParaRPr kumimoji="1" lang="en-US" altLang="ja-JP" sz="2800" b="1" dirty="0"/>
          </a:p>
          <a:p>
            <a:r>
              <a:rPr kumimoji="1" lang="ja-JP" altLang="en-US" sz="2800" b="1"/>
              <a:t>●</a:t>
            </a:r>
            <a:r>
              <a:rPr kumimoji="1" lang="en-US" altLang="ja-JP" sz="2800"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800" b="1" dirty="0" err="1">
                <a:latin typeface="+mn-ea"/>
              </a:rPr>
              <a:t>elcogen</a:t>
            </a:r>
            <a:r>
              <a:rPr kumimoji="1" lang="ja-JP" altLang="en-US" sz="2800" b="1">
                <a:latin typeface="+mn-ea"/>
              </a:rPr>
              <a:t>社製</a:t>
            </a:r>
            <a:r>
              <a:rPr kumimoji="1" lang="en-US" altLang="ja-JP" sz="2800" b="1" dirty="0">
                <a:latin typeface="+mn-ea"/>
              </a:rPr>
              <a:t> E3000</a:t>
            </a:r>
            <a:r>
              <a:rPr kumimoji="1" lang="ja-JP" altLang="en-US" sz="2800" b="1">
                <a:latin typeface="+mn-ea"/>
              </a:rPr>
              <a:t>スタック使用</a:t>
            </a:r>
            <a:endParaRPr kumimoji="1" lang="en-US" altLang="ja-JP" sz="2800" b="1" dirty="0">
              <a:latin typeface="+mn-ea"/>
            </a:endParaRPr>
          </a:p>
          <a:p>
            <a:r>
              <a:rPr kumimoji="1" lang="ja-JP" altLang="en-US" sz="2800" b="1"/>
              <a:t>●</a:t>
            </a:r>
            <a:r>
              <a:rPr kumimoji="1" lang="en-US" altLang="ja-JP" sz="2800" b="1" dirty="0"/>
              <a:t> </a:t>
            </a:r>
            <a:r>
              <a:rPr kumimoji="1" lang="en-US" altLang="ja-JP" sz="2800" b="1" dirty="0">
                <a:latin typeface="+mn-ea"/>
              </a:rPr>
              <a:t>SOEC/SOFC</a:t>
            </a:r>
            <a:r>
              <a:rPr kumimoji="1" lang="ja-JP" altLang="en-US" sz="2800" b="1">
                <a:latin typeface="+mn-ea"/>
              </a:rPr>
              <a:t>両用型システム</a:t>
            </a:r>
            <a:endParaRPr kumimoji="1" lang="en-US" altLang="ja-JP" sz="2800" b="1" dirty="0">
              <a:latin typeface="+mn-ea"/>
            </a:endParaRPr>
          </a:p>
          <a:p>
            <a:r>
              <a:rPr kumimoji="1" lang="ja-JP" altLang="en-US" sz="2800" b="1">
                <a:latin typeface="+mn-ea"/>
              </a:rPr>
              <a:t>　（水素生成</a:t>
            </a:r>
            <a:r>
              <a:rPr kumimoji="1" lang="en-US" altLang="ja-JP" sz="2800" b="1" dirty="0">
                <a:latin typeface="+mn-ea"/>
              </a:rPr>
              <a:t>3N</a:t>
            </a:r>
            <a:r>
              <a:rPr kumimoji="1" lang="ja-JP" altLang="en-US" sz="2800" b="1">
                <a:latin typeface="+mn-ea"/>
              </a:rPr>
              <a:t>㎥</a:t>
            </a:r>
            <a:r>
              <a:rPr kumimoji="1" lang="en-US" altLang="ja-JP" sz="2800" b="1" dirty="0">
                <a:latin typeface="+mn-ea"/>
              </a:rPr>
              <a:t>/h,</a:t>
            </a:r>
            <a:r>
              <a:rPr kumimoji="1" lang="ja-JP" altLang="en-US" sz="2800" b="1">
                <a:latin typeface="+mn-ea"/>
              </a:rPr>
              <a:t>電力供給</a:t>
            </a:r>
            <a:r>
              <a:rPr kumimoji="1" lang="en-US" altLang="ja-JP" sz="2800" b="1" dirty="0">
                <a:latin typeface="+mn-ea"/>
              </a:rPr>
              <a:t>3kW)</a:t>
            </a:r>
            <a:endParaRPr kumimoji="1" lang="en-US" altLang="ja-JP" sz="2800" b="1" dirty="0"/>
          </a:p>
          <a:p>
            <a:r>
              <a:rPr kumimoji="1" lang="ja-JP" altLang="en-US" sz="2800" b="1"/>
              <a:t>●</a:t>
            </a:r>
            <a:r>
              <a:rPr kumimoji="1" lang="en-US" altLang="ja-JP" sz="2800" b="1" dirty="0"/>
              <a:t> </a:t>
            </a:r>
            <a:r>
              <a:rPr kumimoji="1" lang="ja-JP" altLang="en-US" sz="2800" b="1">
                <a:latin typeface="+mn-ea"/>
              </a:rPr>
              <a:t>装置サイズ</a:t>
            </a:r>
            <a:endParaRPr kumimoji="1" lang="en-US" altLang="ja-JP" sz="2800" b="1" dirty="0">
              <a:latin typeface="+mn-ea"/>
            </a:endParaRPr>
          </a:p>
          <a:p>
            <a:r>
              <a:rPr kumimoji="1" lang="ja-JP" altLang="en-US" sz="2800" b="1">
                <a:latin typeface="+mn-ea"/>
              </a:rPr>
              <a:t>　</a:t>
            </a:r>
            <a:r>
              <a:rPr kumimoji="1" lang="en-US" altLang="ja-JP" sz="2800" b="1" dirty="0">
                <a:latin typeface="+mn-ea"/>
              </a:rPr>
              <a:t>   L )800㎜ , W)1800㎜ , H)1900</a:t>
            </a:r>
            <a:r>
              <a:rPr kumimoji="1" lang="ja-JP" altLang="en-US" sz="2800" b="1">
                <a:latin typeface="+mn-ea"/>
              </a:rPr>
              <a:t>㎜</a:t>
            </a:r>
            <a:endParaRPr kumimoji="1" lang="en-US" altLang="ja-JP" sz="2800" b="1" dirty="0">
              <a:latin typeface="+mn-ea"/>
            </a:endParaRPr>
          </a:p>
        </p:txBody>
      </p:sp>
      <p:sp>
        <p:nvSpPr>
          <p:cNvPr id="15" name="テキスト ボックス 14">
            <a:extLst>
              <a:ext uri="{FF2B5EF4-FFF2-40B4-BE49-F238E27FC236}">
                <a16:creationId xmlns:a16="http://schemas.microsoft.com/office/drawing/2014/main" id="{E54E290F-B532-ECF6-21B3-9B61ED094C04}"/>
              </a:ext>
            </a:extLst>
          </p:cNvPr>
          <p:cNvSpPr txBox="1"/>
          <p:nvPr/>
        </p:nvSpPr>
        <p:spPr>
          <a:xfrm>
            <a:off x="1404263" y="9914063"/>
            <a:ext cx="9213265" cy="2246769"/>
          </a:xfrm>
          <a:prstGeom prst="rect">
            <a:avLst/>
          </a:prstGeom>
          <a:noFill/>
        </p:spPr>
        <p:txBody>
          <a:bodyPr wrap="square" rtlCol="0">
            <a:spAutoFit/>
          </a:bodyPr>
          <a:lstStyle/>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個産個消を可能にするコンパクトな水素製造装置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高効率な</a:t>
            </a:r>
            <a:r>
              <a:rPr lang="en-US" altLang="ja-JP" sz="2800" b="1" kern="100" spc="5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による水素製造装置</a:t>
            </a:r>
            <a:r>
              <a:rPr lang="en-US" altLang="ja-JP" sz="2800" b="1" kern="100" spc="50" dirty="0">
                <a:effectLst>
                  <a:glow rad="228600">
                    <a:schemeClr val="bg1">
                      <a:alpha val="40000"/>
                    </a:schemeClr>
                  </a:glow>
                </a:effectLst>
                <a:latin typeface="+mn-ea"/>
                <a:cs typeface="Times New Roman" panose="02020603050405020304" pitchFamily="18" charset="0"/>
              </a:rPr>
              <a:t>(SOFC</a:t>
            </a:r>
            <a:r>
              <a:rPr lang="ja-JP" altLang="en-US" sz="2800" b="1" kern="100" spc="50">
                <a:effectLst>
                  <a:glow rad="228600">
                    <a:schemeClr val="bg1">
                      <a:alpha val="40000"/>
                    </a:schemeClr>
                  </a:glow>
                </a:effectLst>
                <a:latin typeface="+mn-ea"/>
                <a:cs typeface="Times New Roman" panose="02020603050405020304" pitchFamily="18" charset="0"/>
              </a:rPr>
              <a:t>両用型</a:t>
            </a:r>
            <a:r>
              <a:rPr lang="en-US" altLang="ja-JP" sz="2800" b="1" kern="100" spc="50" dirty="0">
                <a:effectLst>
                  <a:glow rad="228600">
                    <a:schemeClr val="bg1">
                      <a:alpha val="40000"/>
                    </a:schemeClr>
                  </a:glow>
                </a:effectLst>
                <a:latin typeface="+mn-ea"/>
                <a:cs typeface="Times New Roman" panose="02020603050405020304" pitchFamily="18" charset="0"/>
              </a:rPr>
              <a:t>)</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再エネ電源も利用できるグリーン水素製造装置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水素だけでなく、メタンやアンモニアも製造できる</a:t>
            </a:r>
            <a:r>
              <a:rPr lang="ja-JP" altLang="en-US" sz="2800" b="1" kern="100" spc="50">
                <a:effectLst>
                  <a:glow rad="228600">
                    <a:schemeClr val="bg1">
                      <a:alpha val="40000"/>
                    </a:schemeClr>
                  </a:glow>
                </a:effectLst>
                <a:latin typeface="+mn-ea"/>
                <a:cs typeface="Times New Roman" panose="02020603050405020304" pitchFamily="18" charset="0"/>
              </a:rPr>
              <a:t>　</a:t>
            </a:r>
            <a:endParaRPr lang="en-US" altLang="ja-JP" sz="2800" b="1" kern="100" spc="50" dirty="0">
              <a:effectLst>
                <a:glow rad="228600">
                  <a:schemeClr val="bg1">
                    <a:alpha val="40000"/>
                  </a:schemeClr>
                </a:glow>
              </a:effectLst>
              <a:latin typeface="+mn-ea"/>
              <a:cs typeface="Times New Roman" panose="02020603050405020304" pitchFamily="18" charset="0"/>
            </a:endParaRPr>
          </a:p>
          <a:p>
            <a:pPr marL="292100" indent="-292100" algn="l"/>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マルチなエネルギー供給装置への発展性</a:t>
            </a:r>
            <a:endParaRPr lang="ja-JP" altLang="ja-JP" sz="2800" b="1" kern="100">
              <a:effectLst>
                <a:glow rad="228600">
                  <a:schemeClr val="bg1">
                    <a:alpha val="40000"/>
                  </a:schemeClr>
                </a:glow>
              </a:effectLst>
              <a:latin typeface="+mn-ea"/>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2AFEC95E-E2D5-A155-B393-B9EA4416C650}"/>
              </a:ext>
            </a:extLst>
          </p:cNvPr>
          <p:cNvSpPr txBox="1"/>
          <p:nvPr/>
        </p:nvSpPr>
        <p:spPr>
          <a:xfrm>
            <a:off x="1240893" y="8963603"/>
            <a:ext cx="8988041" cy="954107"/>
          </a:xfrm>
          <a:prstGeom prst="rect">
            <a:avLst/>
          </a:prstGeom>
          <a:noFill/>
        </p:spPr>
        <p:txBody>
          <a:bodyPr wrap="square" rtlCol="0">
            <a:spAutoFit/>
          </a:bodyPr>
          <a:lstStyle/>
          <a:p>
            <a:pPr indent="146050" algn="l"/>
            <a:r>
              <a:rPr lang="en-US" altLang="ja-JP" sz="2800" b="1" kern="10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によるコンパクトで高効率</a:t>
            </a:r>
            <a:r>
              <a:rPr lang="ja-JP" altLang="en-US" sz="2800" b="1" kern="100" spc="50">
                <a:effectLst>
                  <a:glow rad="228600">
                    <a:schemeClr val="bg1">
                      <a:alpha val="40000"/>
                    </a:schemeClr>
                  </a:glow>
                </a:effectLst>
                <a:latin typeface="+mn-ea"/>
                <a:cs typeface="Times New Roman" panose="02020603050405020304" pitchFamily="18" charset="0"/>
              </a:rPr>
              <a:t>な</a:t>
            </a:r>
            <a:r>
              <a:rPr lang="ja-JP" altLang="ja-JP" sz="2800" b="1" kern="100" spc="50">
                <a:effectLst>
                  <a:glow rad="228600">
                    <a:schemeClr val="bg1">
                      <a:alpha val="40000"/>
                    </a:schemeClr>
                  </a:glow>
                </a:effectLst>
                <a:latin typeface="+mn-ea"/>
                <a:cs typeface="Times New Roman" panose="02020603050405020304" pitchFamily="18" charset="0"/>
              </a:rPr>
              <a:t>水素製造装置</a:t>
            </a:r>
            <a:r>
              <a:rPr lang="ja-JP" altLang="en-US" sz="2800" b="1" kern="100" spc="50">
                <a:effectLst>
                  <a:glow rad="228600">
                    <a:schemeClr val="bg1">
                      <a:alpha val="40000"/>
                    </a:schemeClr>
                  </a:glow>
                </a:effectLst>
                <a:latin typeface="+mn-ea"/>
                <a:cs typeface="Times New Roman" panose="02020603050405020304" pitchFamily="18" charset="0"/>
              </a:rPr>
              <a:t>で</a:t>
            </a:r>
            <a:r>
              <a:rPr lang="ja-JP" altLang="ja-JP"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p>
          <a:p>
            <a:pPr indent="146050" algn="l"/>
            <a:r>
              <a:rPr lang="ja-JP" altLang="ja-JP" sz="2800" b="1" kern="100" spc="50">
                <a:effectLst>
                  <a:glow rad="228600">
                    <a:schemeClr val="bg1">
                      <a:alpha val="40000"/>
                    </a:schemeClr>
                  </a:glow>
                </a:effectLst>
                <a:latin typeface="+mn-ea"/>
                <a:cs typeface="Times New Roman" panose="02020603050405020304" pitchFamily="18" charset="0"/>
              </a:rPr>
              <a:t>以下の新規性及び優位性を有</a:t>
            </a:r>
            <a:r>
              <a:rPr lang="ja-JP" altLang="en-US" sz="2800" b="1" kern="100" spc="50">
                <a:effectLst>
                  <a:glow rad="228600">
                    <a:schemeClr val="bg1">
                      <a:alpha val="40000"/>
                    </a:schemeClr>
                  </a:glow>
                </a:effectLst>
                <a:latin typeface="+mn-ea"/>
                <a:cs typeface="Times New Roman" panose="02020603050405020304" pitchFamily="18" charset="0"/>
              </a:rPr>
              <a:t>します。</a:t>
            </a:r>
            <a:endParaRPr lang="en-US" altLang="ja-JP" sz="2800" b="1" kern="100" spc="50" dirty="0">
              <a:effectLst>
                <a:glow rad="228600">
                  <a:schemeClr val="bg1">
                    <a:alpha val="40000"/>
                  </a:schemeClr>
                </a:glow>
              </a:effectLst>
              <a:latin typeface="+mn-ea"/>
              <a:cs typeface="Times New Roman" panose="02020603050405020304" pitchFamily="18" charset="0"/>
            </a:endParaRPr>
          </a:p>
        </p:txBody>
      </p:sp>
    </p:spTree>
    <p:extLst>
      <p:ext uri="{BB962C8B-B14F-4D97-AF65-F5344CB8AC3E}">
        <p14:creationId xmlns:p14="http://schemas.microsoft.com/office/powerpoint/2010/main" val="43609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lang="ja-JP" altLang="en-US" sz="4800" b="1" i="0" dirty="0">
                <a:solidFill>
                  <a:srgbClr val="1A1C1E"/>
                </a:solidFill>
                <a:effectLst/>
                <a:latin typeface="Meiryo UI" panose="020B0604030504040204" pitchFamily="50" charset="-128"/>
                <a:ea typeface="Meiryo UI" panose="020B0604030504040204" pitchFamily="50" charset="-128"/>
              </a:rPr>
              <a:t>水素で、もしもの時も</a:t>
            </a:r>
            <a:endParaRPr lang="en-US" altLang="ja-JP" sz="4800" b="1" i="0" dirty="0">
              <a:solidFill>
                <a:srgbClr val="1A1C1E"/>
              </a:solidFill>
              <a:effectLst/>
              <a:latin typeface="Meiryo UI" panose="020B0604030504040204" pitchFamily="50" charset="-128"/>
              <a:ea typeface="Meiryo UI" panose="020B0604030504040204" pitchFamily="50" charset="-128"/>
            </a:endParaRPr>
          </a:p>
          <a:p>
            <a:pPr algn="ctr"/>
            <a:r>
              <a:rPr lang="ja-JP" altLang="en-US" sz="4800" b="1" i="0" dirty="0">
                <a:solidFill>
                  <a:srgbClr val="1A1C1E"/>
                </a:solidFill>
                <a:effectLst/>
                <a:latin typeface="Meiryo UI" panose="020B0604030504040204" pitchFamily="50" charset="-128"/>
                <a:ea typeface="Meiryo UI" panose="020B0604030504040204" pitchFamily="50" charset="-128"/>
              </a:rPr>
              <a:t>電力供給可能な非常用電源</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lang="ja-JP" altLang="en-US" sz="2400" b="1" i="0" dirty="0">
                <a:solidFill>
                  <a:srgbClr val="1A1C1E"/>
                </a:solidFill>
                <a:effectLst/>
                <a:latin typeface="Google Sans Text"/>
              </a:rPr>
              <a:t>ケィ・マック株式会社は、高品質な製品とサービスで、住宅・非住宅分野の空間作りをサポートするリーディングカンパニーです。顧客ニーズに応じたカスタマイズで、快適で機能的な空間と持続可能な社会を実現します。 </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9056624" cy="2677656"/>
          </a:xfrm>
          <a:prstGeom prst="rect">
            <a:avLst/>
          </a:prstGeom>
          <a:noFill/>
        </p:spPr>
        <p:txBody>
          <a:bodyPr wrap="square" rtlCol="0">
            <a:spAutoFit/>
          </a:bodyPr>
          <a:lstStyle/>
          <a:p>
            <a:r>
              <a:rPr lang="en-US" altLang="ja-JP" sz="2800" b="1" i="0" dirty="0" err="1">
                <a:solidFill>
                  <a:srgbClr val="1A1C1E"/>
                </a:solidFill>
                <a:effectLst/>
                <a:latin typeface="Google Sans Text"/>
              </a:rPr>
              <a:t>Hydrofty</a:t>
            </a:r>
            <a:r>
              <a:rPr lang="ja-JP" altLang="en-US" sz="2800" b="1" i="0" dirty="0">
                <a:solidFill>
                  <a:srgbClr val="1A1C1E"/>
                </a:solidFill>
                <a:effectLst/>
                <a:latin typeface="Google Sans Text"/>
              </a:rPr>
              <a:t>は、燃料電池（水素発電）と蓄電池を組み合わせた可搬型エネルギーシステムです。災害時には、外部電源が途絶えても水素燃料電池が起動し、速やかに電力を供給。避難所などの拠点において、照明、情報通信機器、医療機器などの電力需要を支え、安全・安心な避難生活をサポートします。</a:t>
            </a: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21017" y="2619268"/>
            <a:ext cx="8887462" cy="646331"/>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ケィ・マック株式会社</a:t>
            </a:r>
            <a:endParaRPr kumimoji="1" lang="en-US" altLang="ja-JP" sz="36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375648" y="3570489"/>
            <a:ext cx="6997741"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大阪市淀川区</a:t>
            </a:r>
            <a:endParaRPr kumimoji="1" lang="en-US" altLang="ja-JP" sz="2400" b="1"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13227"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835431" cy="1938992"/>
          </a:xfrm>
          <a:prstGeom prst="rect">
            <a:avLst/>
          </a:prstGeom>
          <a:noFill/>
        </p:spPr>
        <p:txBody>
          <a:bodyPr wrap="square" rtlCol="0">
            <a:spAutoFit/>
          </a:bodyPr>
          <a:lstStyle/>
          <a:p>
            <a:r>
              <a:rPr lang="en-US" altLang="ja-JP" sz="2400" b="1" i="0" dirty="0" err="1">
                <a:solidFill>
                  <a:srgbClr val="1A1C1E"/>
                </a:solidFill>
                <a:effectLst/>
                <a:latin typeface="Google Sans Text"/>
              </a:rPr>
              <a:t>Hydrofty</a:t>
            </a:r>
            <a:r>
              <a:rPr lang="ja-JP" altLang="en-US" sz="2400" b="1" i="0" dirty="0">
                <a:solidFill>
                  <a:srgbClr val="1A1C1E"/>
                </a:solidFill>
                <a:effectLst/>
                <a:latin typeface="Google Sans Text"/>
              </a:rPr>
              <a:t>は、静音に優れ屋内利用が可能。災害時の避難所での電力供給に加え、イベントや工事現場など、電源がない場所での非常用電源として活用でき、持続可能な社会と地域防災に貢献します。</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FDEC2DA0-1F96-66F3-2156-B40D5888D87D}"/>
              </a:ext>
            </a:extLst>
          </p:cNvPr>
          <p:cNvPicPr>
            <a:picLocks noChangeAspect="1"/>
          </p:cNvPicPr>
          <p:nvPr/>
        </p:nvPicPr>
        <p:blipFill>
          <a:blip r:embed="rId3"/>
          <a:stretch>
            <a:fillRect/>
          </a:stretch>
        </p:blipFill>
        <p:spPr>
          <a:xfrm>
            <a:off x="7381052" y="6351202"/>
            <a:ext cx="2821080" cy="2313018"/>
          </a:xfrm>
          <a:prstGeom prst="rect">
            <a:avLst/>
          </a:prstGeom>
        </p:spPr>
      </p:pic>
      <p:pic>
        <p:nvPicPr>
          <p:cNvPr id="16" name="図 15">
            <a:extLst>
              <a:ext uri="{FF2B5EF4-FFF2-40B4-BE49-F238E27FC236}">
                <a16:creationId xmlns:a16="http://schemas.microsoft.com/office/drawing/2014/main" id="{784D6D6F-E081-9B07-9C10-A548A3FEA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017" y="6224493"/>
            <a:ext cx="5326647" cy="2746689"/>
          </a:xfrm>
          <a:prstGeom prst="rect">
            <a:avLst/>
          </a:prstGeom>
        </p:spPr>
      </p:pic>
    </p:spTree>
    <p:extLst>
      <p:ext uri="{BB962C8B-B14F-4D97-AF65-F5344CB8AC3E}">
        <p14:creationId xmlns:p14="http://schemas.microsoft.com/office/powerpoint/2010/main" val="174932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水素を安全かつコンパクトに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長期保管</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境川工業株式会社は、１９４７</a:t>
            </a:r>
            <a:r>
              <a:rPr lang="ja-JP" altLang="en-US" sz="2400" b="1" i="0" dirty="0">
                <a:solidFill>
                  <a:srgbClr val="333333"/>
                </a:solidFill>
                <a:effectLst/>
                <a:latin typeface="Montserrat" panose="00000500000000000000" pitchFamily="2" charset="0"/>
              </a:rPr>
              <a:t>年の創業以来、</a:t>
            </a:r>
            <a:r>
              <a:rPr lang="ja-JP" altLang="en-US" sz="2400" b="1" dirty="0"/>
              <a:t>産業用熱交換機器の専門メーカーとして、熱交換機器の高効率化やコンパクト化の研究開発を進めてきました</a:t>
            </a:r>
            <a:r>
              <a:rPr lang="ja-JP" altLang="en-US" sz="2400" b="1" i="0" dirty="0">
                <a:solidFill>
                  <a:srgbClr val="333333"/>
                </a:solidFill>
                <a:effectLst/>
                <a:latin typeface="Montserrat" panose="00000500000000000000" pitchFamily="2" charset="0"/>
              </a:rPr>
              <a:t>。</a:t>
            </a:r>
            <a:r>
              <a:rPr lang="ja-JP" altLang="en-US" sz="2400" b="1" dirty="0"/>
              <a:t>近年では熱交換器の製造・販売を通して、省エネ・ 省資源化に貢献しています。</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15629" y="9127071"/>
            <a:ext cx="9225385" cy="3000821"/>
          </a:xfrm>
          <a:prstGeom prst="rect">
            <a:avLst/>
          </a:prstGeom>
          <a:noFill/>
        </p:spPr>
        <p:txBody>
          <a:bodyPr wrap="square" rtlCol="0">
            <a:spAutoFit/>
          </a:bodyPr>
          <a:lstStyle/>
          <a:p>
            <a:r>
              <a:rPr kumimoji="1" lang="ja-JP" altLang="en-US" sz="2700" b="1" dirty="0"/>
              <a:t>メガソーラーの普及により余剰電力から生産されるグリーン水素を、安全かつ大量に保管する技術が求められています。本製品は、熱交換技術によって都市部に運ばれてきた水素を短時間で充填し、安全かつコンパクトに長期保管を可能とします。また、使用する水素吸蔵合金は着火しない安全性の高い新材料で、水素保管において高圧ガス保安法・消防法に抵触しません。</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境川工業株式会社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a:t>
            </a:r>
            <a:r>
              <a:rPr kumimoji="1" lang="en-US" altLang="ja-JP" sz="2800" b="1" dirty="0"/>
              <a:t>2050</a:t>
            </a:r>
            <a:r>
              <a:rPr kumimoji="1" lang="ja-JP" altLang="en-US" sz="2800" b="1" dirty="0"/>
              <a:t>年のカーボンニュートラル社会の実現にむけて、再生可能エネルギー事業において重要な役割を果たす製品です。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026" name="Picture 2" descr="d:\maeda-s\Desktop\「水素吸蔵合金タンク」スケルトンモデル.jpg"/>
          <p:cNvPicPr>
            <a:picLocks noChangeAspect="1" noChangeArrowheads="1"/>
          </p:cNvPicPr>
          <p:nvPr/>
        </p:nvPicPr>
        <p:blipFill>
          <a:blip r:embed="rId3" cstate="print"/>
          <a:srcRect/>
          <a:stretch>
            <a:fillRect/>
          </a:stretch>
        </p:blipFill>
        <p:spPr bwMode="auto">
          <a:xfrm>
            <a:off x="1994738" y="6173061"/>
            <a:ext cx="3931921" cy="2842506"/>
          </a:xfrm>
          <a:prstGeom prst="rect">
            <a:avLst/>
          </a:prstGeom>
          <a:noFill/>
        </p:spPr>
      </p:pic>
      <p:sp>
        <p:nvSpPr>
          <p:cNvPr id="28" name="テキスト ボックス 27">
            <a:extLst>
              <a:ext uri="{FF2B5EF4-FFF2-40B4-BE49-F238E27FC236}">
                <a16:creationId xmlns:a16="http://schemas.microsoft.com/office/drawing/2014/main" id="{D7FFF235-9CEA-6F23-8DDD-FAC65A4EACFF}"/>
              </a:ext>
            </a:extLst>
          </p:cNvPr>
          <p:cNvSpPr txBox="1"/>
          <p:nvPr/>
        </p:nvSpPr>
        <p:spPr>
          <a:xfrm>
            <a:off x="6380051" y="7321373"/>
            <a:ext cx="3735969" cy="954107"/>
          </a:xfrm>
          <a:prstGeom prst="rect">
            <a:avLst/>
          </a:prstGeom>
          <a:noFill/>
        </p:spPr>
        <p:txBody>
          <a:bodyPr wrap="square" rtlCol="0">
            <a:spAutoFit/>
          </a:bodyPr>
          <a:lstStyle/>
          <a:p>
            <a:r>
              <a:rPr kumimoji="1" lang="ja-JP" altLang="en-US" sz="2800" b="1" dirty="0"/>
              <a:t>急速充填型</a:t>
            </a:r>
            <a:endParaRPr kumimoji="1" lang="en-US" altLang="ja-JP" sz="2800" b="1" dirty="0"/>
          </a:p>
          <a:p>
            <a:r>
              <a:rPr kumimoji="1" lang="ja-JP" altLang="en-US" sz="2800" b="1" dirty="0"/>
              <a:t>水素吸蔵合金タンク</a:t>
            </a:r>
          </a:p>
        </p:txBody>
      </p:sp>
    </p:spTree>
    <p:extLst>
      <p:ext uri="{BB962C8B-B14F-4D97-AF65-F5344CB8AC3E}">
        <p14:creationId xmlns:p14="http://schemas.microsoft.com/office/powerpoint/2010/main" val="2429034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水素ステーション機器用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ゴム材料・</a:t>
            </a:r>
            <a:r>
              <a:rPr kumimoji="1" lang="en-US" altLang="ja-JP" sz="4800" b="1" dirty="0">
                <a:latin typeface="Meiryo UI" panose="020B0604030504040204" pitchFamily="50" charset="-128"/>
                <a:ea typeface="Meiryo UI" panose="020B0604030504040204" pitchFamily="50" charset="-128"/>
              </a:rPr>
              <a:t>O</a:t>
            </a:r>
            <a:r>
              <a:rPr kumimoji="1" lang="ja-JP" altLang="en-US" sz="4800" b="1" dirty="0">
                <a:latin typeface="Meiryo UI" panose="020B0604030504040204" pitchFamily="50" charset="-128"/>
                <a:ea typeface="Meiryo UI" panose="020B0604030504040204" pitchFamily="50" charset="-128"/>
              </a:rPr>
              <a:t>リング</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髙石工業株式会社は、</a:t>
            </a:r>
            <a:r>
              <a:rPr kumimoji="1" lang="en-US" altLang="ja-JP" sz="2400" b="1" dirty="0"/>
              <a:t>1948</a:t>
            </a:r>
            <a:r>
              <a:rPr lang="ja-JP" altLang="en-US" sz="2400" b="1" i="0" dirty="0">
                <a:solidFill>
                  <a:srgbClr val="333333"/>
                </a:solidFill>
                <a:effectLst/>
                <a:latin typeface="Montserrat" panose="00000500000000000000" pitchFamily="2" charset="0"/>
              </a:rPr>
              <a:t>年の創業以来、ゴム材料の開発と</a:t>
            </a:r>
            <a:r>
              <a:rPr lang="ja-JP" altLang="en-US" sz="2400" b="1" dirty="0">
                <a:solidFill>
                  <a:srgbClr val="333333"/>
                </a:solidFill>
                <a:latin typeface="Montserrat" panose="00000500000000000000" pitchFamily="2" charset="0"/>
              </a:rPr>
              <a:t>ゴムパッキン・</a:t>
            </a:r>
            <a:r>
              <a:rPr lang="en-US" altLang="ja-JP" sz="2400" b="1" dirty="0">
                <a:solidFill>
                  <a:srgbClr val="333333"/>
                </a:solidFill>
                <a:latin typeface="Montserrat" panose="00000500000000000000" pitchFamily="2" charset="0"/>
              </a:rPr>
              <a:t>O</a:t>
            </a:r>
            <a:r>
              <a:rPr lang="ja-JP" altLang="en-US" sz="2400" b="1" dirty="0">
                <a:solidFill>
                  <a:srgbClr val="333333"/>
                </a:solidFill>
                <a:latin typeface="Montserrat" panose="00000500000000000000" pitchFamily="2" charset="0"/>
              </a:rPr>
              <a:t>リングを</a:t>
            </a:r>
            <a:r>
              <a:rPr lang="ja-JP" altLang="en-US" sz="2400" b="1" i="0" dirty="0">
                <a:solidFill>
                  <a:srgbClr val="333333"/>
                </a:solidFill>
                <a:effectLst/>
                <a:latin typeface="Montserrat" panose="00000500000000000000" pitchFamily="2" charset="0"/>
              </a:rPr>
              <a:t>製造してきました。この技術を活かし水素ステーション機器用ゴム材料と</a:t>
            </a:r>
            <a:r>
              <a:rPr lang="en-US" altLang="ja-JP" sz="2400" b="1" i="0" dirty="0">
                <a:solidFill>
                  <a:srgbClr val="333333"/>
                </a:solidFill>
                <a:effectLst/>
                <a:latin typeface="Montserrat" panose="00000500000000000000" pitchFamily="2" charset="0"/>
              </a:rPr>
              <a:t>O</a:t>
            </a:r>
            <a:r>
              <a:rPr lang="ja-JP" altLang="en-US" sz="2400" b="1" i="0" dirty="0">
                <a:solidFill>
                  <a:srgbClr val="333333"/>
                </a:solidFill>
                <a:effectLst/>
                <a:latin typeface="Montserrat" panose="00000500000000000000" pitchFamily="2" charset="0"/>
              </a:rPr>
              <a:t>リングを</a:t>
            </a:r>
            <a:r>
              <a:rPr lang="ja-JP" altLang="en-US" sz="2400" b="1" dirty="0">
                <a:solidFill>
                  <a:srgbClr val="333333"/>
                </a:solidFill>
                <a:latin typeface="Montserrat" panose="00000500000000000000" pitchFamily="2" charset="0"/>
              </a:rPr>
              <a:t>開発しました。</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5667719" y="6341556"/>
            <a:ext cx="4782794" cy="5693866"/>
          </a:xfrm>
          <a:prstGeom prst="rect">
            <a:avLst/>
          </a:prstGeom>
          <a:noFill/>
        </p:spPr>
        <p:txBody>
          <a:bodyPr wrap="square" rtlCol="0">
            <a:spAutoFit/>
          </a:bodyPr>
          <a:lstStyle/>
          <a:p>
            <a:r>
              <a:rPr kumimoji="1" lang="ja-JP" altLang="en-US" sz="2800" b="1" dirty="0"/>
              <a:t>〇高圧水素用</a:t>
            </a:r>
            <a:r>
              <a:rPr kumimoji="1" lang="en-US" altLang="ja-JP" sz="2800" b="1" dirty="0"/>
              <a:t>FKM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水素圧縮機向け</a:t>
            </a:r>
            <a:endParaRPr kumimoji="1" lang="en-US" altLang="ja-JP" sz="2800" b="1" dirty="0"/>
          </a:p>
          <a:p>
            <a:r>
              <a:rPr kumimoji="1" lang="ja-JP" altLang="en-US" sz="2800" b="1" dirty="0"/>
              <a:t>圧力温度：</a:t>
            </a:r>
            <a:r>
              <a:rPr kumimoji="1" lang="en-US" altLang="ja-JP" sz="2800" b="1" dirty="0"/>
              <a:t>90MPa/180</a:t>
            </a:r>
            <a:r>
              <a:rPr kumimoji="1" lang="ja-JP" altLang="en-US" sz="2800" b="1" dirty="0"/>
              <a:t>℃仕様</a:t>
            </a:r>
            <a:endParaRPr kumimoji="1" lang="en-US" altLang="ja-JP" sz="2800" b="1" dirty="0"/>
          </a:p>
          <a:p>
            <a:endParaRPr kumimoji="1" lang="en-US" altLang="ja-JP" sz="2800" b="1" dirty="0"/>
          </a:p>
          <a:p>
            <a:r>
              <a:rPr kumimoji="1" lang="ja-JP" altLang="en-US" sz="2800" b="1" dirty="0"/>
              <a:t>〇高圧水素用</a:t>
            </a:r>
            <a:r>
              <a:rPr kumimoji="1" lang="en-US" altLang="ja-JP" sz="2800" b="1" dirty="0"/>
              <a:t>EPDM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水素ディスペンサー・</a:t>
            </a:r>
            <a:endParaRPr kumimoji="1" lang="en-US" altLang="ja-JP" sz="2800" b="1" dirty="0"/>
          </a:p>
          <a:p>
            <a:r>
              <a:rPr kumimoji="1" lang="ja-JP" altLang="en-US" sz="2800" b="1" dirty="0"/>
              <a:t>バルブ向け</a:t>
            </a:r>
            <a:endParaRPr kumimoji="1" lang="en-US" altLang="ja-JP" sz="2800" b="1" dirty="0"/>
          </a:p>
          <a:p>
            <a:r>
              <a:rPr kumimoji="1" lang="ja-JP" altLang="en-US" sz="2800" b="1" dirty="0"/>
              <a:t>圧力温度：</a:t>
            </a:r>
            <a:r>
              <a:rPr kumimoji="1" lang="en-US" altLang="ja-JP" sz="2800" b="1" dirty="0"/>
              <a:t>90MPa/</a:t>
            </a:r>
          </a:p>
          <a:p>
            <a:r>
              <a:rPr kumimoji="1" lang="en-US" altLang="ja-JP" sz="2800" b="1" dirty="0"/>
              <a:t>                     -40</a:t>
            </a:r>
            <a:r>
              <a:rPr kumimoji="1" lang="ja-JP" altLang="en-US" sz="2800" b="1" dirty="0"/>
              <a:t>℃～</a:t>
            </a:r>
            <a:r>
              <a:rPr kumimoji="1" lang="en-US" altLang="ja-JP" sz="2800" b="1" dirty="0"/>
              <a:t>85</a:t>
            </a:r>
            <a:r>
              <a:rPr kumimoji="1" lang="ja-JP" altLang="en-US" sz="2800" b="1" dirty="0"/>
              <a:t>℃仕様</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髙石工業株式会社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茨木市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384995"/>
          </a:xfrm>
          <a:prstGeom prst="rect">
            <a:avLst/>
          </a:prstGeom>
          <a:noFill/>
        </p:spPr>
        <p:txBody>
          <a:bodyPr wrap="square" rtlCol="0">
            <a:spAutoFit/>
          </a:bodyPr>
          <a:lstStyle/>
          <a:p>
            <a:r>
              <a:rPr kumimoji="1" lang="ja-JP" altLang="en-US" sz="2800" b="1" dirty="0"/>
              <a:t>高圧水素機器のシール材に最適です。シール構造設計を含めた連携が可能です。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aphicFrame>
        <p:nvGraphicFramePr>
          <p:cNvPr id="2" name="オブジェクト 1">
            <a:extLst>
              <a:ext uri="{FF2B5EF4-FFF2-40B4-BE49-F238E27FC236}">
                <a16:creationId xmlns:a16="http://schemas.microsoft.com/office/drawing/2014/main" id="{325CA50B-21E8-2C60-73BE-AC0B8C05B22C}"/>
              </a:ext>
            </a:extLst>
          </p:cNvPr>
          <p:cNvGraphicFramePr>
            <a:graphicFrameLocks noChangeAspect="1"/>
          </p:cNvGraphicFramePr>
          <p:nvPr/>
        </p:nvGraphicFramePr>
        <p:xfrm>
          <a:off x="1473691" y="6242999"/>
          <a:ext cx="4101724" cy="5793453"/>
        </p:xfrm>
        <a:graphic>
          <a:graphicData uri="http://schemas.openxmlformats.org/presentationml/2006/ole">
            <mc:AlternateContent xmlns:mc="http://schemas.openxmlformats.org/markup-compatibility/2006">
              <mc:Choice xmlns:v="urn:schemas-microsoft-com:vml" Requires="v">
                <p:oleObj spid="_x0000_s1029" name="Acrobat Document" r:id="rId4" imgW="4541396" imgH="6415597" progId="Acrobat.Document.DC">
                  <p:embed/>
                </p:oleObj>
              </mc:Choice>
              <mc:Fallback>
                <p:oleObj name="Acrobat Document" r:id="rId4" imgW="4541396" imgH="6415597" progId="Acrobat.Document.DC">
                  <p:embed/>
                  <p:pic>
                    <p:nvPicPr>
                      <p:cNvPr id="2" name="オブジェクト 1">
                        <a:extLst>
                          <a:ext uri="{FF2B5EF4-FFF2-40B4-BE49-F238E27FC236}">
                            <a16:creationId xmlns:a16="http://schemas.microsoft.com/office/drawing/2014/main" id="{325CA50B-21E8-2C60-73BE-AC0B8C05B22C}"/>
                          </a:ext>
                        </a:extLst>
                      </p:cNvPr>
                      <p:cNvPicPr/>
                      <p:nvPr/>
                    </p:nvPicPr>
                    <p:blipFill>
                      <a:blip r:embed="rId5"/>
                      <a:stretch>
                        <a:fillRect/>
                      </a:stretch>
                    </p:blipFill>
                    <p:spPr>
                      <a:xfrm>
                        <a:off x="1473691" y="6242999"/>
                        <a:ext cx="4101724" cy="5793453"/>
                      </a:xfrm>
                      <a:prstGeom prst="rect">
                        <a:avLst/>
                      </a:prstGeom>
                    </p:spPr>
                  </p:pic>
                </p:oleObj>
              </mc:Fallback>
            </mc:AlternateContent>
          </a:graphicData>
        </a:graphic>
      </p:graphicFrame>
    </p:spTree>
    <p:extLst>
      <p:ext uri="{BB962C8B-B14F-4D97-AF65-F5344CB8AC3E}">
        <p14:creationId xmlns:p14="http://schemas.microsoft.com/office/powerpoint/2010/main" val="236806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47985" y="1112644"/>
            <a:ext cx="8702528"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ギ酸が水素を運ぶ</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6980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6724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835135"/>
            <a:ext cx="9229796" cy="1569660"/>
          </a:xfrm>
          <a:prstGeom prst="rect">
            <a:avLst/>
          </a:prstGeom>
          <a:noFill/>
        </p:spPr>
        <p:txBody>
          <a:bodyPr wrap="square" rtlCol="0">
            <a:spAutoFit/>
          </a:bodyPr>
          <a:lstStyle/>
          <a:p>
            <a:r>
              <a:rPr kumimoji="1" lang="ja-JP" altLang="en-US" sz="2400" b="1" dirty="0"/>
              <a:t>パーストープは、スウェーデンに本社を置く化学会社で、環境に配慮した化学製品を提供しています。朝日化学工業所は創立</a:t>
            </a:r>
            <a:r>
              <a:rPr kumimoji="1" lang="en-US" altLang="ja-JP" sz="2400" b="1" dirty="0"/>
              <a:t>65</a:t>
            </a:r>
            <a:r>
              <a:rPr kumimoji="1" lang="ja-JP" altLang="en-US" sz="2400" b="1" dirty="0"/>
              <a:t>年を超える日本唯一のギ酸メーカー。パーストープのギ酸塩を原料にギ酸を製造し、環境に優しいギ酸を展開していきます。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659559"/>
            <a:ext cx="1085773" cy="55335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636558"/>
            <a:ext cx="10337800" cy="555782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81828" y="9950782"/>
            <a:ext cx="9168685" cy="1815882"/>
          </a:xfrm>
          <a:prstGeom prst="rect">
            <a:avLst/>
          </a:prstGeom>
          <a:noFill/>
        </p:spPr>
        <p:txBody>
          <a:bodyPr wrap="square" rtlCol="0">
            <a:spAutoFit/>
          </a:bodyPr>
          <a:lstStyle/>
          <a:p>
            <a:r>
              <a:rPr kumimoji="1" lang="ja-JP" altLang="en-US" sz="2800" b="1" dirty="0"/>
              <a:t>ギ酸は新しい水素キャリアとして世界中から注目を集めています。圧縮機を使わず、大きなエネルギー使わずに運べ、保管でき、脱水素ができます。また同時に</a:t>
            </a:r>
            <a:r>
              <a:rPr kumimoji="1" lang="en-US" altLang="ja-JP" sz="2800" b="1" dirty="0"/>
              <a:t>CO2</a:t>
            </a:r>
            <a:r>
              <a:rPr kumimoji="1" lang="ja-JP" altLang="en-US" sz="2800" b="1" dirty="0"/>
              <a:t>も出てきますが、液体として分離し、再利用が可能です。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86458"/>
            <a:ext cx="1412400" cy="1404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137672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1200329"/>
          </a:xfrm>
          <a:prstGeom prst="rect">
            <a:avLst/>
          </a:prstGeom>
          <a:noFill/>
        </p:spPr>
        <p:txBody>
          <a:bodyPr wrap="square" rtlCol="0">
            <a:spAutoFit/>
          </a:bodyPr>
          <a:lstStyle/>
          <a:p>
            <a:pPr algn="ctr"/>
            <a:r>
              <a:rPr kumimoji="1" lang="ja-JP" altLang="en-US" sz="3600" b="1" dirty="0"/>
              <a:t>パーストープジャパン株式会社</a:t>
            </a:r>
            <a:endParaRPr kumimoji="1" lang="en-US" altLang="ja-JP" sz="3600" b="1" dirty="0"/>
          </a:p>
          <a:p>
            <a:pPr algn="ctr"/>
            <a:r>
              <a:rPr kumimoji="1" lang="ja-JP" altLang="en-US" sz="3600" b="1" dirty="0"/>
              <a:t>株式会社朝日化学工業所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95653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99191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400719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a:t>
            </a:r>
            <a:r>
              <a:rPr kumimoji="1" lang="en-US" altLang="ja-JP" sz="2000"/>
              <a:t>25</a:t>
            </a:r>
            <a:r>
              <a:rPr kumimoji="1" lang="ja-JP" altLang="en-US" sz="2000"/>
              <a:t>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水素活用例：</a:t>
            </a:r>
            <a:endParaRPr kumimoji="1" lang="en-US" altLang="ja-JP" sz="2800" b="1" dirty="0"/>
          </a:p>
          <a:p>
            <a:r>
              <a:rPr kumimoji="1" lang="ja-JP" altLang="en-US" sz="2800" b="1" dirty="0"/>
              <a:t>・二酸化炭素を使用する用途電源</a:t>
            </a:r>
            <a:endParaRPr kumimoji="1" lang="en-US" altLang="ja-JP" sz="2800" b="1" dirty="0"/>
          </a:p>
          <a:p>
            <a:r>
              <a:rPr kumimoji="1" lang="ja-JP" altLang="en-US" sz="2800" b="1" dirty="0"/>
              <a:t>・非常用電源</a:t>
            </a:r>
            <a:endParaRPr kumimoji="1" lang="en-US" altLang="ja-JP" sz="2800" b="1" dirty="0"/>
          </a:p>
          <a:p>
            <a:r>
              <a:rPr kumimoji="1" lang="ja-JP" altLang="en-US" sz="2800" b="1" dirty="0"/>
              <a:t>・初期投資が難しい山間部もしくは沿岸</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Picture 11">
            <a:extLst>
              <a:ext uri="{FF2B5EF4-FFF2-40B4-BE49-F238E27FC236}">
                <a16:creationId xmlns:a16="http://schemas.microsoft.com/office/drawing/2014/main" id="{D3CD1671-37DB-FA0C-0AEC-414C8BFA4A3B}"/>
              </a:ext>
            </a:extLst>
          </p:cNvPr>
          <p:cNvPicPr>
            <a:picLocks noChangeAspect="1"/>
          </p:cNvPicPr>
          <p:nvPr/>
        </p:nvPicPr>
        <p:blipFill>
          <a:blip r:embed="rId3"/>
          <a:stretch>
            <a:fillRect/>
          </a:stretch>
        </p:blipFill>
        <p:spPr>
          <a:xfrm>
            <a:off x="1374681" y="6719343"/>
            <a:ext cx="9028223" cy="2959998"/>
          </a:xfrm>
          <a:prstGeom prst="rect">
            <a:avLst/>
          </a:prstGeom>
        </p:spPr>
      </p:pic>
    </p:spTree>
    <p:extLst>
      <p:ext uri="{BB962C8B-B14F-4D97-AF65-F5344CB8AC3E}">
        <p14:creationId xmlns:p14="http://schemas.microsoft.com/office/powerpoint/2010/main" val="40947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1E7D5D0-02D0-495C-BB54-92D06ED21D92}"/>
              </a:ext>
            </a:extLst>
          </p:cNvPr>
          <p:cNvPicPr>
            <a:picLocks noChangeAspect="1"/>
          </p:cNvPicPr>
          <p:nvPr/>
        </p:nvPicPr>
        <p:blipFill>
          <a:blip r:embed="rId2"/>
          <a:stretch>
            <a:fillRect/>
          </a:stretch>
        </p:blipFill>
        <p:spPr>
          <a:xfrm>
            <a:off x="7856032" y="10209591"/>
            <a:ext cx="2594481" cy="1473409"/>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燃焼時</a:t>
            </a:r>
            <a:r>
              <a:rPr kumimoji="1" lang="en-US" altLang="ja-JP" sz="4800" b="1" dirty="0">
                <a:latin typeface="Meiryo UI" panose="020B0604030504040204" pitchFamily="50" charset="-128"/>
                <a:ea typeface="Meiryo UI" panose="020B0604030504040204" pitchFamily="50" charset="-128"/>
              </a:rPr>
              <a:t>CO</a:t>
            </a:r>
            <a:r>
              <a:rPr kumimoji="1" lang="ja-JP" altLang="en-US" sz="4800" b="1" baseline="-25000" dirty="0">
                <a:latin typeface="Meiryo UI" panose="020B0604030504040204" pitchFamily="50" charset="-128"/>
                <a:ea typeface="Meiryo UI" panose="020B0604030504040204" pitchFamily="50" charset="-128"/>
              </a:rPr>
              <a:t>２</a:t>
            </a:r>
            <a:r>
              <a:rPr kumimoji="1" lang="ja-JP" altLang="en-US" sz="4800" b="1" dirty="0">
                <a:latin typeface="Meiryo UI" panose="020B0604030504040204" pitchFamily="50" charset="-128"/>
                <a:ea typeface="Meiryo UI" panose="020B0604030504040204" pitchFamily="50" charset="-128"/>
              </a:rPr>
              <a:t>排出ゼロを実現した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水素燃料ボイラ</a:t>
            </a:r>
            <a:endParaRPr kumimoji="1" lang="en-US" altLang="ja-JP" sz="4800" b="1" dirty="0">
              <a:latin typeface="Meiryo UI" panose="020B0604030504040204" pitchFamily="50" charset="-128"/>
              <a:ea typeface="Meiryo UI" panose="020B0604030504040204" pitchFamily="50" charset="-128"/>
            </a:endParaRPr>
          </a:p>
          <a:p>
            <a:pPr algn="ct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200329"/>
          </a:xfrm>
          <a:prstGeom prst="rect">
            <a:avLst/>
          </a:prstGeom>
          <a:noFill/>
        </p:spPr>
        <p:txBody>
          <a:bodyPr wrap="square" rtlCol="0">
            <a:spAutoFit/>
          </a:bodyPr>
          <a:lstStyle/>
          <a:p>
            <a:r>
              <a:rPr lang="ja-JP" altLang="en-US" sz="2400" b="1" i="0" dirty="0">
                <a:solidFill>
                  <a:srgbClr val="000000"/>
                </a:solidFill>
                <a:effectLst/>
                <a:latin typeface="+mn-ea"/>
              </a:rPr>
              <a:t>小型貫流ボイラ・舶用補助ボイラ・排ガス（廃熱）ボイラ・水処理機器・食品機器・滅菌器・薬品等の製造販売、メンテナンス、環境計量証明業 等</a:t>
            </a:r>
            <a:endParaRPr kumimoji="1" lang="en-US" altLang="ja-JP" sz="2400" b="1" dirty="0">
              <a:solidFill>
                <a:srgbClr val="FF0000"/>
              </a:solidFill>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三浦工業株式会社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東京本社・松山本社　／　大阪支店（東大阪市）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u="sng" dirty="0"/>
              <a:t>燃焼時の</a:t>
            </a:r>
            <a:r>
              <a:rPr kumimoji="1" lang="en-US" altLang="ja-JP" sz="2800" b="1" u="sng" dirty="0"/>
              <a:t>CO</a:t>
            </a:r>
            <a:r>
              <a:rPr kumimoji="1" lang="en-US" altLang="ja-JP" sz="2800" b="1" u="sng" baseline="-25000" dirty="0"/>
              <a:t>2</a:t>
            </a:r>
            <a:r>
              <a:rPr kumimoji="1" lang="ja-JP" altLang="en-US" sz="2800" b="1" u="sng" dirty="0"/>
              <a:t>排出ゼロ</a:t>
            </a:r>
            <a:endParaRPr kumimoji="1" lang="en-US" altLang="ja-JP" sz="2800" b="1" u="sng" dirty="0"/>
          </a:p>
          <a:p>
            <a:r>
              <a:rPr kumimoji="1" lang="ja-JP" altLang="en-US" sz="2800" b="1" dirty="0"/>
              <a:t>水素は燃焼時の生成物が水のみであるため、燃焼時の</a:t>
            </a:r>
            <a:r>
              <a:rPr kumimoji="1" lang="en-US" altLang="ja-JP" sz="2800" b="1" dirty="0"/>
              <a:t>CO</a:t>
            </a:r>
            <a:r>
              <a:rPr kumimoji="1" lang="en-US" altLang="ja-JP" sz="2800" b="1" baseline="-25000" dirty="0"/>
              <a:t>2</a:t>
            </a:r>
            <a:r>
              <a:rPr kumimoji="1" lang="ja-JP" altLang="en-US" sz="2800" b="1" dirty="0"/>
              <a:t>排出はゼロになります。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トラック, ストリート, 座る, ボート が含まれている画像&#10;&#10;自動的に生成された説明">
            <a:extLst>
              <a:ext uri="{FF2B5EF4-FFF2-40B4-BE49-F238E27FC236}">
                <a16:creationId xmlns:a16="http://schemas.microsoft.com/office/drawing/2014/main" id="{B0D93126-A7CF-42D9-9520-7BA296057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462" y="6711563"/>
            <a:ext cx="3839334" cy="3839334"/>
          </a:xfrm>
          <a:prstGeom prst="rect">
            <a:avLst/>
          </a:prstGeom>
        </p:spPr>
      </p:pic>
      <p:sp>
        <p:nvSpPr>
          <p:cNvPr id="37" name="テキスト ボックス 36">
            <a:extLst>
              <a:ext uri="{FF2B5EF4-FFF2-40B4-BE49-F238E27FC236}">
                <a16:creationId xmlns:a16="http://schemas.microsoft.com/office/drawing/2014/main" id="{682911D7-D70F-4C59-9928-93FA4C021923}"/>
              </a:ext>
            </a:extLst>
          </p:cNvPr>
          <p:cNvSpPr txBox="1"/>
          <p:nvPr/>
        </p:nvSpPr>
        <p:spPr>
          <a:xfrm>
            <a:off x="5177541" y="6264893"/>
            <a:ext cx="5514272" cy="4216539"/>
          </a:xfrm>
          <a:prstGeom prst="rect">
            <a:avLst/>
          </a:prstGeom>
          <a:noFill/>
        </p:spPr>
        <p:txBody>
          <a:bodyPr wrap="square" rtlCol="0">
            <a:spAutoFit/>
          </a:bodyPr>
          <a:lstStyle/>
          <a:p>
            <a:r>
              <a:rPr kumimoji="1" lang="ja-JP" altLang="en-US" sz="2800" b="1" dirty="0"/>
              <a:t>●ボイラ効率</a:t>
            </a:r>
            <a:r>
              <a:rPr kumimoji="1" lang="en-US" altLang="ja-JP" sz="2800" b="1" dirty="0"/>
              <a:t>105</a:t>
            </a:r>
            <a:r>
              <a:rPr kumimoji="1" lang="ja-JP" altLang="en-US" sz="2800" b="1" dirty="0"/>
              <a:t>％を達成</a:t>
            </a:r>
            <a:endParaRPr kumimoji="1" lang="en-US" altLang="ja-JP" sz="2800" b="1" dirty="0"/>
          </a:p>
          <a:p>
            <a:r>
              <a:rPr kumimoji="1" lang="ja-JP" altLang="en-US" sz="2800" b="1" dirty="0"/>
              <a:t>　</a:t>
            </a:r>
            <a:r>
              <a:rPr kumimoji="1" lang="ja-JP" altLang="en-US" sz="2400" b="1" dirty="0"/>
              <a:t>潜熱回収エコノマイザーを搭載</a:t>
            </a:r>
            <a:endParaRPr kumimoji="1" lang="en-US" altLang="ja-JP" sz="2400" b="1" dirty="0"/>
          </a:p>
          <a:p>
            <a:endParaRPr kumimoji="1" lang="en-US" altLang="ja-JP" sz="2800" b="1" dirty="0"/>
          </a:p>
          <a:p>
            <a:r>
              <a:rPr kumimoji="1" lang="ja-JP" altLang="en-US" sz="2800" b="1" dirty="0"/>
              <a:t>●業界最高レベルの低</a:t>
            </a:r>
            <a:r>
              <a:rPr kumimoji="1" lang="en-US" altLang="ja-JP" sz="2800" b="1" dirty="0"/>
              <a:t>NOx</a:t>
            </a:r>
            <a:r>
              <a:rPr kumimoji="1" lang="ja-JP" altLang="en-US" sz="2800" b="1" dirty="0"/>
              <a:t>水準</a:t>
            </a:r>
            <a:endParaRPr kumimoji="1" lang="en-US" altLang="ja-JP" sz="2800" b="1" dirty="0"/>
          </a:p>
          <a:p>
            <a:r>
              <a:rPr kumimoji="1" lang="ja-JP" altLang="en-US" sz="2800" b="1" dirty="0"/>
              <a:t>　</a:t>
            </a:r>
            <a:r>
              <a:rPr kumimoji="1" lang="ja-JP" altLang="en-US" sz="2400" b="1" dirty="0"/>
              <a:t>新規開発のバーナーにより　　</a:t>
            </a:r>
            <a:endParaRPr kumimoji="1" lang="en-US" altLang="ja-JP" sz="2400" b="1" dirty="0"/>
          </a:p>
          <a:p>
            <a:r>
              <a:rPr kumimoji="1" lang="ja-JP" altLang="en-US" sz="2400" b="1" dirty="0"/>
              <a:t>　</a:t>
            </a:r>
            <a:r>
              <a:rPr kumimoji="1" lang="en-US" altLang="ja-JP" sz="2400" b="1" dirty="0" err="1"/>
              <a:t>Nox</a:t>
            </a:r>
            <a:r>
              <a:rPr kumimoji="1" lang="ja-JP" altLang="en-US" sz="2400" b="1" dirty="0"/>
              <a:t>値</a:t>
            </a:r>
            <a:r>
              <a:rPr kumimoji="1" lang="en-US" altLang="ja-JP" sz="2400" b="1" dirty="0"/>
              <a:t>40ppm</a:t>
            </a:r>
            <a:r>
              <a:rPr kumimoji="1" lang="ja-JP" altLang="en-US" sz="2400" b="1" dirty="0"/>
              <a:t>を達成</a:t>
            </a:r>
            <a:endParaRPr kumimoji="1" lang="en-US" altLang="ja-JP" sz="2800" b="1" dirty="0"/>
          </a:p>
          <a:p>
            <a:endParaRPr kumimoji="1" lang="en-US" altLang="ja-JP" sz="2800" b="1" dirty="0"/>
          </a:p>
          <a:p>
            <a:r>
              <a:rPr kumimoji="1" lang="ja-JP" altLang="en-US" sz="2800" b="1" dirty="0"/>
              <a:t>●水素燃焼のための安全装置</a:t>
            </a:r>
            <a:endParaRPr kumimoji="1" lang="en-US" altLang="ja-JP" sz="2800" b="1" dirty="0"/>
          </a:p>
          <a:p>
            <a:r>
              <a:rPr kumimoji="1" lang="ja-JP" altLang="en-US" sz="2400" b="1" dirty="0"/>
              <a:t>　逆火防止装置を標準装備</a:t>
            </a:r>
            <a:endParaRPr kumimoji="1" lang="en-US" altLang="ja-JP" sz="2400" b="1" dirty="0"/>
          </a:p>
          <a:p>
            <a:r>
              <a:rPr kumimoji="1" lang="ja-JP" altLang="en-US" sz="2400" b="1" dirty="0"/>
              <a:t>　窒素パージ及び防爆仕様</a:t>
            </a:r>
          </a:p>
        </p:txBody>
      </p:sp>
      <p:sp>
        <p:nvSpPr>
          <p:cNvPr id="3" name="テキスト ボックス 2">
            <a:extLst>
              <a:ext uri="{FF2B5EF4-FFF2-40B4-BE49-F238E27FC236}">
                <a16:creationId xmlns:a16="http://schemas.microsoft.com/office/drawing/2014/main" id="{80EF81FA-9E8E-C7A2-6E82-078C0E1E5D60}"/>
              </a:ext>
            </a:extLst>
          </p:cNvPr>
          <p:cNvSpPr txBox="1"/>
          <p:nvPr/>
        </p:nvSpPr>
        <p:spPr>
          <a:xfrm>
            <a:off x="2001854" y="10550897"/>
            <a:ext cx="2982905" cy="954107"/>
          </a:xfrm>
          <a:prstGeom prst="rect">
            <a:avLst/>
          </a:prstGeom>
          <a:noFill/>
        </p:spPr>
        <p:txBody>
          <a:bodyPr wrap="square" rtlCol="0">
            <a:spAutoFit/>
          </a:bodyPr>
          <a:lstStyle/>
          <a:p>
            <a:r>
              <a:rPr kumimoji="1" lang="ja-JP" altLang="en-US" sz="2800" b="1" dirty="0"/>
              <a:t>水素燃料ボイラ</a:t>
            </a:r>
            <a:endParaRPr kumimoji="1" lang="en-US" altLang="ja-JP" sz="2800" b="1" dirty="0"/>
          </a:p>
          <a:p>
            <a:r>
              <a:rPr kumimoji="1" lang="ja-JP" altLang="en-US" sz="2800" b="1" dirty="0"/>
              <a:t>　</a:t>
            </a:r>
            <a:r>
              <a:rPr kumimoji="1" lang="en-US" altLang="ja-JP" sz="2800" b="1" dirty="0"/>
              <a:t>AN-2000BS</a:t>
            </a:r>
            <a:r>
              <a:rPr kumimoji="1" lang="ja-JP" altLang="en-US" sz="2800" b="1" dirty="0"/>
              <a:t>型</a:t>
            </a:r>
            <a:endParaRPr kumimoji="1" lang="en-US" altLang="ja-JP" sz="2800" b="1" dirty="0"/>
          </a:p>
        </p:txBody>
      </p:sp>
    </p:spTree>
    <p:extLst>
      <p:ext uri="{BB962C8B-B14F-4D97-AF65-F5344CB8AC3E}">
        <p14:creationId xmlns:p14="http://schemas.microsoft.com/office/powerpoint/2010/main" val="793063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56422" y="676906"/>
            <a:ext cx="9056624"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10</a:t>
            </a:r>
            <a:r>
              <a:rPr kumimoji="1" lang="ja-JP" altLang="en-US" sz="4800" b="1" dirty="0">
                <a:latin typeface="Meiryo UI" panose="020B0604030504040204" pitchFamily="50" charset="-128"/>
                <a:ea typeface="Meiryo UI" panose="020B0604030504040204" pitchFamily="50" charset="-128"/>
              </a:rPr>
              <a:t>本同時に</a:t>
            </a:r>
            <a:r>
              <a:rPr kumimoji="1" lang="en-US" altLang="ja-JP" sz="4800" b="1" dirty="0">
                <a:latin typeface="Meiryo UI" panose="020B0604030504040204" pitchFamily="50" charset="-128"/>
                <a:ea typeface="Meiryo UI" panose="020B0604030504040204" pitchFamily="50" charset="-128"/>
              </a:rPr>
              <a:t>29.4MPa</a:t>
            </a:r>
            <a:r>
              <a:rPr kumimoji="1" lang="ja-JP" altLang="en-US" sz="4800" b="1" dirty="0">
                <a:latin typeface="Meiryo UI" panose="020B0604030504040204" pitchFamily="50" charset="-128"/>
                <a:ea typeface="Meiryo UI" panose="020B0604030504040204" pitchFamily="50" charset="-128"/>
              </a:rPr>
              <a:t>の水素</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充填を可能にする充填システム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株式会社ミライト・ワンは</a:t>
            </a:r>
            <a:r>
              <a:rPr lang="ja-JP" altLang="en-US" sz="2400" b="1" i="0" dirty="0">
                <a:solidFill>
                  <a:srgbClr val="333333"/>
                </a:solidFill>
                <a:effectLst/>
                <a:latin typeface="Montserrat" panose="00000500000000000000" pitchFamily="2" charset="0"/>
              </a:rPr>
              <a:t>創業以来、</a:t>
            </a:r>
            <a:r>
              <a:rPr lang="ja-JP" altLang="en-US" sz="2400" b="1" dirty="0">
                <a:solidFill>
                  <a:srgbClr val="333333"/>
                </a:solidFill>
                <a:latin typeface="Montserrat" panose="00000500000000000000" pitchFamily="2" charset="0"/>
              </a:rPr>
              <a:t>通信インフラ設備構築を主軸</a:t>
            </a:r>
            <a:r>
              <a:rPr lang="ja-JP" altLang="en-US" sz="2400" b="1" i="0" dirty="0">
                <a:solidFill>
                  <a:srgbClr val="333333"/>
                </a:solidFill>
                <a:effectLst/>
                <a:latin typeface="Montserrat" panose="00000500000000000000" pitchFamily="2" charset="0"/>
              </a:rPr>
              <a:t>に</a:t>
            </a:r>
            <a:r>
              <a:rPr lang="ja-JP" altLang="en-US" sz="2400" b="1" dirty="0">
                <a:solidFill>
                  <a:srgbClr val="333333"/>
                </a:solidFill>
                <a:latin typeface="Montserrat" panose="00000500000000000000" pitchFamily="2" charset="0"/>
              </a:rPr>
              <a:t>多種多様</a:t>
            </a:r>
            <a:r>
              <a:rPr lang="ja-JP" altLang="en-US" sz="2400" b="1" i="0" dirty="0">
                <a:solidFill>
                  <a:srgbClr val="333333"/>
                </a:solidFill>
                <a:effectLst/>
                <a:latin typeface="Montserrat" panose="00000500000000000000" pitchFamily="2" charset="0"/>
              </a:rPr>
              <a:t>な施工をしてきました</a:t>
            </a:r>
            <a:r>
              <a:rPr lang="ja-JP" altLang="en-US" sz="2400" b="1" dirty="0">
                <a:solidFill>
                  <a:srgbClr val="333333"/>
                </a:solidFill>
                <a:latin typeface="Montserrat" panose="00000500000000000000" pitchFamily="2" charset="0"/>
              </a:rPr>
              <a:t>。現在はこの技術を活かし、</a:t>
            </a:r>
            <a:r>
              <a:rPr lang="ja-JP" altLang="en-US" sz="2400" b="1" i="0" dirty="0">
                <a:solidFill>
                  <a:srgbClr val="333333"/>
                </a:solidFill>
                <a:effectLst/>
                <a:latin typeface="Montserrat" panose="00000500000000000000" pitchFamily="2" charset="0"/>
              </a:rPr>
              <a:t>カーボンニュートラルを目的に、太陽光発電設備や水素燃料電池の設置工事、また新規分野として水素販売事業も</a:t>
            </a:r>
            <a:r>
              <a:rPr lang="ja-JP" altLang="en-US" sz="2400" b="1" dirty="0">
                <a:solidFill>
                  <a:srgbClr val="333333"/>
                </a:solidFill>
                <a:latin typeface="Montserrat" panose="00000500000000000000" pitchFamily="2" charset="0"/>
              </a:rPr>
              <a:t>進めています。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35801" y="9319337"/>
            <a:ext cx="5278780" cy="2677656"/>
          </a:xfrm>
          <a:prstGeom prst="rect">
            <a:avLst/>
          </a:prstGeom>
          <a:noFill/>
        </p:spPr>
        <p:txBody>
          <a:bodyPr wrap="square" rtlCol="0">
            <a:spAutoFit/>
          </a:bodyPr>
          <a:lstStyle/>
          <a:p>
            <a:r>
              <a:rPr kumimoji="1" lang="ja-JP" altLang="en-US" sz="2800" b="1" dirty="0"/>
              <a:t>・国内初の</a:t>
            </a:r>
            <a:r>
              <a:rPr kumimoji="1" lang="en-US" altLang="ja-JP" sz="2800" b="1" dirty="0"/>
              <a:t>29.4MPa</a:t>
            </a:r>
            <a:r>
              <a:rPr kumimoji="1" lang="ja-JP" altLang="en-US" sz="2800" b="1" dirty="0"/>
              <a:t>対応、温度制御式</a:t>
            </a:r>
            <a:r>
              <a:rPr kumimoji="1" lang="en-US" altLang="ja-JP" sz="2800" b="1" dirty="0"/>
              <a:t>10</a:t>
            </a:r>
            <a:r>
              <a:rPr kumimoji="1" lang="ja-JP" altLang="en-US" sz="2800" b="1" dirty="0"/>
              <a:t>本多連型充填システム</a:t>
            </a:r>
            <a:endParaRPr kumimoji="1" lang="en-US" altLang="ja-JP" sz="2800" b="1" dirty="0"/>
          </a:p>
          <a:p>
            <a:r>
              <a:rPr kumimoji="1" lang="ja-JP" altLang="en-US" sz="2800" b="1" dirty="0"/>
              <a:t>・通常</a:t>
            </a:r>
            <a:r>
              <a:rPr kumimoji="1" lang="en-US" altLang="ja-JP" sz="2800" b="1" dirty="0"/>
              <a:t>1</a:t>
            </a:r>
            <a:r>
              <a:rPr kumimoji="1" lang="ja-JP" altLang="en-US" sz="2800" b="1" dirty="0"/>
              <a:t>本ずつ充填すると約</a:t>
            </a:r>
            <a:r>
              <a:rPr kumimoji="1" lang="en-US" altLang="ja-JP" sz="2800" b="1" dirty="0"/>
              <a:t>120</a:t>
            </a:r>
            <a:r>
              <a:rPr kumimoji="1" lang="ja-JP" altLang="en-US" sz="2800" b="1" dirty="0"/>
              <a:t>分かかる水素充填。</a:t>
            </a:r>
            <a:r>
              <a:rPr kumimoji="1" lang="en-US" altLang="ja-JP" sz="2800" b="1" dirty="0"/>
              <a:t>10</a:t>
            </a:r>
            <a:r>
              <a:rPr kumimoji="1" lang="ja-JP" altLang="en-US" sz="2800" b="1" dirty="0"/>
              <a:t>本多連で効率的に実施することで、約</a:t>
            </a:r>
            <a:r>
              <a:rPr kumimoji="1" lang="en-US" altLang="ja-JP" sz="2800" b="1" dirty="0"/>
              <a:t>75</a:t>
            </a:r>
            <a:r>
              <a:rPr kumimoji="1" lang="ja-JP" altLang="en-US" sz="2800" b="1" dirty="0"/>
              <a:t>分と</a:t>
            </a:r>
            <a:r>
              <a:rPr kumimoji="1" lang="en-US" altLang="ja-JP" sz="2800" b="1" dirty="0"/>
              <a:t>1.6</a:t>
            </a:r>
            <a:r>
              <a:rPr kumimoji="1" lang="ja-JP" altLang="en-US" sz="2800" b="1" dirty="0"/>
              <a:t>倍の速度で充填完了。</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株式会社ミライト・ワン</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大阪拠点：大阪府吹田市広芝町</a:t>
            </a:r>
            <a:r>
              <a:rPr kumimoji="1" lang="en-US" altLang="ja-JP" sz="2400" b="1" dirty="0"/>
              <a:t>5-23</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・配送業における自転車、バイク等での水素利活用</a:t>
            </a:r>
            <a:endParaRPr kumimoji="1" lang="en-US" altLang="ja-JP" sz="2800" b="1" dirty="0"/>
          </a:p>
          <a:p>
            <a:r>
              <a:rPr kumimoji="1" lang="ja-JP" altLang="en-US" sz="2800" b="1" dirty="0"/>
              <a:t>・災害時の水素ドローンの活用</a:t>
            </a:r>
            <a:endParaRPr kumimoji="1" lang="en-US" altLang="ja-JP" sz="2800" b="1" dirty="0"/>
          </a:p>
          <a:p>
            <a:r>
              <a:rPr kumimoji="1" lang="ja-JP" altLang="en-US" sz="2800" b="1" dirty="0"/>
              <a:t>・高齢者用の車いすやシニアカーの水素化など</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3195897" y="7221616"/>
            <a:ext cx="986853" cy="548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6333331" y="7221617"/>
            <a:ext cx="986853" cy="548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444611"/>
            <a:ext cx="3199681"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r>
              <a:rPr kumimoji="1" lang="en-US" altLang="ja-JP" dirty="0">
                <a:solidFill>
                  <a:schemeClr val="tx1"/>
                </a:solidFill>
              </a:rPr>
              <a:t>CO2</a:t>
            </a:r>
            <a:r>
              <a:rPr kumimoji="1" lang="ja-JP" altLang="en-US" dirty="0">
                <a:solidFill>
                  <a:schemeClr val="tx1"/>
                </a:solidFill>
              </a:rPr>
              <a:t>削減量</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水素燃料電池製品にて</a:t>
            </a:r>
            <a:endParaRPr kumimoji="1" lang="en-US" altLang="ja-JP" dirty="0">
              <a:solidFill>
                <a:schemeClr val="tx1"/>
              </a:solidFill>
            </a:endParaRPr>
          </a:p>
          <a:p>
            <a:r>
              <a:rPr kumimoji="1" lang="zh-TW" altLang="en-US" dirty="0">
                <a:solidFill>
                  <a:schemeClr val="tx1"/>
                </a:solidFill>
              </a:rPr>
              <a:t>年間</a:t>
            </a:r>
            <a:r>
              <a:rPr kumimoji="1" lang="en-US" altLang="ja-JP" dirty="0">
                <a:solidFill>
                  <a:schemeClr val="tx1"/>
                </a:solidFill>
              </a:rPr>
              <a:t>420</a:t>
            </a:r>
            <a:r>
              <a:rPr kumimoji="1" lang="ja-JP" altLang="en-US" dirty="0">
                <a:solidFill>
                  <a:schemeClr val="tx1"/>
                </a:solidFill>
              </a:rPr>
              <a:t>本の</a:t>
            </a:r>
            <a:r>
              <a:rPr kumimoji="1" lang="zh-TW" altLang="en-US" dirty="0">
                <a:solidFill>
                  <a:schemeClr val="tx1"/>
                </a:solidFill>
              </a:rPr>
              <a:t>水素容器</a:t>
            </a:r>
            <a:r>
              <a:rPr kumimoji="1" lang="ja-JP" altLang="en-US" dirty="0">
                <a:solidFill>
                  <a:schemeClr val="tx1"/>
                </a:solidFill>
              </a:rPr>
              <a:t>を消費した場合、</a:t>
            </a:r>
            <a:r>
              <a:rPr kumimoji="1" lang="en-US" altLang="ja-JP" dirty="0">
                <a:solidFill>
                  <a:schemeClr val="tx1"/>
                </a:solidFill>
              </a:rPr>
              <a:t>0.288 t-CO2</a:t>
            </a:r>
          </a:p>
          <a:p>
            <a:r>
              <a:rPr kumimoji="1" lang="ja-JP" altLang="en-US" dirty="0">
                <a:solidFill>
                  <a:schemeClr val="tx1"/>
                </a:solidFill>
              </a:rPr>
              <a:t>　</a:t>
            </a:r>
            <a:r>
              <a:rPr kumimoji="1" lang="en-US" altLang="ja-JP" dirty="0">
                <a:solidFill>
                  <a:schemeClr val="tx1"/>
                </a:solidFill>
              </a:rPr>
              <a:t>※</a:t>
            </a:r>
            <a:r>
              <a:rPr kumimoji="1" lang="ja-JP" altLang="en-US" dirty="0">
                <a:solidFill>
                  <a:schemeClr val="tx1"/>
                </a:solidFill>
              </a:rPr>
              <a:t>比較対象バッテリー製品</a:t>
            </a:r>
            <a:endParaRPr kumimoji="1" lang="en-US" altLang="ja-JP" dirty="0">
              <a:solidFill>
                <a:schemeClr val="tx1"/>
              </a:solidFill>
            </a:endParaRPr>
          </a:p>
          <a:p>
            <a:endParaRPr kumimoji="1" lang="ja-JP" altLang="en-US" dirty="0">
              <a:solidFill>
                <a:schemeClr val="tx1"/>
              </a:solidFill>
            </a:endParaRPr>
          </a:p>
        </p:txBody>
      </p:sp>
      <p:pic>
        <p:nvPicPr>
          <p:cNvPr id="14" name="図 13" descr="建物, 屋内, 座る, キッチン が含まれている画像&#10;&#10;自動的に生成された説明">
            <a:extLst>
              <a:ext uri="{FF2B5EF4-FFF2-40B4-BE49-F238E27FC236}">
                <a16:creationId xmlns:a16="http://schemas.microsoft.com/office/drawing/2014/main" id="{425C7297-0D49-4F0A-A260-9F02F288D6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3291" y="6198660"/>
            <a:ext cx="2289501" cy="2594637"/>
          </a:xfrm>
          <a:prstGeom prst="rect">
            <a:avLst/>
          </a:prstGeom>
        </p:spPr>
      </p:pic>
      <p:pic>
        <p:nvPicPr>
          <p:cNvPr id="16" name="図 15" descr="屋内, 建物, テーブル, 座る が含まれている画像&#10;&#10;自動的に生成された説明">
            <a:extLst>
              <a:ext uri="{FF2B5EF4-FFF2-40B4-BE49-F238E27FC236}">
                <a16:creationId xmlns:a16="http://schemas.microsoft.com/office/drawing/2014/main" id="{F550BCA6-58DB-4E08-B087-861CA2AD2B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50724" y="6425077"/>
            <a:ext cx="2593373" cy="2141803"/>
          </a:xfrm>
          <a:prstGeom prst="rect">
            <a:avLst/>
          </a:prstGeom>
        </p:spPr>
      </p:pic>
      <p:pic>
        <p:nvPicPr>
          <p:cNvPr id="18" name="図 17" descr="建物, 屋外, 駐車場, メーター が含まれている画像&#10;&#10;自動的に生成された説明">
            <a:extLst>
              <a:ext uri="{FF2B5EF4-FFF2-40B4-BE49-F238E27FC236}">
                <a16:creationId xmlns:a16="http://schemas.microsoft.com/office/drawing/2014/main" id="{D8727751-B9A2-4DE1-8F32-B3E9BA79A18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660518" y="6198659"/>
            <a:ext cx="1604839" cy="2594638"/>
          </a:xfrm>
          <a:prstGeom prst="rect">
            <a:avLst/>
          </a:prstGeom>
        </p:spPr>
      </p:pic>
      <p:sp>
        <p:nvSpPr>
          <p:cNvPr id="44" name="テキスト ボックス 43">
            <a:extLst>
              <a:ext uri="{FF2B5EF4-FFF2-40B4-BE49-F238E27FC236}">
                <a16:creationId xmlns:a16="http://schemas.microsoft.com/office/drawing/2014/main" id="{0963EF52-F62F-4E12-9ACF-F6A7CC119216}"/>
              </a:ext>
            </a:extLst>
          </p:cNvPr>
          <p:cNvSpPr txBox="1"/>
          <p:nvPr/>
        </p:nvSpPr>
        <p:spPr>
          <a:xfrm>
            <a:off x="1628220" y="8871651"/>
            <a:ext cx="1669434" cy="369332"/>
          </a:xfrm>
          <a:prstGeom prst="rect">
            <a:avLst/>
          </a:prstGeom>
          <a:noFill/>
        </p:spPr>
        <p:txBody>
          <a:bodyPr wrap="square" rtlCol="0">
            <a:spAutoFit/>
          </a:bodyPr>
          <a:lstStyle/>
          <a:p>
            <a:pPr algn="ctr"/>
            <a:r>
              <a:rPr kumimoji="1" lang="ja-JP" altLang="en-US" dirty="0"/>
              <a:t>制御システム</a:t>
            </a:r>
          </a:p>
        </p:txBody>
      </p:sp>
      <p:sp>
        <p:nvSpPr>
          <p:cNvPr id="59" name="テキスト ボックス 58">
            <a:extLst>
              <a:ext uri="{FF2B5EF4-FFF2-40B4-BE49-F238E27FC236}">
                <a16:creationId xmlns:a16="http://schemas.microsoft.com/office/drawing/2014/main" id="{A8050555-5D74-4447-AB7F-DBB41EC44792}"/>
              </a:ext>
            </a:extLst>
          </p:cNvPr>
          <p:cNvSpPr txBox="1"/>
          <p:nvPr/>
        </p:nvSpPr>
        <p:spPr>
          <a:xfrm>
            <a:off x="4423324" y="8871651"/>
            <a:ext cx="1669434" cy="369332"/>
          </a:xfrm>
          <a:prstGeom prst="rect">
            <a:avLst/>
          </a:prstGeom>
          <a:noFill/>
        </p:spPr>
        <p:txBody>
          <a:bodyPr wrap="square" rtlCol="0">
            <a:spAutoFit/>
          </a:bodyPr>
          <a:lstStyle/>
          <a:p>
            <a:pPr algn="ctr"/>
            <a:r>
              <a:rPr kumimoji="1" lang="ja-JP" altLang="en-US" dirty="0"/>
              <a:t>水素圧縮装置</a:t>
            </a:r>
          </a:p>
        </p:txBody>
      </p:sp>
      <p:sp>
        <p:nvSpPr>
          <p:cNvPr id="60" name="テキスト ボックス 59">
            <a:extLst>
              <a:ext uri="{FF2B5EF4-FFF2-40B4-BE49-F238E27FC236}">
                <a16:creationId xmlns:a16="http://schemas.microsoft.com/office/drawing/2014/main" id="{BDFE621B-8D12-4D4D-9662-DD1FBE2A795E}"/>
              </a:ext>
            </a:extLst>
          </p:cNvPr>
          <p:cNvSpPr txBox="1"/>
          <p:nvPr/>
        </p:nvSpPr>
        <p:spPr>
          <a:xfrm>
            <a:off x="7712693" y="8871651"/>
            <a:ext cx="1669434" cy="369332"/>
          </a:xfrm>
          <a:prstGeom prst="rect">
            <a:avLst/>
          </a:prstGeom>
          <a:noFill/>
        </p:spPr>
        <p:txBody>
          <a:bodyPr wrap="square" rtlCol="0">
            <a:spAutoFit/>
          </a:bodyPr>
          <a:lstStyle/>
          <a:p>
            <a:pPr algn="ctr"/>
            <a:r>
              <a:rPr kumimoji="1" lang="ja-JP" altLang="en-US" dirty="0"/>
              <a:t>水素充填架台</a:t>
            </a:r>
          </a:p>
        </p:txBody>
      </p:sp>
    </p:spTree>
    <p:extLst>
      <p:ext uri="{BB962C8B-B14F-4D97-AF65-F5344CB8AC3E}">
        <p14:creationId xmlns:p14="http://schemas.microsoft.com/office/powerpoint/2010/main" val="24689822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2290</Words>
  <Application>Microsoft Office PowerPoint</Application>
  <PresentationFormat>ユーザー設定</PresentationFormat>
  <Paragraphs>316</Paragraphs>
  <Slides>9</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9</vt:i4>
      </vt:variant>
    </vt:vector>
  </HeadingPairs>
  <TitlesOfParts>
    <vt:vector size="20" baseType="lpstr">
      <vt:lpstr>Google Sans Text</vt:lpstr>
      <vt:lpstr>Meiryo UI</vt:lpstr>
      <vt:lpstr>Meiryo</vt:lpstr>
      <vt:lpstr>游ゴシック</vt:lpstr>
      <vt:lpstr>游ゴシック体</vt:lpstr>
      <vt:lpstr>Arial</vt:lpstr>
      <vt:lpstr>Calibri</vt:lpstr>
      <vt:lpstr>Calibri Light</vt:lpstr>
      <vt:lpstr>Montserrat</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2025-07-18T07:46:48Z</dcterms:modified>
</cp:coreProperties>
</file>