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4" r:id="rId2"/>
    <p:sldId id="274" r:id="rId3"/>
    <p:sldId id="275" r:id="rId4"/>
    <p:sldId id="298" r:id="rId5"/>
    <p:sldId id="276" r:id="rId6"/>
    <p:sldId id="297" r:id="rId7"/>
    <p:sldId id="277" r:id="rId8"/>
    <p:sldId id="296" r:id="rId9"/>
    <p:sldId id="294" r:id="rId10"/>
    <p:sldId id="295" r:id="rId11"/>
    <p:sldId id="293" r:id="rId12"/>
    <p:sldId id="279" r:id="rId1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9"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showGuides="1">
      <p:cViewPr varScale="1">
        <p:scale>
          <a:sx n="30" d="100"/>
          <a:sy n="30" d="100"/>
        </p:scale>
        <p:origin x="2268" y="28"/>
      </p:cViewPr>
      <p:guideLst>
        <p:guide orient="horz" pos="4739"/>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2025/12/10</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17"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5.sv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アイコン&#10;&#10;AI 生成コンテンツは誤りを含む可能性があります。">
            <a:extLst>
              <a:ext uri="{FF2B5EF4-FFF2-40B4-BE49-F238E27FC236}">
                <a16:creationId xmlns:a16="http://schemas.microsoft.com/office/drawing/2014/main" id="{BD30F94C-6C5F-4044-AE19-F86DCB3CBCC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327071" y="9314701"/>
            <a:ext cx="9214091" cy="2884893"/>
          </a:xfrm>
          <a:prstGeom prst="rect">
            <a:avLst/>
          </a:prstGeom>
        </p:spPr>
      </p:pic>
      <p:sp>
        <p:nvSpPr>
          <p:cNvPr id="62" name="二等辺三角形 61">
            <a:extLst>
              <a:ext uri="{FF2B5EF4-FFF2-40B4-BE49-F238E27FC236}">
                <a16:creationId xmlns:a16="http://schemas.microsoft.com/office/drawing/2014/main" id="{6E4D9208-D8EB-C2A3-D854-EFEB37EA51FA}"/>
              </a:ext>
            </a:extLst>
          </p:cNvPr>
          <p:cNvSpPr/>
          <p:nvPr/>
        </p:nvSpPr>
        <p:spPr>
          <a:xfrm rot="13809507">
            <a:off x="4570393" y="9532695"/>
            <a:ext cx="298142" cy="801315"/>
          </a:xfrm>
          <a:prstGeom prst="triangle">
            <a:avLst/>
          </a:prstGeom>
          <a:solidFill>
            <a:srgbClr val="0070C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7150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低温排熱を電気エネルギーに</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変える独自熱電発電技術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株式会社Ｅサーモジェンテックは、</a:t>
            </a:r>
            <a:r>
              <a:rPr kumimoji="1" lang="en-US" altLang="ja-JP" sz="2400" b="1" dirty="0"/>
              <a:t>300℃</a:t>
            </a:r>
            <a:r>
              <a:rPr kumimoji="1" lang="ja-JP" altLang="en-US" sz="2400" b="1" dirty="0"/>
              <a:t>以下の低温排熱から優れたコスト性能比で電力回収できる世界最先端の独自熱電発電技術により、エネルギーの効率的な利用を促進し持続可能な社会の構築を目指しています。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株式会社Ｅサーモジェンテック</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京都市</a:t>
            </a:r>
            <a:r>
              <a:rPr kumimoji="1" lang="en-US" altLang="ja-JP" sz="2400" b="1" dirty="0"/>
              <a:t>/</a:t>
            </a: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24" name="テキスト ボックス 23">
            <a:extLst>
              <a:ext uri="{FF2B5EF4-FFF2-40B4-BE49-F238E27FC236}">
                <a16:creationId xmlns:a16="http://schemas.microsoft.com/office/drawing/2014/main" id="{8EF7D807-30E4-E955-52DA-6A3A21ADBADB}"/>
              </a:ext>
            </a:extLst>
          </p:cNvPr>
          <p:cNvSpPr txBox="1"/>
          <p:nvPr/>
        </p:nvSpPr>
        <p:spPr>
          <a:xfrm>
            <a:off x="1349396" y="6181770"/>
            <a:ext cx="9342417" cy="954107"/>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パイプ構造をうまく使って、</a:t>
            </a:r>
            <a:endParaRPr kumimoji="1" lang="en-US" altLang="ja-JP"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r>
              <a:rPr kumimoji="1" lang="ja-JP" altLang="en-US" sz="2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従来できなかった高い熱回収効率を実現！！</a:t>
            </a:r>
            <a:endParaRPr lang="ja-JP" altLang="en-US" sz="2400" dirty="0"/>
          </a:p>
        </p:txBody>
      </p:sp>
      <p:pic>
        <p:nvPicPr>
          <p:cNvPr id="25" name="図 24" descr="ロゴ, 会社名&#10;&#10;自動的に生成された説明">
            <a:extLst>
              <a:ext uri="{FF2B5EF4-FFF2-40B4-BE49-F238E27FC236}">
                <a16:creationId xmlns:a16="http://schemas.microsoft.com/office/drawing/2014/main" id="{8544B8F2-06B6-9CB5-FBBD-72C284AB699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35138" y="5990690"/>
            <a:ext cx="2256362" cy="639329"/>
          </a:xfrm>
          <a:prstGeom prst="rect">
            <a:avLst/>
          </a:prstGeom>
        </p:spPr>
      </p:pic>
      <p:pic>
        <p:nvPicPr>
          <p:cNvPr id="26" name="図 25" descr="ブラシ が含まれている画像&#10;&#10;自動的に生成された説明">
            <a:extLst>
              <a:ext uri="{FF2B5EF4-FFF2-40B4-BE49-F238E27FC236}">
                <a16:creationId xmlns:a16="http://schemas.microsoft.com/office/drawing/2014/main" id="{3AD4678B-33DB-3622-6B96-7A840500FF23}"/>
              </a:ext>
            </a:extLst>
          </p:cNvPr>
          <p:cNvPicPr>
            <a:picLocks noChangeAspect="1"/>
          </p:cNvPicPr>
          <p:nvPr/>
        </p:nvPicPr>
        <p:blipFill rotWithShape="1">
          <a:blip r:embed="rId5" cstate="print">
            <a:alphaModFix/>
            <a:extLst>
              <a:ext uri="{BEBA8EAE-BF5A-486C-A8C5-ECC9F3942E4B}">
                <a14:imgProps xmlns:a14="http://schemas.microsoft.com/office/drawing/2010/main">
                  <a14:imgLayer r:embed="rId6">
                    <a14:imgEffect>
                      <a14:backgroundRemoval t="0" b="100000" l="0" r="100000">
                        <a14:foregroundMark x1="12054" y1="62590" x2="4464" y2="67626"/>
                        <a14:foregroundMark x1="4464" y1="67626" x2="2679" y2="73381"/>
                        <a14:foregroundMark x1="89286" y1="7914" x2="93304" y2="7914"/>
                        <a14:foregroundMark x1="93304" y1="7914" x2="95982" y2="8633"/>
                        <a14:foregroundMark x1="95982" y1="8633" x2="97768" y2="11511"/>
                        <a14:foregroundMark x1="98087" y1="15108" x2="98214" y2="16547"/>
                        <a14:foregroundMark x1="97832" y1="12230" x2="98087" y2="15108"/>
                        <a14:foregroundMark x1="97768" y1="11511" x2="97832" y2="12230"/>
                        <a14:foregroundMark x1="98214" y1="16547" x2="95089" y2="23741"/>
                        <a14:foregroundMark x1="95089" y1="23741" x2="92857" y2="25899"/>
                        <a14:foregroundMark x1="18304" y1="88489" x2="13839" y2="89928"/>
                        <a14:foregroundMark x1="13839" y1="89928" x2="11161" y2="92806"/>
                        <a14:foregroundMark x1="6696" y1="92806" x2="3125" y2="71223"/>
                        <a14:foregroundMark x1="3125" y1="71223" x2="10714" y2="65468"/>
                        <a14:foregroundMark x1="10714" y1="65468" x2="12054" y2="62590"/>
                        <a14:foregroundMark x1="4911" y1="82734" x2="6696" y2="92806"/>
                        <a14:foregroundMark x1="6696" y1="92806" x2="9375" y2="94964"/>
                        <a14:foregroundMark x1="9375" y1="94964" x2="12054" y2="93525"/>
                        <a14:foregroundMark x1="12054" y1="93525" x2="12054" y2="92806"/>
                        <a14:foregroundMark x1="12054" y1="93525" x2="17857" y2="89209"/>
                        <a14:foregroundMark x1="17857" y1="89209" x2="14286" y2="89209"/>
                        <a14:foregroundMark x1="14286" y1="89209" x2="12054" y2="91367"/>
                        <a14:foregroundMark x1="12054" y1="91367" x2="12054" y2="93525"/>
                        <a14:backgroundMark x1="8482" y1="94964" x2="5804" y2="89209"/>
                        <a14:backgroundMark x1="4464" y1="82734" x2="2679" y2="75540"/>
                        <a14:backgroundMark x1="2679" y1="75540" x2="893" y2="87770"/>
                        <a14:backgroundMark x1="893" y1="87770" x2="5804" y2="99281"/>
                        <a14:backgroundMark x1="18304" y1="90647" x2="17411" y2="99281"/>
                        <a14:backgroundMark x1="18750" y1="90647" x2="18750" y2="90647"/>
                        <a14:backgroundMark x1="4464" y1="89209" x2="4464" y2="89209"/>
                        <a14:backgroundMark x1="12500" y1="96403" x2="12500" y2="96403"/>
                        <a14:backgroundMark x1="12500" y1="96403" x2="10268" y2="97122"/>
                        <a14:backgroundMark x1="16071" y1="94245" x2="11161" y2="97122"/>
                        <a14:backgroundMark x1="14286" y1="94964" x2="14286" y2="94964"/>
                        <a14:backgroundMark x1="8482" y1="96403" x2="8482" y2="96403"/>
                        <a14:backgroundMark x1="4018" y1="86331" x2="4018" y2="86331"/>
                        <a14:backgroundMark x1="4018" y1="86331" x2="4018" y2="86331"/>
                        <a14:backgroundMark x1="3571" y1="84173" x2="3571" y2="84173"/>
                        <a14:backgroundMark x1="3571" y1="82734" x2="3571" y2="82734"/>
                        <a14:backgroundMark x1="2679" y1="80576" x2="2679" y2="80576"/>
                        <a14:backgroundMark x1="2679" y1="80576" x2="4018" y2="85612"/>
                        <a14:backgroundMark x1="4018" y1="85612" x2="2679" y2="80576"/>
                        <a14:backgroundMark x1="2679" y1="80576" x2="2679" y2="80576"/>
                        <a14:backgroundMark x1="4464" y1="89209" x2="5357" y2="90647"/>
                        <a14:backgroundMark x1="5804" y1="91367" x2="4911" y2="89928"/>
                        <a14:backgroundMark x1="4911" y1="89928" x2="4464" y2="88489"/>
                        <a14:backgroundMark x1="8929" y1="97122" x2="8929" y2="97122"/>
                        <a14:backgroundMark x1="8929" y1="97122" x2="8929" y2="97122"/>
                        <a14:backgroundMark x1="8482" y1="97122" x2="8482" y2="97122"/>
                        <a14:backgroundMark x1="8482" y1="97122" x2="8036" y2="97122"/>
                        <a14:backgroundMark x1="2679" y1="73381" x2="2232" y2="72662"/>
                        <a14:backgroundMark x1="94643" y1="41727" x2="94643" y2="41727"/>
                        <a14:backgroundMark x1="94643" y1="41727" x2="94643" y2="41727"/>
                        <a14:backgroundMark x1="97768" y1="25899" x2="89732" y2="37410"/>
                        <a14:backgroundMark x1="89732" y1="37410" x2="89286" y2="44604"/>
                        <a14:backgroundMark x1="89286" y1="44604" x2="93750" y2="56835"/>
                        <a14:backgroundMark x1="93750" y1="56835" x2="98661" y2="63309"/>
                        <a14:backgroundMark x1="98661" y1="62590" x2="99554" y2="62590"/>
                        <a14:backgroundMark x1="98214" y1="8633" x2="98214" y2="8633"/>
                        <a14:backgroundMark x1="99554" y1="15108" x2="99554" y2="15108"/>
                        <a14:backgroundMark x1="99107" y1="12230" x2="99107" y2="12230"/>
                      </a14:backgroundRemoval>
                    </a14:imgEffect>
                  </a14:imgLayer>
                </a14:imgProps>
              </a:ext>
              <a:ext uri="{28A0092B-C50C-407E-A947-70E740481C1C}">
                <a14:useLocalDpi xmlns:a14="http://schemas.microsoft.com/office/drawing/2010/main"/>
              </a:ext>
            </a:extLst>
          </a:blip>
          <a:srcRect/>
          <a:stretch/>
        </p:blipFill>
        <p:spPr>
          <a:xfrm>
            <a:off x="5532763" y="10850646"/>
            <a:ext cx="1564554" cy="973004"/>
          </a:xfrm>
          <a:prstGeom prst="rect">
            <a:avLst/>
          </a:prstGeom>
        </p:spPr>
      </p:pic>
      <p:pic>
        <p:nvPicPr>
          <p:cNvPr id="27" name="図 26">
            <a:extLst>
              <a:ext uri="{FF2B5EF4-FFF2-40B4-BE49-F238E27FC236}">
                <a16:creationId xmlns:a16="http://schemas.microsoft.com/office/drawing/2014/main" id="{3323AEC8-08A6-9F38-2E04-EAA15361C7B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33"/>
          <a:stretch/>
        </p:blipFill>
        <p:spPr>
          <a:xfrm>
            <a:off x="8889473" y="10704412"/>
            <a:ext cx="1361029" cy="1075617"/>
          </a:xfrm>
          <a:prstGeom prst="rect">
            <a:avLst/>
          </a:prstGeom>
          <a:effectLst>
            <a:softEdge rad="63500"/>
          </a:effectLst>
        </p:spPr>
      </p:pic>
      <p:pic>
        <p:nvPicPr>
          <p:cNvPr id="28" name="図 27">
            <a:extLst>
              <a:ext uri="{FF2B5EF4-FFF2-40B4-BE49-F238E27FC236}">
                <a16:creationId xmlns:a16="http://schemas.microsoft.com/office/drawing/2014/main" id="{93750047-2FBE-E80B-6B3A-183F9A9BE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42" r="-1272"/>
          <a:stretch/>
        </p:blipFill>
        <p:spPr>
          <a:xfrm>
            <a:off x="8860589" y="8963868"/>
            <a:ext cx="1545360" cy="1231093"/>
          </a:xfrm>
          <a:prstGeom prst="rect">
            <a:avLst/>
          </a:prstGeom>
          <a:effectLst>
            <a:softEdge rad="63500"/>
          </a:effectLst>
        </p:spPr>
      </p:pic>
      <p:sp>
        <p:nvSpPr>
          <p:cNvPr id="29" name="テキスト ボックス 28">
            <a:extLst>
              <a:ext uri="{FF2B5EF4-FFF2-40B4-BE49-F238E27FC236}">
                <a16:creationId xmlns:a16="http://schemas.microsoft.com/office/drawing/2014/main" id="{B9EB8805-137C-243C-AFD2-DDE4F0E49336}"/>
              </a:ext>
            </a:extLst>
          </p:cNvPr>
          <p:cNvSpPr txBox="1"/>
          <p:nvPr/>
        </p:nvSpPr>
        <p:spPr>
          <a:xfrm>
            <a:off x="8651540" y="10182168"/>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ガス排熱利用ユニット</a:t>
            </a:r>
          </a:p>
        </p:txBody>
      </p:sp>
      <p:sp>
        <p:nvSpPr>
          <p:cNvPr id="30" name="テキスト ボックス 29">
            <a:extLst>
              <a:ext uri="{FF2B5EF4-FFF2-40B4-BE49-F238E27FC236}">
                <a16:creationId xmlns:a16="http://schemas.microsoft.com/office/drawing/2014/main" id="{8D908173-4B11-3BFC-D775-E16CC50AF8B7}"/>
              </a:ext>
            </a:extLst>
          </p:cNvPr>
          <p:cNvSpPr txBox="1"/>
          <p:nvPr/>
        </p:nvSpPr>
        <p:spPr>
          <a:xfrm>
            <a:off x="8633922" y="11779590"/>
            <a:ext cx="1980029" cy="307777"/>
          </a:xfrm>
          <a:prstGeom prst="rect">
            <a:avLst/>
          </a:prstGeom>
          <a:noFill/>
        </p:spPr>
        <p:txBody>
          <a:bodyPr wrap="none" rtlCol="0">
            <a:spAutoFit/>
          </a:bodyPr>
          <a:lstStyle/>
          <a:p>
            <a:r>
              <a:rPr kumimoji="1" lang="ja-JP" altLang="en-US" sz="1400" b="1" dirty="0">
                <a:solidFill>
                  <a:schemeClr val="tx1">
                    <a:lumMod val="75000"/>
                    <a:lumOff val="25000"/>
                  </a:schemeClr>
                </a:solidFill>
                <a:latin typeface="+mn-ea"/>
              </a:rPr>
              <a:t>温水排熱利用ユニット</a:t>
            </a:r>
          </a:p>
        </p:txBody>
      </p:sp>
      <p:sp>
        <p:nvSpPr>
          <p:cNvPr id="31" name="テキスト ボックス 30">
            <a:extLst>
              <a:ext uri="{FF2B5EF4-FFF2-40B4-BE49-F238E27FC236}">
                <a16:creationId xmlns:a16="http://schemas.microsoft.com/office/drawing/2014/main" id="{94628A78-6900-A2B8-DAB5-86CF495A85A8}"/>
              </a:ext>
            </a:extLst>
          </p:cNvPr>
          <p:cNvSpPr txBox="1"/>
          <p:nvPr/>
        </p:nvSpPr>
        <p:spPr>
          <a:xfrm>
            <a:off x="6537285" y="11779590"/>
            <a:ext cx="1184940" cy="307777"/>
          </a:xfrm>
          <a:prstGeom prst="rect">
            <a:avLst/>
          </a:prstGeom>
          <a:noFill/>
        </p:spPr>
        <p:txBody>
          <a:bodyPr wrap="none" rtlCol="0">
            <a:spAutoFit/>
          </a:bodyPr>
          <a:lstStyle/>
          <a:p>
            <a:r>
              <a:rPr kumimoji="1" lang="en-US" altLang="ja-JP" sz="1400" b="1" dirty="0">
                <a:solidFill>
                  <a:schemeClr val="tx1">
                    <a:lumMod val="75000"/>
                    <a:lumOff val="25000"/>
                  </a:schemeClr>
                </a:solidFill>
                <a:latin typeface="+mn-ea"/>
              </a:rPr>
              <a:t>IoT</a:t>
            </a:r>
            <a:r>
              <a:rPr kumimoji="1" lang="ja-JP" altLang="en-US" sz="1400" b="1" dirty="0">
                <a:solidFill>
                  <a:schemeClr val="tx1">
                    <a:lumMod val="75000"/>
                    <a:lumOff val="25000"/>
                  </a:schemeClr>
                </a:solidFill>
                <a:latin typeface="+mn-ea"/>
              </a:rPr>
              <a:t>自立電源</a:t>
            </a:r>
          </a:p>
        </p:txBody>
      </p:sp>
      <p:sp>
        <p:nvSpPr>
          <p:cNvPr id="33" name="テキスト ボックス 32">
            <a:extLst>
              <a:ext uri="{FF2B5EF4-FFF2-40B4-BE49-F238E27FC236}">
                <a16:creationId xmlns:a16="http://schemas.microsoft.com/office/drawing/2014/main" id="{41CA6F5D-F53C-068F-BE62-95C61327BF27}"/>
              </a:ext>
            </a:extLst>
          </p:cNvPr>
          <p:cNvSpPr txBox="1"/>
          <p:nvPr/>
        </p:nvSpPr>
        <p:spPr>
          <a:xfrm>
            <a:off x="1215880" y="7112621"/>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7" name="テキスト ボックス 36">
            <a:extLst>
              <a:ext uri="{FF2B5EF4-FFF2-40B4-BE49-F238E27FC236}">
                <a16:creationId xmlns:a16="http://schemas.microsoft.com/office/drawing/2014/main" id="{1D1B9E87-58CD-FB4D-C148-6E9C0A248D43}"/>
              </a:ext>
            </a:extLst>
          </p:cNvPr>
          <p:cNvSpPr txBox="1"/>
          <p:nvPr/>
        </p:nvSpPr>
        <p:spPr>
          <a:xfrm>
            <a:off x="1215880" y="7611680"/>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38" name="テキスト ボックス 37">
            <a:extLst>
              <a:ext uri="{FF2B5EF4-FFF2-40B4-BE49-F238E27FC236}">
                <a16:creationId xmlns:a16="http://schemas.microsoft.com/office/drawing/2014/main" id="{5B145EFC-9236-8C7B-E3FC-82EBA5154206}"/>
              </a:ext>
            </a:extLst>
          </p:cNvPr>
          <p:cNvSpPr txBox="1"/>
          <p:nvPr/>
        </p:nvSpPr>
        <p:spPr>
          <a:xfrm>
            <a:off x="1675243" y="7717574"/>
            <a:ext cx="761167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電池交換が不要な</a:t>
            </a:r>
            <a:r>
              <a:rPr lang="en-US" altLang="ja-JP" sz="2300" dirty="0">
                <a:latin typeface="Meiryo UI" panose="020B0604030504040204" pitchFamily="50" charset="-128"/>
                <a:ea typeface="Meiryo UI" panose="020B0604030504040204" pitchFamily="50" charset="-128"/>
                <a:cs typeface="Arial" panose="020B0604020202020204" pitchFamily="34" charset="0"/>
              </a:rPr>
              <a:t>IoT</a:t>
            </a:r>
            <a:r>
              <a:rPr lang="ja-JP" altLang="en-US" sz="2300" dirty="0">
                <a:latin typeface="Meiryo UI" panose="020B0604030504040204" pitchFamily="50" charset="-128"/>
                <a:ea typeface="Meiryo UI" panose="020B0604030504040204" pitchFamily="50" charset="-128"/>
                <a:cs typeface="Arial" panose="020B0604020202020204" pitchFamily="34" charset="0"/>
              </a:rPr>
              <a:t>用無線センサが可能に！</a:t>
            </a:r>
            <a:endParaRPr kumimoji="0" lang="ja-JP" altLang="en-US" sz="2300" kern="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4DE22FA-62D3-D16B-CEDE-DBBFA62C0028}"/>
              </a:ext>
            </a:extLst>
          </p:cNvPr>
          <p:cNvSpPr txBox="1"/>
          <p:nvPr/>
        </p:nvSpPr>
        <p:spPr>
          <a:xfrm>
            <a:off x="1675243" y="7216963"/>
            <a:ext cx="9214091" cy="461665"/>
          </a:xfrm>
          <a:prstGeom prst="rect">
            <a:avLst/>
          </a:prstGeom>
          <a:noFill/>
        </p:spPr>
        <p:txBody>
          <a:bodyPr wrap="square">
            <a:spAutoFit/>
          </a:bodyPr>
          <a:lstStyle/>
          <a:p>
            <a:pPr>
              <a:spcBef>
                <a:spcPts val="600"/>
              </a:spcBef>
            </a:pPr>
            <a:r>
              <a:rPr lang="ja-JP" altLang="en-US" sz="2300" dirty="0">
                <a:solidFill>
                  <a:prstClr val="black"/>
                </a:solidFill>
                <a:latin typeface="Meiryo UI" panose="020B0604030504040204" pitchFamily="50" charset="-128"/>
                <a:ea typeface="Meiryo UI" panose="020B0604030504040204" pitchFamily="50" charset="-128"/>
              </a:rPr>
              <a:t>湾曲自在！排熱パイプに密着装着できるため</a:t>
            </a:r>
            <a:r>
              <a:rPr lang="ja-JP" altLang="en-US" sz="2300" dirty="0">
                <a:latin typeface="Meiryo UI" panose="020B0604030504040204" pitchFamily="50" charset="-128"/>
                <a:ea typeface="Meiryo UI" panose="020B0604030504040204" pitchFamily="50" charset="-128"/>
              </a:rPr>
              <a:t>高い熱回収効率が可能に！</a:t>
            </a:r>
            <a:r>
              <a:rPr lang="ja-JP" altLang="en-US" sz="2300" dirty="0">
                <a:solidFill>
                  <a:prstClr val="black"/>
                </a:solidFill>
                <a:latin typeface="Meiryo UI" panose="020B0604030504040204" pitchFamily="50" charset="-128"/>
                <a:ea typeface="Meiryo UI" panose="020B0604030504040204" pitchFamily="50" charset="-128"/>
              </a:rPr>
              <a:t>　</a:t>
            </a:r>
            <a:endParaRPr lang="ja-JP" altLang="en-US" sz="2300" dirty="0">
              <a:latin typeface="Meiryo UI" panose="020B0604030504040204" pitchFamily="50" charset="-128"/>
              <a:ea typeface="Meiryo UI" panose="020B0604030504040204" pitchFamily="50" charset="-128"/>
              <a:cs typeface="Arial" panose="020B0604020202020204" pitchFamily="34" charset="0"/>
            </a:endParaRPr>
          </a:p>
        </p:txBody>
      </p:sp>
      <p:sp>
        <p:nvSpPr>
          <p:cNvPr id="59" name="四角形: 角を丸くする 58">
            <a:extLst>
              <a:ext uri="{FF2B5EF4-FFF2-40B4-BE49-F238E27FC236}">
                <a16:creationId xmlns:a16="http://schemas.microsoft.com/office/drawing/2014/main" id="{66BED43C-A821-DD2F-C30F-31675A60E252}"/>
              </a:ext>
            </a:extLst>
          </p:cNvPr>
          <p:cNvSpPr/>
          <p:nvPr/>
        </p:nvSpPr>
        <p:spPr>
          <a:xfrm>
            <a:off x="3516390" y="9009614"/>
            <a:ext cx="4801314" cy="996439"/>
          </a:xfrm>
          <a:prstGeom prst="roundRect">
            <a:avLst>
              <a:gd name="adj" fmla="val 10164"/>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フレキシブル熱電発電モジュール</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「フレキーナ</a:t>
            </a:r>
            <a:r>
              <a:rPr kumimoji="1" lang="ja-JP" altLang="en-US" sz="2400" b="1" i="0" u="none" strike="noStrike" kern="1200" cap="none" spc="0" normalizeH="0" baseline="30000" noProof="0" dirty="0">
                <a:ln>
                  <a:noFill/>
                </a:ln>
                <a:solidFill>
                  <a:schemeClr val="bg1"/>
                </a:solidFill>
                <a:effectLst/>
                <a:uLnTx/>
                <a:uFillTx/>
                <a:latin typeface="Aptos" panose="02110004020202020204"/>
                <a:ea typeface="游ゴシック" panose="020B0400000000000000" pitchFamily="50" charset="-128"/>
                <a:cs typeface="+mn-cs"/>
              </a:rPr>
              <a:t>🄬</a:t>
            </a:r>
            <a:r>
              <a:rPr kumimoji="1" lang="ja-JP" altLang="en-US"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chemeClr val="bg1"/>
              </a:solidFill>
              <a:effectLst/>
              <a:uLnTx/>
              <a:uFillTx/>
              <a:latin typeface="Aptos" panose="0211000402020202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2743CB68-C4C8-710C-34AC-F59EDC3A91F5}"/>
              </a:ext>
            </a:extLst>
          </p:cNvPr>
          <p:cNvSpPr txBox="1"/>
          <p:nvPr/>
        </p:nvSpPr>
        <p:spPr>
          <a:xfrm>
            <a:off x="1215880" y="8110738"/>
            <a:ext cx="720000" cy="646331"/>
          </a:xfrm>
          <a:prstGeom prst="rect">
            <a:avLst/>
          </a:prstGeom>
          <a:noFill/>
        </p:spPr>
        <p:txBody>
          <a:bodyPr wrap="square">
            <a:spAutoFit/>
          </a:bodyPr>
          <a:lstStyle/>
          <a:p>
            <a:r>
              <a:rPr lang="ja-JP" altLang="en-US" sz="3600" dirty="0">
                <a:latin typeface="Meiryo UI" panose="020B0604030504040204" pitchFamily="50" charset="-128"/>
                <a:ea typeface="Meiryo UI" panose="020B0604030504040204" pitchFamily="50" charset="-128"/>
                <a:cs typeface="Arial" panose="020B0604020202020204" pitchFamily="34" charset="0"/>
              </a:rPr>
              <a:t>■</a:t>
            </a:r>
          </a:p>
        </p:txBody>
      </p:sp>
      <p:sp>
        <p:nvSpPr>
          <p:cNvPr id="64" name="テキスト ボックス 63">
            <a:extLst>
              <a:ext uri="{FF2B5EF4-FFF2-40B4-BE49-F238E27FC236}">
                <a16:creationId xmlns:a16="http://schemas.microsoft.com/office/drawing/2014/main" id="{0B9360D9-EFC5-8882-50B9-ECCBDD41AC73}"/>
              </a:ext>
            </a:extLst>
          </p:cNvPr>
          <p:cNvSpPr txBox="1"/>
          <p:nvPr/>
        </p:nvSpPr>
        <p:spPr>
          <a:xfrm>
            <a:off x="1675243" y="8218185"/>
            <a:ext cx="8497439" cy="461665"/>
          </a:xfrm>
          <a:prstGeom prst="rect">
            <a:avLst/>
          </a:prstGeom>
          <a:noFill/>
        </p:spPr>
        <p:txBody>
          <a:bodyPr wrap="square">
            <a:spAutoFit/>
          </a:bodyPr>
          <a:lstStyle/>
          <a:p>
            <a:pPr>
              <a:spcBef>
                <a:spcPts val="600"/>
              </a:spcBef>
            </a:pPr>
            <a:r>
              <a:rPr lang="ja-JP" altLang="en-US" sz="2300" dirty="0">
                <a:latin typeface="Meiryo UI" panose="020B0604030504040204" pitchFamily="50" charset="-128"/>
                <a:ea typeface="Meiryo UI" panose="020B0604030504040204" pitchFamily="50" charset="-128"/>
                <a:cs typeface="Arial" panose="020B0604020202020204" pitchFamily="34" charset="0"/>
              </a:rPr>
              <a:t>温水排熱、ガス排熱、蒸気排熱から高効率の熱電発電が可能に！</a:t>
            </a:r>
            <a:endParaRPr kumimoji="0" lang="ja-JP" altLang="en-US" sz="2300" kern="0"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C646FB63-383D-F303-93CE-22B4F1F4ED81}"/>
              </a:ext>
            </a:extLst>
          </p:cNvPr>
          <p:cNvGrpSpPr/>
          <p:nvPr/>
        </p:nvGrpSpPr>
        <p:grpSpPr>
          <a:xfrm>
            <a:off x="7238218" y="10738780"/>
            <a:ext cx="1085773" cy="957069"/>
            <a:chOff x="6997811" y="10273303"/>
            <a:chExt cx="1237327" cy="1171958"/>
          </a:xfrm>
        </p:grpSpPr>
        <p:pic>
          <p:nvPicPr>
            <p:cNvPr id="66" name="図 65" descr="ブラシ が含まれている画像&#10;&#10;自動的に生成された説明">
              <a:extLst>
                <a:ext uri="{FF2B5EF4-FFF2-40B4-BE49-F238E27FC236}">
                  <a16:creationId xmlns:a16="http://schemas.microsoft.com/office/drawing/2014/main" id="{6AE8A0C2-5FE5-E6C4-1171-D83680E7E4C9}"/>
                </a:ext>
              </a:extLst>
            </p:cNvPr>
            <p:cNvPicPr>
              <a:picLocks noChangeAspect="1"/>
            </p:cNvPicPr>
            <p:nvPr/>
          </p:nvPicPr>
          <p:blipFill rotWithShape="1">
            <a:blip r:embed="rId9" cstate="screen">
              <a:alphaModFix/>
              <a:extLst>
                <a:ext uri="{BEBA8EAE-BF5A-486C-A8C5-ECC9F3942E4B}">
                  <a14:imgProps xmlns:a14="http://schemas.microsoft.com/office/drawing/2010/main">
                    <a14:imgLayer r:embed="rId10">
                      <a14:imgEffect>
                        <a14:backgroundRemoval t="4688" b="96875" l="2143" r="97143">
                          <a14:foregroundMark x1="5714" y1="60938" x2="57857" y2="91406"/>
                          <a14:foregroundMark x1="57857" y1="91406" x2="75714" y2="92188"/>
                          <a14:foregroundMark x1="3571" y1="39063" x2="7143" y2="48438"/>
                          <a14:foregroundMark x1="9286" y1="85938" x2="75714" y2="96875"/>
                          <a14:foregroundMark x1="87143" y1="19531" x2="90000" y2="46875"/>
                          <a14:foregroundMark x1="90714" y1="17969" x2="77857" y2="96875"/>
                          <a14:foregroundMark x1="44286" y1="4688" x2="44286" y2="4688"/>
                          <a14:foregroundMark x1="86429" y1="77344" x2="80000" y2="97656"/>
                          <a14:foregroundMark x1="95000" y1="41406" x2="89286" y2="73438"/>
                          <a14:foregroundMark x1="97143" y1="42969" x2="80000" y2="75781"/>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97811" y="10627790"/>
              <a:ext cx="850114" cy="781402"/>
            </a:xfrm>
            <a:prstGeom prst="rect">
              <a:avLst/>
            </a:prstGeom>
            <a:effectLst>
              <a:softEdge rad="12700"/>
            </a:effectLst>
          </p:spPr>
        </p:pic>
        <p:sp>
          <p:nvSpPr>
            <p:cNvPr id="67" name="正方形/長方形 66">
              <a:extLst>
                <a:ext uri="{FF2B5EF4-FFF2-40B4-BE49-F238E27FC236}">
                  <a16:creationId xmlns:a16="http://schemas.microsoft.com/office/drawing/2014/main" id="{740B2B25-5221-532E-1828-32133A8C2FE8}"/>
                </a:ext>
              </a:extLst>
            </p:cNvPr>
            <p:cNvSpPr/>
            <p:nvPr/>
          </p:nvSpPr>
          <p:spPr bwMode="auto">
            <a:xfrm rot="707263" flipV="1">
              <a:off x="7017822" y="11365176"/>
              <a:ext cx="647120" cy="80085"/>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8" name="正方形/長方形 67">
              <a:extLst>
                <a:ext uri="{FF2B5EF4-FFF2-40B4-BE49-F238E27FC236}">
                  <a16:creationId xmlns:a16="http://schemas.microsoft.com/office/drawing/2014/main" id="{6E883C57-B41C-10B3-D679-E1593B6DDE7A}"/>
                </a:ext>
              </a:extLst>
            </p:cNvPr>
            <p:cNvSpPr/>
            <p:nvPr/>
          </p:nvSpPr>
          <p:spPr bwMode="auto">
            <a:xfrm rot="17266895" flipV="1">
              <a:off x="7561837" y="11140214"/>
              <a:ext cx="500751" cy="90450"/>
            </a:xfrm>
            <a:prstGeom prst="rect">
              <a:avLst/>
            </a:prstGeom>
            <a:solidFill>
              <a:srgbClr val="68C0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69" name="図 68" descr="水, ボート, 体 が含まれている画像&#10;&#10;自動的に生成された説明">
              <a:extLst>
                <a:ext uri="{FF2B5EF4-FFF2-40B4-BE49-F238E27FC236}">
                  <a16:creationId xmlns:a16="http://schemas.microsoft.com/office/drawing/2014/main" id="{43B4E188-2146-ED08-2DA2-2D87A84EC579}"/>
                </a:ext>
              </a:extLst>
            </p:cNvPr>
            <p:cNvPicPr>
              <a:picLocks noChangeAspect="1"/>
            </p:cNvPicPr>
            <p:nvPr/>
          </p:nvPicPr>
          <p:blipFill rotWithShape="1">
            <a:blip r:embed="rId11" cstate="print">
              <a:alphaModFix/>
              <a:extLst>
                <a:ext uri="{BEBA8EAE-BF5A-486C-A8C5-ECC9F3942E4B}">
                  <a14:imgProps xmlns:a14="http://schemas.microsoft.com/office/drawing/2010/main">
                    <a14:imgLayer r:embed="rId12">
                      <a14:imgEffect>
                        <a14:backgroundRemoval t="0" b="100000" l="637" r="98194">
                          <a14:foregroundMark x1="98052" y1="70448" x2="92033" y2="68768"/>
                          <a14:foregroundMark x1="92033" y1="68768" x2="91891" y2="68347"/>
                          <a14:foregroundMark x1="91785" y1="68347" x2="91785" y2="68347"/>
                          <a14:foregroundMark x1="98194" y1="68768" x2="95503" y2="67787"/>
                          <a14:foregroundMark x1="95786" y1="68768" x2="95786" y2="64006"/>
                        </a14:backgroundRemoval>
                      </a14:imgEffect>
                    </a14:imgLayer>
                  </a14:imgProps>
                </a:ext>
                <a:ext uri="{28A0092B-C50C-407E-A947-70E740481C1C}">
                  <a14:useLocalDpi xmlns:a14="http://schemas.microsoft.com/office/drawing/2010/main"/>
                </a:ext>
              </a:extLst>
            </a:blip>
            <a:srcRect/>
            <a:stretch/>
          </p:blipFill>
          <p:spPr>
            <a:xfrm>
              <a:off x="7061324" y="10273303"/>
              <a:ext cx="1000952" cy="253164"/>
            </a:xfrm>
            <a:prstGeom prst="rect">
              <a:avLst/>
            </a:prstGeom>
          </p:spPr>
        </p:pic>
        <p:sp>
          <p:nvSpPr>
            <p:cNvPr id="70" name="フリーフォーム: 図形 69">
              <a:extLst>
                <a:ext uri="{FF2B5EF4-FFF2-40B4-BE49-F238E27FC236}">
                  <a16:creationId xmlns:a16="http://schemas.microsoft.com/office/drawing/2014/main" id="{9782DCEB-FFB5-639B-CC2B-3AFC150E3360}"/>
                </a:ext>
              </a:extLst>
            </p:cNvPr>
            <p:cNvSpPr/>
            <p:nvPr/>
          </p:nvSpPr>
          <p:spPr bwMode="auto">
            <a:xfrm>
              <a:off x="7813427" y="10446428"/>
              <a:ext cx="421711" cy="581025"/>
            </a:xfrm>
            <a:custGeom>
              <a:avLst/>
              <a:gdLst>
                <a:gd name="connsiteX0" fmla="*/ 242887 w 421711"/>
                <a:gd name="connsiteY0" fmla="*/ 0 h 581025"/>
                <a:gd name="connsiteX1" fmla="*/ 416719 w 421711"/>
                <a:gd name="connsiteY1" fmla="*/ 166688 h 581025"/>
                <a:gd name="connsiteX2" fmla="*/ 361950 w 421711"/>
                <a:gd name="connsiteY2" fmla="*/ 354806 h 581025"/>
                <a:gd name="connsiteX3" fmla="*/ 230981 w 421711"/>
                <a:gd name="connsiteY3" fmla="*/ 483394 h 581025"/>
                <a:gd name="connsiteX4" fmla="*/ 0 w 421711"/>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11" h="581025">
                  <a:moveTo>
                    <a:pt x="242887" y="0"/>
                  </a:moveTo>
                  <a:cubicBezTo>
                    <a:pt x="319881" y="53777"/>
                    <a:pt x="396875" y="107554"/>
                    <a:pt x="416719" y="166688"/>
                  </a:cubicBezTo>
                  <a:cubicBezTo>
                    <a:pt x="436563" y="225822"/>
                    <a:pt x="392906" y="302022"/>
                    <a:pt x="361950" y="354806"/>
                  </a:cubicBezTo>
                  <a:cubicBezTo>
                    <a:pt x="330994" y="407590"/>
                    <a:pt x="291306" y="445691"/>
                    <a:pt x="230981" y="483394"/>
                  </a:cubicBezTo>
                  <a:cubicBezTo>
                    <a:pt x="170656" y="521097"/>
                    <a:pt x="85328" y="551061"/>
                    <a:pt x="0" y="581025"/>
                  </a:cubicBezTo>
                </a:path>
              </a:pathLst>
            </a:cu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71" name="フリーフォーム: 図形 70">
              <a:extLst>
                <a:ext uri="{FF2B5EF4-FFF2-40B4-BE49-F238E27FC236}">
                  <a16:creationId xmlns:a16="http://schemas.microsoft.com/office/drawing/2014/main" id="{3CFC7EBC-2A82-A970-D635-6910F0011B4E}"/>
                </a:ext>
              </a:extLst>
            </p:cNvPr>
            <p:cNvSpPr/>
            <p:nvPr/>
          </p:nvSpPr>
          <p:spPr bwMode="auto">
            <a:xfrm>
              <a:off x="7818189" y="10455953"/>
              <a:ext cx="404655" cy="550069"/>
            </a:xfrm>
            <a:custGeom>
              <a:avLst/>
              <a:gdLst>
                <a:gd name="connsiteX0" fmla="*/ 235744 w 404655"/>
                <a:gd name="connsiteY0" fmla="*/ 0 h 550069"/>
                <a:gd name="connsiteX1" fmla="*/ 378619 w 404655"/>
                <a:gd name="connsiteY1" fmla="*/ 119063 h 550069"/>
                <a:gd name="connsiteX2" fmla="*/ 402432 w 404655"/>
                <a:gd name="connsiteY2" fmla="*/ 211931 h 550069"/>
                <a:gd name="connsiteX3" fmla="*/ 350044 w 404655"/>
                <a:gd name="connsiteY3" fmla="*/ 326231 h 550069"/>
                <a:gd name="connsiteX4" fmla="*/ 290513 w 404655"/>
                <a:gd name="connsiteY4" fmla="*/ 409575 h 550069"/>
                <a:gd name="connsiteX5" fmla="*/ 209550 w 404655"/>
                <a:gd name="connsiteY5" fmla="*/ 469106 h 550069"/>
                <a:gd name="connsiteX6" fmla="*/ 109538 w 404655"/>
                <a:gd name="connsiteY6" fmla="*/ 516731 h 550069"/>
                <a:gd name="connsiteX7" fmla="*/ 0 w 404655"/>
                <a:gd name="connsiteY7" fmla="*/ 550069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655" h="550069">
                  <a:moveTo>
                    <a:pt x="235744" y="0"/>
                  </a:moveTo>
                  <a:cubicBezTo>
                    <a:pt x="293291" y="41870"/>
                    <a:pt x="350838" y="83741"/>
                    <a:pt x="378619" y="119063"/>
                  </a:cubicBezTo>
                  <a:cubicBezTo>
                    <a:pt x="406400" y="154385"/>
                    <a:pt x="407195" y="177403"/>
                    <a:pt x="402432" y="211931"/>
                  </a:cubicBezTo>
                  <a:cubicBezTo>
                    <a:pt x="397670" y="246459"/>
                    <a:pt x="368697" y="293290"/>
                    <a:pt x="350044" y="326231"/>
                  </a:cubicBezTo>
                  <a:cubicBezTo>
                    <a:pt x="331391" y="359172"/>
                    <a:pt x="313929" y="385763"/>
                    <a:pt x="290513" y="409575"/>
                  </a:cubicBezTo>
                  <a:cubicBezTo>
                    <a:pt x="267097" y="433388"/>
                    <a:pt x="239712" y="451247"/>
                    <a:pt x="209550" y="469106"/>
                  </a:cubicBezTo>
                  <a:cubicBezTo>
                    <a:pt x="179388" y="486965"/>
                    <a:pt x="144463" y="503237"/>
                    <a:pt x="109538" y="516731"/>
                  </a:cubicBezTo>
                  <a:cubicBezTo>
                    <a:pt x="74613" y="530225"/>
                    <a:pt x="37306" y="540147"/>
                    <a:pt x="0" y="550069"/>
                  </a:cubicBezTo>
                </a:path>
              </a:pathLst>
            </a:custGeom>
            <a:noFill/>
            <a:ln w="9525" cap="flat" cmpd="sng" algn="ctr">
              <a:solidFill>
                <a:srgbClr val="FF5B5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01" name="テキスト ボックス 100">
            <a:extLst>
              <a:ext uri="{FF2B5EF4-FFF2-40B4-BE49-F238E27FC236}">
                <a16:creationId xmlns:a16="http://schemas.microsoft.com/office/drawing/2014/main" id="{71934AD9-61CF-32F1-B93C-EED32736EC97}"/>
              </a:ext>
            </a:extLst>
          </p:cNvPr>
          <p:cNvSpPr txBox="1"/>
          <p:nvPr/>
        </p:nvSpPr>
        <p:spPr>
          <a:xfrm>
            <a:off x="467327" y="14032100"/>
            <a:ext cx="2302379" cy="923330"/>
          </a:xfrm>
          <a:prstGeom prst="rect">
            <a:avLst/>
          </a:prstGeom>
          <a:noFill/>
          <a:ln>
            <a:noFill/>
          </a:ln>
        </p:spPr>
        <p:txBody>
          <a:bodyPr wrap="square">
            <a:spAutoFit/>
          </a:bodyPr>
          <a:lstStyle/>
          <a:p>
            <a:pPr algn="ctr"/>
            <a:r>
              <a:rPr lang="ja-JP" altLang="en-US" b="1" dirty="0">
                <a:solidFill>
                  <a:prstClr val="black"/>
                </a:solidFill>
                <a:latin typeface="+mn-ea"/>
              </a:rPr>
              <a:t>余剰蒸気・温排水</a:t>
            </a:r>
            <a:endParaRPr lang="en-US" altLang="ja-JP" b="1" dirty="0">
              <a:solidFill>
                <a:prstClr val="black"/>
              </a:solidFill>
              <a:latin typeface="+mn-ea"/>
            </a:endParaRPr>
          </a:p>
          <a:p>
            <a:pPr algn="ctr"/>
            <a:r>
              <a:rPr lang="ja-JP" altLang="en-US" b="1" dirty="0">
                <a:solidFill>
                  <a:prstClr val="black"/>
                </a:solidFill>
                <a:latin typeface="+mn-ea"/>
              </a:rPr>
              <a:t>排気ガス・輻射熱　</a:t>
            </a:r>
            <a:endParaRPr lang="en-US" altLang="ja-JP" b="1" dirty="0">
              <a:solidFill>
                <a:prstClr val="black"/>
              </a:solidFill>
              <a:latin typeface="+mn-ea"/>
            </a:endParaRPr>
          </a:p>
          <a:p>
            <a:pPr algn="ctr"/>
            <a:r>
              <a:rPr lang="ja-JP" altLang="en-US" b="1" dirty="0">
                <a:solidFill>
                  <a:prstClr val="black"/>
                </a:solidFill>
                <a:latin typeface="+mn-ea"/>
              </a:rPr>
              <a:t>　　　　　　　など</a:t>
            </a:r>
            <a:endParaRPr lang="en-US" altLang="ja-JP" b="1" dirty="0">
              <a:solidFill>
                <a:prstClr val="black"/>
              </a:solidFill>
              <a:latin typeface="+mn-ea"/>
            </a:endParaRPr>
          </a:p>
        </p:txBody>
      </p:sp>
      <p:sp>
        <p:nvSpPr>
          <p:cNvPr id="104" name="テキスト ボックス 103">
            <a:extLst>
              <a:ext uri="{FF2B5EF4-FFF2-40B4-BE49-F238E27FC236}">
                <a16:creationId xmlns:a16="http://schemas.microsoft.com/office/drawing/2014/main" id="{CB297594-3F6F-C8D4-B681-00C9CB86471B}"/>
              </a:ext>
            </a:extLst>
          </p:cNvPr>
          <p:cNvSpPr txBox="1"/>
          <p:nvPr/>
        </p:nvSpPr>
        <p:spPr>
          <a:xfrm>
            <a:off x="3229562" y="14032100"/>
            <a:ext cx="2596672" cy="923330"/>
          </a:xfrm>
          <a:prstGeom prst="rect">
            <a:avLst/>
          </a:prstGeom>
          <a:noFill/>
          <a:ln>
            <a:noFill/>
          </a:ln>
        </p:spPr>
        <p:txBody>
          <a:bodyPr wrap="square">
            <a:spAutoFit/>
          </a:bodyPr>
          <a:lstStyle/>
          <a:p>
            <a:pPr algn="ctr"/>
            <a:r>
              <a:rPr lang="ja-JP" altLang="en-US" b="1" dirty="0">
                <a:solidFill>
                  <a:prstClr val="black"/>
                </a:solidFill>
                <a:latin typeface="+mn-ea"/>
              </a:rPr>
              <a:t>工場内電気設備・照明</a:t>
            </a:r>
            <a:endParaRPr lang="en-US" altLang="ja-JP" b="1" dirty="0">
              <a:solidFill>
                <a:prstClr val="black"/>
              </a:solidFill>
              <a:latin typeface="+mn-ea"/>
            </a:endParaRPr>
          </a:p>
          <a:p>
            <a:pPr algn="ctr"/>
            <a:r>
              <a:rPr lang="ja-JP" altLang="en-US" b="1" dirty="0">
                <a:solidFill>
                  <a:prstClr val="black"/>
                </a:solidFill>
                <a:latin typeface="+mn-ea"/>
              </a:rPr>
              <a:t>各種センサ・無停電源</a:t>
            </a:r>
            <a:endParaRPr lang="en-US" altLang="ja-JP" b="1" dirty="0">
              <a:solidFill>
                <a:prstClr val="black"/>
              </a:solidFill>
              <a:latin typeface="+mn-ea"/>
            </a:endParaRPr>
          </a:p>
          <a:p>
            <a:r>
              <a:rPr lang="ja-JP" altLang="en-US" b="1" dirty="0">
                <a:solidFill>
                  <a:prstClr val="black"/>
                </a:solidFill>
                <a:latin typeface="+mn-ea"/>
              </a:rPr>
              <a:t> カメラ　　　　など</a:t>
            </a:r>
            <a:endParaRPr lang="en-US" altLang="ja-JP" b="1" dirty="0">
              <a:solidFill>
                <a:prstClr val="black"/>
              </a:solidFill>
              <a:latin typeface="+mn-ea"/>
            </a:endParaRPr>
          </a:p>
        </p:txBody>
      </p:sp>
      <p:sp>
        <p:nvSpPr>
          <p:cNvPr id="114" name="矢印: 右 113">
            <a:extLst>
              <a:ext uri="{FF2B5EF4-FFF2-40B4-BE49-F238E27FC236}">
                <a16:creationId xmlns:a16="http://schemas.microsoft.com/office/drawing/2014/main" id="{57937CF1-5616-B178-2723-E9CA73C8D8B4}"/>
              </a:ext>
            </a:extLst>
          </p:cNvPr>
          <p:cNvSpPr/>
          <p:nvPr/>
        </p:nvSpPr>
        <p:spPr>
          <a:xfrm>
            <a:off x="2913210" y="13748375"/>
            <a:ext cx="158583" cy="460374"/>
          </a:xfrm>
          <a:prstGeom prst="rightArrow">
            <a:avLst>
              <a:gd name="adj1" fmla="val 50000"/>
              <a:gd name="adj2" fmla="val 100000"/>
            </a:avLst>
          </a:prstGeom>
          <a:solidFill>
            <a:srgbClr val="EBEBEB">
              <a:lumMod val="50000"/>
            </a:srgbClr>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5" b="0" i="0" u="none" strike="noStrike" kern="0" cap="none" spc="0" normalizeH="0" baseline="0" noProof="0">
              <a:ln>
                <a:noFill/>
              </a:ln>
              <a:solidFill>
                <a:prstClr val="white"/>
              </a:solidFill>
              <a:effectLst/>
              <a:uLnTx/>
              <a:uFillTx/>
              <a:latin typeface="+mn-ea"/>
              <a:cs typeface="+mn-cs"/>
            </a:endParaRPr>
          </a:p>
        </p:txBody>
      </p:sp>
      <p:pic>
        <p:nvPicPr>
          <p:cNvPr id="115" name="グラフィックス 376" descr="工場 単色塗りつぶし">
            <a:extLst>
              <a:ext uri="{FF2B5EF4-FFF2-40B4-BE49-F238E27FC236}">
                <a16:creationId xmlns:a16="http://schemas.microsoft.com/office/drawing/2014/main" id="{3558C1A0-F393-C938-D43D-25BD67C9BC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71647" y="13317305"/>
            <a:ext cx="690558" cy="705423"/>
          </a:xfrm>
          <a:prstGeom prst="rect">
            <a:avLst/>
          </a:prstGeom>
        </p:spPr>
      </p:pic>
      <p:pic>
        <p:nvPicPr>
          <p:cNvPr id="116" name="Picture 72">
            <a:extLst>
              <a:ext uri="{FF2B5EF4-FFF2-40B4-BE49-F238E27FC236}">
                <a16:creationId xmlns:a16="http://schemas.microsoft.com/office/drawing/2014/main" id="{66B84677-3BB4-5F4C-780F-CEB720B9521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flipH="1">
            <a:off x="4303380" y="13470480"/>
            <a:ext cx="562201" cy="562201"/>
          </a:xfrm>
          <a:prstGeom prst="rect">
            <a:avLst/>
          </a:prstGeom>
        </p:spPr>
      </p:pic>
      <p:pic>
        <p:nvPicPr>
          <p:cNvPr id="117" name="グラフィックス 618" descr="無線ルーター 単色塗りつぶし">
            <a:extLst>
              <a:ext uri="{FF2B5EF4-FFF2-40B4-BE49-F238E27FC236}">
                <a16:creationId xmlns:a16="http://schemas.microsoft.com/office/drawing/2014/main" id="{52647394-A6AB-C648-1524-AEE0DE330DB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34797" y="13477261"/>
            <a:ext cx="491443" cy="494106"/>
          </a:xfrm>
          <a:prstGeom prst="rect">
            <a:avLst/>
          </a:prstGeom>
        </p:spPr>
      </p:pic>
      <p:pic>
        <p:nvPicPr>
          <p:cNvPr id="118" name="グラフィックス 610" descr="ラジオ 単色塗りつぶし">
            <a:extLst>
              <a:ext uri="{FF2B5EF4-FFF2-40B4-BE49-F238E27FC236}">
                <a16:creationId xmlns:a16="http://schemas.microsoft.com/office/drawing/2014/main" id="{DFEDCFA2-7309-9DF5-F473-C253FDF7C7A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134508" y="13502892"/>
            <a:ext cx="442844" cy="442844"/>
          </a:xfrm>
          <a:prstGeom prst="rect">
            <a:avLst/>
          </a:prstGeom>
        </p:spPr>
      </p:pic>
      <p:sp>
        <p:nvSpPr>
          <p:cNvPr id="119" name="テキスト ボックス 118">
            <a:extLst>
              <a:ext uri="{FF2B5EF4-FFF2-40B4-BE49-F238E27FC236}">
                <a16:creationId xmlns:a16="http://schemas.microsoft.com/office/drawing/2014/main" id="{6095E01C-6EF3-E598-D79B-DB7DDEFA1DD6}"/>
              </a:ext>
            </a:extLst>
          </p:cNvPr>
          <p:cNvSpPr txBox="1"/>
          <p:nvPr/>
        </p:nvSpPr>
        <p:spPr>
          <a:xfrm>
            <a:off x="514227" y="12964364"/>
            <a:ext cx="2302379" cy="400110"/>
          </a:xfrm>
          <a:prstGeom prst="rect">
            <a:avLst/>
          </a:prstGeom>
          <a:noFill/>
          <a:ln>
            <a:noFill/>
          </a:ln>
        </p:spPr>
        <p:txBody>
          <a:bodyPr wrap="square">
            <a:spAutoFit/>
          </a:bodyPr>
          <a:lstStyle/>
          <a:p>
            <a:pPr algn="ctr"/>
            <a:r>
              <a:rPr lang="ja-JP" altLang="en-US" sz="2000" b="1" dirty="0">
                <a:solidFill>
                  <a:prstClr val="black"/>
                </a:solidFill>
                <a:latin typeface="+mn-ea"/>
              </a:rPr>
              <a:t>熱源（各種排熱）</a:t>
            </a:r>
            <a:endParaRPr lang="en-US" altLang="ja-JP" sz="2000" b="1" dirty="0">
              <a:solidFill>
                <a:prstClr val="black"/>
              </a:solidFill>
              <a:latin typeface="+mn-ea"/>
            </a:endParaRPr>
          </a:p>
        </p:txBody>
      </p:sp>
      <p:sp>
        <p:nvSpPr>
          <p:cNvPr id="120" name="テキスト ボックス 119">
            <a:extLst>
              <a:ext uri="{FF2B5EF4-FFF2-40B4-BE49-F238E27FC236}">
                <a16:creationId xmlns:a16="http://schemas.microsoft.com/office/drawing/2014/main" id="{BCC9D72E-879E-6B84-64FE-881B5DF9E6FD}"/>
              </a:ext>
            </a:extLst>
          </p:cNvPr>
          <p:cNvSpPr txBox="1"/>
          <p:nvPr/>
        </p:nvSpPr>
        <p:spPr>
          <a:xfrm>
            <a:off x="3146993" y="12964364"/>
            <a:ext cx="2713605" cy="400110"/>
          </a:xfrm>
          <a:prstGeom prst="rect">
            <a:avLst/>
          </a:prstGeom>
          <a:noFill/>
          <a:ln>
            <a:noFill/>
          </a:ln>
        </p:spPr>
        <p:txBody>
          <a:bodyPr wrap="square">
            <a:spAutoFit/>
          </a:bodyPr>
          <a:lstStyle/>
          <a:p>
            <a:pPr algn="ctr"/>
            <a:r>
              <a:rPr lang="ja-JP" altLang="en-US" sz="2000" b="1" dirty="0">
                <a:solidFill>
                  <a:prstClr val="black"/>
                </a:solidFill>
                <a:latin typeface="+mn-ea"/>
              </a:rPr>
              <a:t>給電先</a:t>
            </a:r>
            <a:endParaRPr lang="en-US" altLang="ja-JP" sz="2000" b="1" dirty="0">
              <a:solidFill>
                <a:prstClr val="black"/>
              </a:solidFill>
              <a:latin typeface="+mn-ea"/>
            </a:endParaRPr>
          </a:p>
        </p:txBody>
      </p:sp>
      <p:sp>
        <p:nvSpPr>
          <p:cNvPr id="121" name="四角形: 角を丸くする 120">
            <a:extLst>
              <a:ext uri="{FF2B5EF4-FFF2-40B4-BE49-F238E27FC236}">
                <a16:creationId xmlns:a16="http://schemas.microsoft.com/office/drawing/2014/main" id="{ECB3B0A6-A9E2-B462-6400-30B42D98ADB9}"/>
              </a:ext>
            </a:extLst>
          </p:cNvPr>
          <p:cNvSpPr/>
          <p:nvPr/>
        </p:nvSpPr>
        <p:spPr>
          <a:xfrm>
            <a:off x="400051" y="12925818"/>
            <a:ext cx="2416556"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四角形: 角を丸くする 121">
            <a:extLst>
              <a:ext uri="{FF2B5EF4-FFF2-40B4-BE49-F238E27FC236}">
                <a16:creationId xmlns:a16="http://schemas.microsoft.com/office/drawing/2014/main" id="{10F06629-9E1F-8730-C881-CD851B5C8AE0}"/>
              </a:ext>
            </a:extLst>
          </p:cNvPr>
          <p:cNvSpPr/>
          <p:nvPr/>
        </p:nvSpPr>
        <p:spPr>
          <a:xfrm>
            <a:off x="3146993" y="12885874"/>
            <a:ext cx="2713605" cy="2042274"/>
          </a:xfrm>
          <a:prstGeom prst="roundRect">
            <a:avLst>
              <a:gd name="adj" fmla="val 13396"/>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408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76573" y="501426"/>
            <a:ext cx="788825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「揚げ油改良剤」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209725"/>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84122"/>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77751"/>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563857"/>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538256"/>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847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556646" y="2900189"/>
            <a:ext cx="8984515" cy="5453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414627" y="2888650"/>
            <a:ext cx="8887462" cy="646331"/>
          </a:xfrm>
          <a:prstGeom prst="rect">
            <a:avLst/>
          </a:prstGeom>
          <a:noFill/>
        </p:spPr>
        <p:txBody>
          <a:bodyPr wrap="square" rtlCol="0">
            <a:spAutoFit/>
          </a:bodyPr>
          <a:lstStyle/>
          <a:p>
            <a:pPr algn="ctr"/>
            <a:r>
              <a:rPr kumimoji="1" lang="ja-JP" altLang="en-US" sz="3600" b="1" dirty="0"/>
              <a:t>株式会社 万立</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5183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5537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6414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00433" y="11802380"/>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22764" y="11802380"/>
            <a:ext cx="5722716" cy="31999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53471"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011" y="11802380"/>
            <a:ext cx="4521004"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84963"/>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2447" y="12372186"/>
            <a:ext cx="5673033" cy="2677656"/>
          </a:xfrm>
          <a:prstGeom prst="rect">
            <a:avLst/>
          </a:prstGeom>
          <a:noFill/>
        </p:spPr>
        <p:txBody>
          <a:bodyPr wrap="square" rtlCol="0">
            <a:spAutoFit/>
          </a:bodyPr>
          <a:lstStyle/>
          <a:p>
            <a:r>
              <a:rPr kumimoji="1" lang="ja-JP" altLang="en-US" sz="2800" b="1" dirty="0"/>
              <a:t>近い将来に食用油の逼迫が危惧</a:t>
            </a:r>
            <a:endParaRPr kumimoji="1" lang="en-US" altLang="ja-JP" sz="2800" b="1" dirty="0"/>
          </a:p>
          <a:p>
            <a:r>
              <a:rPr kumimoji="1" lang="en-US" altLang="ja-JP" sz="2800" b="1" dirty="0"/>
              <a:t>(</a:t>
            </a:r>
            <a:r>
              <a:rPr kumimoji="1" lang="ja-JP" altLang="en-US" sz="2800" b="1" dirty="0"/>
              <a:t>バイオ燃料の原料としての需要が急増する予想</a:t>
            </a:r>
            <a:r>
              <a:rPr kumimoji="1" lang="en-US" altLang="ja-JP" sz="2800" b="1" dirty="0"/>
              <a:t>)</a:t>
            </a:r>
            <a:r>
              <a:rPr kumimoji="1" lang="ja-JP" altLang="en-US" sz="2800" b="1" dirty="0"/>
              <a:t>されるが、食品製造会社、レストラン運営会社、一般食堂等に省エネ・省コストで寄与したい。</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518249"/>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477603"/>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630141"/>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401086" y="6062185"/>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60722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r>
              <a:rPr kumimoji="1" lang="ja-JP" altLang="en-US" dirty="0">
                <a:solidFill>
                  <a:schemeClr val="tx1"/>
                </a:solidFill>
              </a:rPr>
              <a:t>。</a:t>
            </a:r>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35110" y="6062185"/>
            <a:ext cx="140891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205664"/>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58" y="6178305"/>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644624" y="5630141"/>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414627" y="8132699"/>
            <a:ext cx="9111751" cy="3539430"/>
          </a:xfrm>
          <a:prstGeom prst="rect">
            <a:avLst/>
          </a:prstGeom>
          <a:noFill/>
        </p:spPr>
        <p:txBody>
          <a:bodyPr wrap="square" rtlCol="0">
            <a:spAutoFit/>
          </a:bodyPr>
          <a:lstStyle/>
          <a:p>
            <a:r>
              <a:rPr kumimoji="1" lang="ja-JP" altLang="en-US" sz="2800" b="1" dirty="0"/>
              <a:t>＜揚げ油改良剤＞</a:t>
            </a:r>
            <a:endParaRPr kumimoji="1" lang="en-US" altLang="ja-JP" sz="2800" b="1" dirty="0"/>
          </a:p>
          <a:p>
            <a:r>
              <a:rPr kumimoji="1" lang="ja-JP" altLang="en-US" sz="2800" b="1" dirty="0"/>
              <a:t>　可食植物由来の原料から製造。</a:t>
            </a:r>
            <a:endParaRPr kumimoji="1" lang="en-US" altLang="ja-JP" sz="2800" b="1" dirty="0"/>
          </a:p>
          <a:p>
            <a:r>
              <a:rPr kumimoji="1" lang="ja-JP" altLang="en-US" sz="2800" b="1" dirty="0"/>
              <a:t>　食堂厨房内及び食品工場内の揚げ物工程で使用する油　</a:t>
            </a:r>
            <a:endParaRPr kumimoji="1" lang="en-US" altLang="ja-JP" sz="2800" b="1" dirty="0"/>
          </a:p>
          <a:p>
            <a:r>
              <a:rPr kumimoji="1" lang="ja-JP" altLang="en-US" sz="2800" b="1" dirty="0"/>
              <a:t>　の酸化を抑制・遅延させる事で、揚げ油の使用量を</a:t>
            </a:r>
            <a:endParaRPr kumimoji="1" lang="en-US" altLang="ja-JP" sz="2800" b="1" dirty="0"/>
          </a:p>
          <a:p>
            <a:r>
              <a:rPr kumimoji="1" lang="ja-JP" altLang="en-US" sz="2800" b="1" dirty="0"/>
              <a:t>　</a:t>
            </a:r>
            <a:r>
              <a:rPr kumimoji="1" lang="en-US" altLang="ja-JP" sz="2800" b="1" dirty="0"/>
              <a:t>25%</a:t>
            </a:r>
            <a:r>
              <a:rPr kumimoji="1" lang="ja-JP" altLang="en-US" sz="2800" b="1" dirty="0"/>
              <a:t>以上削減できる。</a:t>
            </a:r>
            <a:endParaRPr kumimoji="1" lang="en-US" altLang="ja-JP" sz="2800" b="1" dirty="0"/>
          </a:p>
          <a:p>
            <a:r>
              <a:rPr kumimoji="1" lang="ja-JP" altLang="en-US" sz="2800" b="1" dirty="0"/>
              <a:t>　加えて、対象揚げ物への油の浸潤を抑制する事から、</a:t>
            </a:r>
            <a:endParaRPr kumimoji="1" lang="en-US" altLang="ja-JP" sz="2800" b="1" dirty="0"/>
          </a:p>
          <a:p>
            <a:r>
              <a:rPr kumimoji="1" lang="ja-JP" altLang="en-US" sz="2800" b="1" dirty="0"/>
              <a:t>　油切れが良くからっと揚げ上がる</a:t>
            </a:r>
            <a:r>
              <a:rPr kumimoji="1" lang="en-US" altLang="ja-JP" sz="2800" b="1" dirty="0"/>
              <a:t>(</a:t>
            </a:r>
            <a:r>
              <a:rPr kumimoji="1" lang="ja-JP" altLang="en-US" sz="2800" b="1" dirty="0"/>
              <a:t>使用している現場</a:t>
            </a:r>
            <a:endParaRPr kumimoji="1" lang="en-US" altLang="ja-JP" sz="2800" b="1" dirty="0"/>
          </a:p>
          <a:p>
            <a:r>
              <a:rPr kumimoji="1" lang="ja-JP" altLang="en-US" sz="2800" b="1" dirty="0"/>
              <a:t>　の声</a:t>
            </a:r>
            <a:r>
              <a:rPr kumimoji="1" lang="en-US" altLang="ja-JP" sz="2800" b="1" dirty="0"/>
              <a:t>)</a:t>
            </a:r>
            <a:r>
              <a:rPr kumimoji="1" lang="ja-JP" altLang="en-US" sz="2800" b="1" dirty="0"/>
              <a:t>しヘルシーとの声を頂いている。</a:t>
            </a:r>
          </a:p>
        </p:txBody>
      </p:sp>
      <p:pic>
        <p:nvPicPr>
          <p:cNvPr id="1026" name="Picture 2" descr="\\192.168.0.247\share\製品写真・現場写真 ・ラベル\製品画像・ロゴ\他商品\GREX20230928.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62914" y="5883332"/>
            <a:ext cx="1553296" cy="192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4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タイムライン&#10;&#10;自動的に生成された説明">
            <a:extLst>
              <a:ext uri="{FF2B5EF4-FFF2-40B4-BE49-F238E27FC236}">
                <a16:creationId xmlns:a16="http://schemas.microsoft.com/office/drawing/2014/main" id="{942C495F-84A8-4D63-9FB6-E0B767F8E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2269" y="6085670"/>
            <a:ext cx="8579986" cy="443610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まるごとメンテナンスサービスによる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エネルギー</a:t>
            </a:r>
            <a:r>
              <a:rPr kumimoji="1" lang="ja-JP" altLang="en-US" sz="4800" b="1">
                <a:latin typeface="Meiryo UI" panose="020B0604030504040204" pitchFamily="50" charset="-128"/>
                <a:ea typeface="Meiryo UI" panose="020B0604030504040204" pitchFamily="50" charset="-128"/>
              </a:rPr>
              <a:t>効率改善</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lang="ja-JP" altLang="en-US" sz="2400" b="1" i="0" dirty="0">
                <a:solidFill>
                  <a:srgbClr val="000000"/>
                </a:solidFill>
                <a:effectLst/>
                <a:latin typeface="+mn-ea"/>
              </a:rPr>
              <a:t>小型貫流ボイラ・舶用補助ボイラ・排ガス（廃熱）ボイラ・水処理機器・食品機器・滅菌器・薬品等の製造販売、メンテナンス、環境計量証明業 等</a:t>
            </a:r>
            <a:endParaRPr kumimoji="1" lang="en-US" altLang="ja-JP" sz="2400" b="1" dirty="0">
              <a:solidFill>
                <a:srgbClr val="FF0000"/>
              </a:solidFill>
              <a:latin typeface="+mn-ea"/>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678769" y="10409734"/>
            <a:ext cx="8840972" cy="1846659"/>
          </a:xfrm>
          <a:prstGeom prst="rect">
            <a:avLst/>
          </a:prstGeom>
          <a:noFill/>
        </p:spPr>
        <p:txBody>
          <a:bodyPr wrap="square" rtlCol="0">
            <a:spAutoFit/>
          </a:bodyPr>
          <a:lstStyle/>
          <a:p>
            <a:r>
              <a:rPr kumimoji="1" lang="ja-JP" altLang="en-US" sz="2800" b="1" dirty="0"/>
              <a:t>工場のエネルギーの見える化を実施し、ミウラの</a:t>
            </a:r>
            <a:endParaRPr kumimoji="1" lang="en-US" altLang="ja-JP" sz="2800" b="1" dirty="0"/>
          </a:p>
          <a:p>
            <a:r>
              <a:rPr kumimoji="1" lang="ja-JP" altLang="en-US" sz="2800" b="1" dirty="0"/>
              <a:t>熱ソムリエ</a:t>
            </a:r>
            <a:r>
              <a:rPr kumimoji="1" lang="en-US" altLang="ja-JP" sz="3000" b="1" dirty="0"/>
              <a:t>*</a:t>
            </a:r>
            <a:r>
              <a:rPr kumimoji="1" lang="ja-JP" altLang="en-US" sz="2800" b="1" dirty="0"/>
              <a:t>ノウハウによりエネルギー効率の向上につながる改善をご提案します。</a:t>
            </a:r>
            <a:r>
              <a:rPr kumimoji="1" lang="en-US" altLang="ja-JP" sz="2800" b="1" dirty="0"/>
              <a:t> </a:t>
            </a:r>
          </a:p>
          <a:p>
            <a:pPr algn="r"/>
            <a:r>
              <a:rPr kumimoji="1" lang="en-US" altLang="ja-JP" sz="2800" b="1" dirty="0"/>
              <a:t>* </a:t>
            </a:r>
            <a:r>
              <a:rPr kumimoji="1" lang="ja-JP" altLang="en-US" sz="2000" b="1" dirty="0"/>
              <a:t>熱ソムリエは、三浦工業の登録商標です。</a:t>
            </a:r>
            <a:endParaRPr kumimoji="1" lang="en-US" altLang="ja-JP" sz="20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三浦工業株式会社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81359" y="3509531"/>
            <a:ext cx="6997741" cy="461665"/>
          </a:xfrm>
          <a:prstGeom prst="rect">
            <a:avLst/>
          </a:prstGeom>
          <a:noFill/>
          <a:ln>
            <a:noFill/>
          </a:ln>
        </p:spPr>
        <p:txBody>
          <a:bodyPr wrap="square" rtlCol="0">
            <a:spAutoFit/>
          </a:bodyPr>
          <a:lstStyle/>
          <a:p>
            <a:pPr algn="ctr"/>
            <a:r>
              <a:rPr kumimoji="1" lang="ja-JP" altLang="en-US" sz="2400" b="1" dirty="0"/>
              <a:t>東京本社・松山本社　／　大阪支店（東大阪市）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・省力化、省人化をご提案し人材不足を改善します</a:t>
            </a:r>
            <a:endParaRPr kumimoji="1" lang="en-US" altLang="ja-JP" sz="2800" b="1" dirty="0"/>
          </a:p>
          <a:p>
            <a:r>
              <a:rPr kumimoji="1" lang="ja-JP" altLang="en-US" sz="2800" b="1" dirty="0"/>
              <a:t>・空調診断で、工場のさまざまな空調改善をご提案します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0524" y="12977558"/>
            <a:ext cx="1470638" cy="1470638"/>
          </a:xfrm>
          <a:prstGeom prst="rect">
            <a:avLst/>
          </a:prstGeom>
        </p:spPr>
      </p:pic>
    </p:spTree>
    <p:extLst>
      <p:ext uri="{BB962C8B-B14F-4D97-AF65-F5344CB8AC3E}">
        <p14:creationId xmlns:p14="http://schemas.microsoft.com/office/powerpoint/2010/main" val="272231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2308324"/>
          </a:xfrm>
          <a:prstGeom prst="rect">
            <a:avLst/>
          </a:prstGeom>
          <a:noFill/>
        </p:spPr>
        <p:txBody>
          <a:bodyPr wrap="square" rtlCol="0">
            <a:spAutoFit/>
          </a:bodyPr>
          <a:lstStyle/>
          <a:p>
            <a:pPr algn="ctr"/>
            <a:r>
              <a:rPr kumimoji="1" lang="ja-JP" altLang="en-US" sz="4800" b="1" dirty="0"/>
              <a:t>電力の最適運用システム、</a:t>
            </a:r>
            <a:endParaRPr kumimoji="1" lang="en-US" altLang="ja-JP" sz="4800" b="1" dirty="0"/>
          </a:p>
          <a:p>
            <a:pPr algn="ctr"/>
            <a:r>
              <a:rPr kumimoji="1" lang="en-US" altLang="ja-JP" sz="4800" b="1" dirty="0"/>
              <a:t>SMART GRID MANAGEMENT</a:t>
            </a:r>
          </a:p>
          <a:p>
            <a:pPr algn="ct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ja-JP" altLang="en-US" sz="2400" b="1" dirty="0"/>
              <a:t>株式会社未来のコトは</a:t>
            </a:r>
            <a:r>
              <a:rPr lang="ja-JP" altLang="en-US" sz="2400" b="1" dirty="0">
                <a:effectLst/>
              </a:rPr>
              <a:t>、空調省エネルギーシステムをはじめとする省エネルギー事業で社会のニーズに貢献してきました。</a:t>
            </a:r>
            <a:endParaRPr lang="en-US" altLang="ja-JP" sz="2400" b="1" dirty="0">
              <a:effectLst/>
            </a:endParaRPr>
          </a:p>
          <a:p>
            <a:r>
              <a:rPr kumimoji="1" lang="ja-JP" altLang="en-US" sz="2400" b="1" dirty="0">
                <a:solidFill>
                  <a:srgbClr val="333333"/>
                </a:solidFill>
                <a:latin typeface="Montserrat" panose="00000500000000000000" pitchFamily="2" charset="0"/>
              </a:rPr>
              <a:t>この技術を活かし、</a:t>
            </a:r>
            <a:r>
              <a:rPr lang="en-US" altLang="ja-JP" sz="2400" b="1" dirty="0">
                <a:effectLst/>
              </a:rPr>
              <a:t>2050</a:t>
            </a:r>
            <a:r>
              <a:rPr lang="ja-JP" altLang="en-US" sz="2400" b="1" dirty="0">
                <a:effectLst/>
              </a:rPr>
              <a:t>年のカーボンニュートラルに貢献したいと考えております。</a:t>
            </a:r>
            <a:endParaRPr lang="en-US" altLang="ja-JP" sz="2400" b="1" dirty="0">
              <a:effectLst/>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2677656"/>
          </a:xfrm>
          <a:prstGeom prst="rect">
            <a:avLst/>
          </a:prstGeom>
          <a:noFill/>
        </p:spPr>
        <p:txBody>
          <a:bodyPr wrap="square" rtlCol="0">
            <a:spAutoFit/>
          </a:bodyPr>
          <a:lstStyle/>
          <a:p>
            <a:r>
              <a:rPr kumimoji="1" lang="ja-JP" altLang="en-US" sz="2800" b="1" dirty="0"/>
              <a:t>「</a:t>
            </a:r>
            <a:r>
              <a:rPr kumimoji="1" lang="en-US" altLang="ja-JP" sz="2800" b="1" dirty="0"/>
              <a:t>SMART GRID MANAGEMENT</a:t>
            </a:r>
          </a:p>
          <a:p>
            <a:r>
              <a:rPr kumimoji="1" lang="en-US" altLang="ja-JP" sz="2800" b="1" dirty="0"/>
              <a:t>(</a:t>
            </a:r>
            <a:r>
              <a:rPr kumimoji="1" lang="ja-JP" altLang="en-US" sz="2800" b="1" dirty="0"/>
              <a:t>スマートグリッドマネジメント</a:t>
            </a:r>
            <a:r>
              <a:rPr kumimoji="1" lang="en-US" altLang="ja-JP" sz="2800" b="1" dirty="0"/>
              <a:t>)</a:t>
            </a:r>
            <a:r>
              <a:rPr kumimoji="1" lang="ja-JP" altLang="en-US" sz="2800" b="1" dirty="0"/>
              <a:t>」は、気象情報と連動した</a:t>
            </a:r>
            <a:r>
              <a:rPr kumimoji="1" lang="en-US" altLang="ja-JP" sz="2800" b="1" dirty="0"/>
              <a:t>AI</a:t>
            </a:r>
            <a:r>
              <a:rPr kumimoji="1" lang="ja-JP" altLang="en-US" sz="2800" b="1" dirty="0"/>
              <a:t>が電力市場取引</a:t>
            </a:r>
            <a:r>
              <a:rPr kumimoji="1" lang="en-US" altLang="ja-JP" sz="2800" b="1" dirty="0"/>
              <a:t>(JEPX)</a:t>
            </a:r>
            <a:r>
              <a:rPr kumimoji="1" lang="ja-JP" altLang="en-US" sz="2800" b="1" dirty="0"/>
              <a:t>の情報を参照し、最適化された電力の運用を行う システムです。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株式会社未来のコト</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八尾市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14</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・工場などの製造業における電力の最適化</a:t>
            </a:r>
            <a:endParaRPr kumimoji="1" lang="en-US" altLang="ja-JP" sz="2800" b="1" dirty="0"/>
          </a:p>
          <a:p>
            <a:r>
              <a:rPr kumimoji="1" lang="ja-JP" altLang="en-US" sz="2800" b="1" dirty="0"/>
              <a:t>・商業施設、学校等敷地が広く、消費電力の多い施設への導入</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258007EF-6FE0-C34B-EB8A-750D5CD275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20590" y="6384180"/>
            <a:ext cx="3897008" cy="5164204"/>
          </a:xfrm>
          <a:prstGeom prst="rect">
            <a:avLst/>
          </a:prstGeom>
        </p:spPr>
      </p:pic>
      <p:pic>
        <p:nvPicPr>
          <p:cNvPr id="16" name="図 15">
            <a:extLst>
              <a:ext uri="{FF2B5EF4-FFF2-40B4-BE49-F238E27FC236}">
                <a16:creationId xmlns:a16="http://schemas.microsoft.com/office/drawing/2014/main" id="{AB5F578E-678C-29FA-2A29-6746D15BE2D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916232" y="6312218"/>
            <a:ext cx="4115198" cy="2772598"/>
          </a:xfrm>
          <a:prstGeom prst="rect">
            <a:avLst/>
          </a:prstGeom>
        </p:spPr>
      </p:pic>
    </p:spTree>
    <p:extLst>
      <p:ext uri="{BB962C8B-B14F-4D97-AF65-F5344CB8AC3E}">
        <p14:creationId xmlns:p14="http://schemas.microsoft.com/office/powerpoint/2010/main" val="2618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回転部振動ロス防止実現にて</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省エネ率、消耗部寿命伸長</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エイ・アール・アイ合同会社は、</a:t>
            </a:r>
            <a:r>
              <a:rPr lang="en-US" altLang="ja-JP" sz="2400" b="1" dirty="0">
                <a:solidFill>
                  <a:srgbClr val="333333"/>
                </a:solidFill>
                <a:latin typeface="Montserrat" panose="00000500000000000000" pitchFamily="2" charset="0"/>
              </a:rPr>
              <a:t>2014</a:t>
            </a:r>
            <a:r>
              <a:rPr lang="ja-JP" altLang="en-US" sz="2400" b="1" dirty="0">
                <a:solidFill>
                  <a:srgbClr val="333333"/>
                </a:solidFill>
                <a:latin typeface="Montserrat" panose="00000500000000000000" pitchFamily="2" charset="0"/>
              </a:rPr>
              <a:t>年の創業以来自動バランサー「零芯」の製造販売を進めてきました。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この技術を生かし政府温暖化規正に寄与すべき、回転部の理想像を求めて研究開発しております。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5177996" cy="3108543"/>
          </a:xfrm>
          <a:prstGeom prst="rect">
            <a:avLst/>
          </a:prstGeom>
          <a:noFill/>
        </p:spPr>
        <p:txBody>
          <a:bodyPr wrap="square" rtlCol="0">
            <a:spAutoFit/>
          </a:bodyPr>
          <a:lstStyle/>
          <a:p>
            <a:r>
              <a:rPr kumimoji="1" lang="ja-JP" altLang="en-US" sz="2800" b="1" dirty="0"/>
              <a:t>新技術を各種回転部に装着する事で、</a:t>
            </a:r>
            <a:r>
              <a:rPr kumimoji="1" lang="en-US" altLang="ja-JP" sz="2800" b="1" dirty="0"/>
              <a:t>CO2</a:t>
            </a:r>
            <a:r>
              <a:rPr kumimoji="1" lang="ja-JP" altLang="en-US" sz="2800" b="1" dirty="0"/>
              <a:t>排出量を最大</a:t>
            </a:r>
            <a:r>
              <a:rPr kumimoji="1" lang="en-US" altLang="ja-JP" sz="2800" b="1" dirty="0"/>
              <a:t>30</a:t>
            </a:r>
            <a:r>
              <a:rPr kumimoji="1" lang="ja-JP" altLang="en-US" sz="2800" b="1" dirty="0"/>
              <a:t>％削減し、</a:t>
            </a:r>
            <a:r>
              <a:rPr kumimoji="1" lang="en-US" altLang="ja-JP" sz="2800" b="1" dirty="0"/>
              <a:t>50</a:t>
            </a:r>
            <a:r>
              <a:rPr kumimoji="1" lang="ja-JP" altLang="en-US" sz="2800" b="1" dirty="0"/>
              <a:t>％以上消耗部寿命伸長実現の技術を開発。温暖化規正を解決し、カーボンニュートラルでクリーンな社会を目指しています。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709553" y="2601796"/>
            <a:ext cx="8887462" cy="646331"/>
          </a:xfrm>
          <a:prstGeom prst="rect">
            <a:avLst/>
          </a:prstGeom>
          <a:noFill/>
        </p:spPr>
        <p:txBody>
          <a:bodyPr wrap="square" rtlCol="0">
            <a:spAutoFit/>
          </a:bodyPr>
          <a:lstStyle/>
          <a:p>
            <a:pPr algn="ctr"/>
            <a:r>
              <a:rPr kumimoji="1" lang="ja-JP" altLang="en-US" sz="3600" b="1" dirty="0"/>
              <a:t>エイ・アール・アイ合同会社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35255" y="3362359"/>
            <a:ext cx="6995749" cy="70565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kumimoji="1" lang="ja-JP" altLang="en-US" sz="2800" b="1" dirty="0">
                <a:solidFill>
                  <a:schemeClr val="tx1"/>
                </a:solidFill>
              </a:rPr>
              <a:t>枚方市</a:t>
            </a: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930505" y="14744925"/>
            <a:ext cx="3374760" cy="400110"/>
          </a:xfrm>
          <a:prstGeom prst="rect">
            <a:avLst/>
          </a:prstGeom>
          <a:noFill/>
        </p:spPr>
        <p:txBody>
          <a:bodyPr wrap="square" rtlCol="0">
            <a:spAutoFit/>
          </a:bodyPr>
          <a:lstStyle/>
          <a:p>
            <a:pPr algn="r"/>
            <a:r>
              <a:rPr kumimoji="1" lang="ja-JP" altLang="en-US" sz="2000" dirty="0"/>
              <a:t>令和７年　</a:t>
            </a:r>
            <a:r>
              <a:rPr kumimoji="1" lang="en-US" altLang="ja-JP" sz="2000" dirty="0"/>
              <a:t>4</a:t>
            </a:r>
            <a:r>
              <a:rPr kumimoji="1" lang="ja-JP" altLang="en-US" sz="2000" dirty="0"/>
              <a:t>月</a:t>
            </a:r>
            <a:r>
              <a:rPr kumimoji="1" lang="en-US" altLang="ja-JP" sz="2000" dirty="0"/>
              <a:t>20</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2800" b="1" dirty="0"/>
              <a:t>回転部の有する各種産業機械製造業の省エネツール</a:t>
            </a:r>
            <a:endParaRPr kumimoji="1" lang="en-US" altLang="ja-JP" sz="2800" b="1" dirty="0"/>
          </a:p>
          <a:p>
            <a:pPr marL="457200" indent="-457200">
              <a:buFont typeface="Wingdings" panose="05000000000000000000" pitchFamily="2" charset="2"/>
              <a:buChar char="u"/>
            </a:pPr>
            <a:r>
              <a:rPr kumimoji="1" lang="ja-JP" altLang="en-US" sz="2800" b="1" dirty="0"/>
              <a:t>製造業におけるツール、フランジ、ギアー、主軸等の回転部組み込み省エネツール</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30201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617840" y="6636345"/>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896346" y="662774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04718" y="6996449"/>
            <a:ext cx="537394" cy="35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82400" y="7026777"/>
            <a:ext cx="513771" cy="31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780293" y="7699364"/>
            <a:ext cx="2821080" cy="369332"/>
          </a:xfrm>
          <a:prstGeom prst="rect">
            <a:avLst/>
          </a:prstGeom>
          <a:noFill/>
        </p:spPr>
        <p:txBody>
          <a:bodyPr wrap="square" rtlCol="0">
            <a:spAutoFit/>
          </a:bodyPr>
          <a:lstStyle/>
          <a:p>
            <a:r>
              <a:rPr kumimoji="1" lang="ja-JP" altLang="en-US" dirty="0"/>
              <a:t>製造フロー</a:t>
            </a:r>
          </a:p>
        </p:txBody>
      </p:sp>
      <p:sp>
        <p:nvSpPr>
          <p:cNvPr id="15" name="テキスト ボックス 14">
            <a:extLst>
              <a:ext uri="{FF2B5EF4-FFF2-40B4-BE49-F238E27FC236}">
                <a16:creationId xmlns:a16="http://schemas.microsoft.com/office/drawing/2014/main" id="{C25D74B0-AA1A-4AC8-0E9D-4D6E6E7B6C62}"/>
              </a:ext>
            </a:extLst>
          </p:cNvPr>
          <p:cNvSpPr txBox="1"/>
          <p:nvPr/>
        </p:nvSpPr>
        <p:spPr>
          <a:xfrm>
            <a:off x="1566195" y="8326677"/>
            <a:ext cx="2717042" cy="369332"/>
          </a:xfrm>
          <a:prstGeom prst="rect">
            <a:avLst/>
          </a:prstGeom>
          <a:solidFill>
            <a:srgbClr val="FFFF00"/>
          </a:solidFill>
        </p:spPr>
        <p:txBody>
          <a:bodyPr wrap="square" rtlCol="0">
            <a:spAutoFit/>
          </a:bodyPr>
          <a:lstStyle/>
          <a:p>
            <a:r>
              <a:rPr kumimoji="1" lang="ja-JP" altLang="en-US" b="1" dirty="0"/>
              <a:t>自動バランサー「零芯」</a:t>
            </a:r>
          </a:p>
        </p:txBody>
      </p:sp>
      <p:pic>
        <p:nvPicPr>
          <p:cNvPr id="2" name="図 1" descr="マルチ加工マシン　無料画像 に対する画像結果">
            <a:extLst>
              <a:ext uri="{FF2B5EF4-FFF2-40B4-BE49-F238E27FC236}">
                <a16:creationId xmlns:a16="http://schemas.microsoft.com/office/drawing/2014/main" id="{1FBC14C9-C001-8878-EE5D-07FF850549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01718" y="6563067"/>
            <a:ext cx="1560420" cy="1393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図 11" descr="マルチ加工マシニングマシン　無料画像 に対する画像結果">
            <a:extLst>
              <a:ext uri="{FF2B5EF4-FFF2-40B4-BE49-F238E27FC236}">
                <a16:creationId xmlns:a16="http://schemas.microsoft.com/office/drawing/2014/main" id="{3F19D261-B8C6-281E-7A02-30D8B188AEC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551448" y="6557131"/>
            <a:ext cx="1675067" cy="1420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図 12" descr="組立ロボット 無料画像 に対する画像結果">
            <a:extLst>
              <a:ext uri="{FF2B5EF4-FFF2-40B4-BE49-F238E27FC236}">
                <a16:creationId xmlns:a16="http://schemas.microsoft.com/office/drawing/2014/main" id="{79FCCBB6-6478-9B55-471B-F9D564EFCC0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639198" y="6557131"/>
            <a:ext cx="1836507" cy="1371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3FFCD78-CA14-1447-E828-95B7949335A4}"/>
              </a:ext>
            </a:extLst>
          </p:cNvPr>
          <p:cNvSpPr txBox="1"/>
          <p:nvPr/>
        </p:nvSpPr>
        <p:spPr>
          <a:xfrm>
            <a:off x="4472939" y="8009642"/>
            <a:ext cx="1786606" cy="307777"/>
          </a:xfrm>
          <a:prstGeom prst="rect">
            <a:avLst/>
          </a:prstGeom>
          <a:solidFill>
            <a:srgbClr val="FFFF00"/>
          </a:solidFill>
          <a:ln>
            <a:noFill/>
          </a:ln>
        </p:spPr>
        <p:txBody>
          <a:bodyPr wrap="square" rtlCol="0">
            <a:spAutoFit/>
          </a:bodyPr>
          <a:lstStyle/>
          <a:p>
            <a:r>
              <a:rPr kumimoji="1" lang="ja-JP" altLang="en-US" sz="1400" b="1" u="sng" dirty="0"/>
              <a:t>旋盤形マルチマシン</a:t>
            </a:r>
          </a:p>
        </p:txBody>
      </p:sp>
      <p:sp>
        <p:nvSpPr>
          <p:cNvPr id="17" name="テキスト ボックス 16">
            <a:extLst>
              <a:ext uri="{FF2B5EF4-FFF2-40B4-BE49-F238E27FC236}">
                <a16:creationId xmlns:a16="http://schemas.microsoft.com/office/drawing/2014/main" id="{B027A994-005E-A3EF-285C-3F79176C53DC}"/>
              </a:ext>
            </a:extLst>
          </p:cNvPr>
          <p:cNvSpPr txBox="1"/>
          <p:nvPr/>
        </p:nvSpPr>
        <p:spPr>
          <a:xfrm>
            <a:off x="6403784" y="7990656"/>
            <a:ext cx="2015538" cy="276999"/>
          </a:xfrm>
          <a:prstGeom prst="rect">
            <a:avLst/>
          </a:prstGeom>
          <a:solidFill>
            <a:srgbClr val="FFFF00"/>
          </a:solidFill>
          <a:ln>
            <a:noFill/>
          </a:ln>
        </p:spPr>
        <p:txBody>
          <a:bodyPr wrap="square" rtlCol="0">
            <a:spAutoFit/>
          </a:bodyPr>
          <a:lstStyle/>
          <a:p>
            <a:r>
              <a:rPr kumimoji="1" lang="ja-JP" altLang="en-US" sz="1200" b="1" u="sng" dirty="0"/>
              <a:t>マシニング形マルチマシン</a:t>
            </a:r>
          </a:p>
        </p:txBody>
      </p:sp>
      <p:sp>
        <p:nvSpPr>
          <p:cNvPr id="18" name="テキスト ボックス 17">
            <a:extLst>
              <a:ext uri="{FF2B5EF4-FFF2-40B4-BE49-F238E27FC236}">
                <a16:creationId xmlns:a16="http://schemas.microsoft.com/office/drawing/2014/main" id="{828964CB-1E51-483A-3F4A-1F62F14B0F0F}"/>
              </a:ext>
            </a:extLst>
          </p:cNvPr>
          <p:cNvSpPr txBox="1"/>
          <p:nvPr/>
        </p:nvSpPr>
        <p:spPr>
          <a:xfrm>
            <a:off x="8753075" y="7976200"/>
            <a:ext cx="1836507" cy="276999"/>
          </a:xfrm>
          <a:prstGeom prst="rect">
            <a:avLst/>
          </a:prstGeom>
          <a:solidFill>
            <a:srgbClr val="FFFF00"/>
          </a:solidFill>
          <a:ln>
            <a:noFill/>
          </a:ln>
        </p:spPr>
        <p:txBody>
          <a:bodyPr wrap="square" rtlCol="0">
            <a:spAutoFit/>
          </a:bodyPr>
          <a:lstStyle/>
          <a:p>
            <a:r>
              <a:rPr kumimoji="1" lang="ja-JP" altLang="en-US" sz="1200" b="1" u="sng" dirty="0"/>
              <a:t>ロボットによる組立</a:t>
            </a:r>
          </a:p>
        </p:txBody>
      </p:sp>
      <p:pic>
        <p:nvPicPr>
          <p:cNvPr id="21" name="図 20">
            <a:extLst>
              <a:ext uri="{FF2B5EF4-FFF2-40B4-BE49-F238E27FC236}">
                <a16:creationId xmlns:a16="http://schemas.microsoft.com/office/drawing/2014/main" id="{5145093F-7A8F-44D4-068B-7D0B743EE2FF}"/>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tretch>
            <a:fillRect/>
          </a:stretch>
        </p:blipFill>
        <p:spPr>
          <a:xfrm rot="5400000">
            <a:off x="1869086" y="5913119"/>
            <a:ext cx="1981913" cy="2803917"/>
          </a:xfrm>
          <a:prstGeom prst="rect">
            <a:avLst/>
          </a:prstGeom>
          <a:ln>
            <a:solidFill>
              <a:schemeClr val="tx1"/>
            </a:solidFill>
          </a:ln>
        </p:spPr>
      </p:pic>
      <p:pic>
        <p:nvPicPr>
          <p:cNvPr id="1026" name="Picture 2" descr="カーボンニュートラルにふさわしい無料写真 に対する画像結果">
            <a:extLst>
              <a:ext uri="{FF2B5EF4-FFF2-40B4-BE49-F238E27FC236}">
                <a16:creationId xmlns:a16="http://schemas.microsoft.com/office/drawing/2014/main" id="{44E0F135-3756-CA82-791E-E05AAB8694A0}"/>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084540" y="8969972"/>
            <a:ext cx="3180479" cy="2261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2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コーニシュセンサを活用したプレス加工時リアルタイム検知システム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677656"/>
          </a:xfrm>
          <a:prstGeom prst="rect">
            <a:avLst/>
          </a:prstGeom>
          <a:noFill/>
        </p:spPr>
        <p:txBody>
          <a:bodyPr wrap="square" rtlCol="0">
            <a:spAutoFit/>
          </a:bodyPr>
          <a:lstStyle/>
          <a:p>
            <a:r>
              <a:rPr kumimoji="1" lang="ja-JP" altLang="en-US" sz="2400" b="1" dirty="0"/>
              <a:t>株式会社小西金型工学は、</a:t>
            </a:r>
            <a:r>
              <a:rPr kumimoji="1" lang="en-US" altLang="ja-JP" sz="2400" b="1" dirty="0"/>
              <a:t>1968</a:t>
            </a:r>
            <a:r>
              <a:rPr lang="ja-JP" altLang="en-US" sz="2400" b="1" i="0" dirty="0">
                <a:solidFill>
                  <a:srgbClr val="333333"/>
                </a:solidFill>
                <a:effectLst/>
                <a:latin typeface="Montserrat" panose="00000500000000000000" pitchFamily="2" charset="0"/>
              </a:rPr>
              <a:t>年の創業以来、プレス金型を製造し、国内外メーカーに高品質金型を提供してきました。自社開発のコーニシュセンサは、プレス加工と同時に、</a:t>
            </a:r>
            <a:r>
              <a:rPr lang="en-US" altLang="ja-JP" sz="2400" b="1" i="0" dirty="0">
                <a:solidFill>
                  <a:srgbClr val="333333"/>
                </a:solidFill>
                <a:effectLst/>
                <a:latin typeface="Montserrat" panose="00000500000000000000" pitchFamily="2" charset="0"/>
              </a:rPr>
              <a:t>AI</a:t>
            </a:r>
            <a:r>
              <a:rPr lang="ja-JP" altLang="en-US" sz="2400" b="1" i="0" dirty="0">
                <a:solidFill>
                  <a:srgbClr val="333333"/>
                </a:solidFill>
                <a:effectLst/>
                <a:latin typeface="Montserrat" panose="00000500000000000000" pitchFamily="2" charset="0"/>
              </a:rPr>
              <a:t>がそのパターンを解析・判定。事前に不良原因を抑制し、持続可能な生産を実現。</a:t>
            </a:r>
          </a:p>
          <a:p>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539430"/>
          </a:xfrm>
          <a:prstGeom prst="rect">
            <a:avLst/>
          </a:prstGeom>
          <a:noFill/>
        </p:spPr>
        <p:txBody>
          <a:bodyPr wrap="square" rtlCol="0">
            <a:spAutoFit/>
          </a:bodyPr>
          <a:lstStyle/>
          <a:p>
            <a:r>
              <a:rPr kumimoji="1" lang="ja-JP" altLang="en-US" sz="2800" b="1" dirty="0"/>
              <a:t>製造プロセス起因の</a:t>
            </a:r>
            <a:r>
              <a:rPr kumimoji="1" lang="en-US" altLang="ja-JP" sz="2800" b="1" dirty="0"/>
              <a:t>CO₂</a:t>
            </a:r>
            <a:r>
              <a:rPr kumimoji="1" lang="ja-JP" altLang="en-US" sz="2800" b="1" dirty="0"/>
              <a:t>排出量を最大</a:t>
            </a:r>
            <a:r>
              <a:rPr kumimoji="1" lang="en-US" altLang="ja-JP" sz="2800" b="1" dirty="0"/>
              <a:t>70</a:t>
            </a:r>
            <a:r>
              <a:rPr kumimoji="1" lang="ja-JP" altLang="en-US" sz="2800" b="1" dirty="0"/>
              <a:t>％削減した</a:t>
            </a:r>
          </a:p>
          <a:p>
            <a:r>
              <a:rPr kumimoji="1" lang="en-US" altLang="ja-JP" sz="2800" b="1" dirty="0"/>
              <a:t>『</a:t>
            </a:r>
            <a:r>
              <a:rPr kumimoji="1" lang="ja-JP" altLang="en-US" sz="2800" b="1" dirty="0"/>
              <a:t>コーニシュ検知システム</a:t>
            </a:r>
            <a:r>
              <a:rPr kumimoji="1" lang="en-US" altLang="ja-JP" sz="2800" b="1" dirty="0"/>
              <a:t>』</a:t>
            </a:r>
            <a:r>
              <a:rPr kumimoji="1" lang="ja-JP" altLang="en-US" sz="2800" b="1" dirty="0"/>
              <a:t>を実用化</a:t>
            </a:r>
            <a:r>
              <a:rPr kumimoji="1" lang="ja-JP" altLang="en-US" sz="2800" b="1"/>
              <a:t>しました。生産</a:t>
            </a:r>
            <a:r>
              <a:rPr kumimoji="1" lang="ja-JP" altLang="en-US" sz="2800" b="1" dirty="0"/>
              <a:t>現場の「資源活用</a:t>
            </a:r>
            <a:r>
              <a:rPr kumimoji="1" lang="ja-JP" altLang="en-US" sz="2800" b="1"/>
              <a:t>最適化」の問題を解決し</a:t>
            </a:r>
            <a:r>
              <a:rPr kumimoji="1" lang="ja-JP" altLang="en-US" sz="2800" b="1" dirty="0"/>
              <a:t>、持続可能</a:t>
            </a:r>
            <a:r>
              <a:rPr kumimoji="1" lang="ja-JP" altLang="en-US" sz="2800" b="1"/>
              <a:t>な製造業社会の</a:t>
            </a:r>
            <a:r>
              <a:rPr kumimoji="1" lang="ja-JP" altLang="en-US" sz="2800" b="1" dirty="0"/>
              <a:t>構築を目指しています。</a:t>
            </a:r>
          </a:p>
          <a:p>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株式会社小西金型工学</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５月　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・多分野の製造業における歩留まり向上や標準インフラ化</a:t>
            </a:r>
            <a:endParaRPr kumimoji="1" lang="en-US" altLang="ja-JP" sz="2800" b="1" dirty="0"/>
          </a:p>
          <a:p>
            <a:r>
              <a:rPr kumimoji="1" lang="ja-JP" altLang="en-US" sz="2800" b="1" dirty="0"/>
              <a:t>・樹脂や鍛造金型等へ水平展開可能なコーニシュセンサシステム</a:t>
            </a:r>
            <a:endParaRPr kumimoji="1" lang="en-US" altLang="ja-JP" sz="2800" b="1" dirty="0"/>
          </a:p>
        </p:txBody>
      </p:sp>
      <p:sp>
        <p:nvSpPr>
          <p:cNvPr id="3" name="テキスト ボックス 2">
            <a:extLst>
              <a:ext uri="{FF2B5EF4-FFF2-40B4-BE49-F238E27FC236}">
                <a16:creationId xmlns:a16="http://schemas.microsoft.com/office/drawing/2014/main" id="{83D42FA4-3F19-46ED-B8FE-2F6D6816BBDA}"/>
              </a:ext>
            </a:extLst>
          </p:cNvPr>
          <p:cNvSpPr txBox="1"/>
          <p:nvPr/>
        </p:nvSpPr>
        <p:spPr>
          <a:xfrm>
            <a:off x="1653700" y="6650519"/>
            <a:ext cx="282108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937174" y="6634778"/>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675963"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8547276" y="6650519"/>
            <a:ext cx="140891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121302" y="7009206"/>
            <a:ext cx="716034" cy="332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7951719" y="6929666"/>
            <a:ext cx="716034" cy="471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4620774" y="7730602"/>
            <a:ext cx="5602217" cy="369332"/>
          </a:xfrm>
          <a:prstGeom prst="rect">
            <a:avLst/>
          </a:prstGeom>
          <a:noFill/>
        </p:spPr>
        <p:txBody>
          <a:bodyPr wrap="square" rtlCol="0">
            <a:spAutoFit/>
          </a:bodyPr>
          <a:lstStyle/>
          <a:p>
            <a:pPr algn="ctr"/>
            <a:r>
              <a:rPr kumimoji="1" lang="ja-JP" altLang="en-US" dirty="0"/>
              <a:t>コーニシュ非破壊検査システム導入フロー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endParaRPr kumimoji="1" lang="en-US" altLang="ja-JP" dirty="0">
              <a:solidFill>
                <a:schemeClr val="tx1"/>
              </a:solidFill>
            </a:endParaRPr>
          </a:p>
          <a:p>
            <a:r>
              <a:rPr kumimoji="1" lang="ja-JP" altLang="en-US" dirty="0">
                <a:solidFill>
                  <a:schemeClr val="tx1"/>
                </a:solidFill>
              </a:rPr>
              <a:t>・製造プロセス起因</a:t>
            </a:r>
            <a:r>
              <a:rPr kumimoji="1" lang="en-US" altLang="ja-JP" dirty="0">
                <a:solidFill>
                  <a:schemeClr val="tx1"/>
                </a:solidFill>
              </a:rPr>
              <a:t>CO₂</a:t>
            </a:r>
            <a:r>
              <a:rPr kumimoji="1" lang="ja-JP" altLang="en-US" dirty="0">
                <a:solidFill>
                  <a:schemeClr val="tx1"/>
                </a:solidFill>
              </a:rPr>
              <a:t>排出量を最大</a:t>
            </a:r>
            <a:r>
              <a:rPr kumimoji="1" lang="en-US" altLang="ja-JP" dirty="0">
                <a:solidFill>
                  <a:schemeClr val="tx1"/>
                </a:solidFill>
              </a:rPr>
              <a:t>70</a:t>
            </a:r>
            <a:r>
              <a:rPr kumimoji="1" lang="ja-JP" altLang="en-US" dirty="0">
                <a:solidFill>
                  <a:schemeClr val="tx1"/>
                </a:solidFill>
              </a:rPr>
              <a:t>％削減</a:t>
            </a:r>
          </a:p>
          <a:p>
            <a:r>
              <a:rPr kumimoji="1" lang="ja-JP" altLang="en-US" dirty="0">
                <a:solidFill>
                  <a:schemeClr val="tx1"/>
                </a:solidFill>
              </a:rPr>
              <a:t>・年間約</a:t>
            </a:r>
            <a:r>
              <a:rPr kumimoji="1" lang="en-US" altLang="ja-JP" dirty="0">
                <a:solidFill>
                  <a:schemeClr val="tx1"/>
                </a:solidFill>
              </a:rPr>
              <a:t>184 t-CO₂</a:t>
            </a:r>
            <a:r>
              <a:rPr kumimoji="1" lang="ja-JP" altLang="en-US" dirty="0">
                <a:solidFill>
                  <a:schemeClr val="tx1"/>
                </a:solidFill>
              </a:rPr>
              <a:t>削減（</a:t>
            </a:r>
            <a:r>
              <a:rPr kumimoji="1" lang="en-US" altLang="ja-JP" dirty="0">
                <a:solidFill>
                  <a:schemeClr val="tx1"/>
                </a:solidFill>
              </a:rPr>
              <a:t>1,000 t</a:t>
            </a:r>
            <a:r>
              <a:rPr kumimoji="1" lang="ja-JP" altLang="en-US" dirty="0">
                <a:solidFill>
                  <a:schemeClr val="tx1"/>
                </a:solidFill>
              </a:rPr>
              <a:t>生産ベース）</a:t>
            </a:r>
          </a:p>
          <a:p>
            <a:r>
              <a:rPr kumimoji="1" lang="ja-JP" altLang="en-US" dirty="0">
                <a:solidFill>
                  <a:schemeClr val="tx1"/>
                </a:solidFill>
              </a:rPr>
              <a:t>・</a:t>
            </a:r>
            <a:r>
              <a:rPr kumimoji="1" lang="en-US" altLang="ja-JP" dirty="0">
                <a:solidFill>
                  <a:schemeClr val="tx1"/>
                </a:solidFill>
              </a:rPr>
              <a:t>SDGs12</a:t>
            </a:r>
            <a:r>
              <a:rPr kumimoji="1" lang="ja-JP" altLang="en-US" dirty="0">
                <a:solidFill>
                  <a:schemeClr val="tx1"/>
                </a:solidFill>
              </a:rPr>
              <a:t>（つくる責任）・</a:t>
            </a:r>
            <a:r>
              <a:rPr kumimoji="1" lang="en-US" altLang="ja-JP" dirty="0">
                <a:solidFill>
                  <a:schemeClr val="tx1"/>
                </a:solidFill>
              </a:rPr>
              <a:t>13</a:t>
            </a:r>
            <a:r>
              <a:rPr kumimoji="1" lang="ja-JP" altLang="en-US" dirty="0">
                <a:solidFill>
                  <a:schemeClr val="tx1"/>
                </a:solidFill>
              </a:rPr>
              <a:t>（気候変動対策）に貢献</a:t>
            </a:r>
            <a:endParaRPr kumimoji="1" lang="en-US" altLang="ja-JP" dirty="0">
              <a:solidFill>
                <a:schemeClr val="tx1"/>
              </a:solidFill>
            </a:endParaRPr>
          </a:p>
          <a:p>
            <a:endParaRPr kumimoji="1" lang="ja-JP" altLang="en-US" dirty="0">
              <a:solidFill>
                <a:schemeClr val="tx1"/>
              </a:solidFill>
            </a:endParaRPr>
          </a:p>
        </p:txBody>
      </p:sp>
      <p:pic>
        <p:nvPicPr>
          <p:cNvPr id="13" name="図 12">
            <a:extLst>
              <a:ext uri="{FF2B5EF4-FFF2-40B4-BE49-F238E27FC236}">
                <a16:creationId xmlns:a16="http://schemas.microsoft.com/office/drawing/2014/main" id="{EF3ED5D0-E996-E15A-52A6-C37E5747DDD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53700" y="6670824"/>
            <a:ext cx="2821080" cy="2011019"/>
          </a:xfrm>
          <a:prstGeom prst="rect">
            <a:avLst/>
          </a:prstGeom>
        </p:spPr>
      </p:pic>
      <p:pic>
        <p:nvPicPr>
          <p:cNvPr id="15" name="図 14">
            <a:extLst>
              <a:ext uri="{FF2B5EF4-FFF2-40B4-BE49-F238E27FC236}">
                <a16:creationId xmlns:a16="http://schemas.microsoft.com/office/drawing/2014/main" id="{048AB196-C81C-EC80-B87F-7BC35078F219}"/>
              </a:ext>
            </a:extLst>
          </p:cNvPr>
          <p:cNvPicPr>
            <a:picLocks noChangeAspect="1"/>
          </p:cNvPicPr>
          <p:nvPr/>
        </p:nvPicPr>
        <p:blipFill>
          <a:blip r:embed="rId3"/>
          <a:stretch>
            <a:fillRect/>
          </a:stretch>
        </p:blipFill>
        <p:spPr>
          <a:xfrm>
            <a:off x="4950855" y="6636919"/>
            <a:ext cx="1395238" cy="919048"/>
          </a:xfrm>
          <a:prstGeom prst="rect">
            <a:avLst/>
          </a:prstGeom>
        </p:spPr>
      </p:pic>
      <p:pic>
        <p:nvPicPr>
          <p:cNvPr id="17" name="図 16">
            <a:extLst>
              <a:ext uri="{FF2B5EF4-FFF2-40B4-BE49-F238E27FC236}">
                <a16:creationId xmlns:a16="http://schemas.microsoft.com/office/drawing/2014/main" id="{4404A855-90E1-B022-2E9C-7DFEFDF71A64}"/>
              </a:ext>
            </a:extLst>
          </p:cNvPr>
          <p:cNvPicPr>
            <a:picLocks noChangeAspect="1"/>
          </p:cNvPicPr>
          <p:nvPr/>
        </p:nvPicPr>
        <p:blipFill>
          <a:blip r:embed="rId4"/>
          <a:stretch>
            <a:fillRect/>
          </a:stretch>
        </p:blipFill>
        <p:spPr>
          <a:xfrm>
            <a:off x="6707284" y="6670824"/>
            <a:ext cx="1336372" cy="887284"/>
          </a:xfrm>
          <a:prstGeom prst="rect">
            <a:avLst/>
          </a:prstGeom>
        </p:spPr>
      </p:pic>
      <p:pic>
        <p:nvPicPr>
          <p:cNvPr id="19" name="図 18">
            <a:extLst>
              <a:ext uri="{FF2B5EF4-FFF2-40B4-BE49-F238E27FC236}">
                <a16:creationId xmlns:a16="http://schemas.microsoft.com/office/drawing/2014/main" id="{837CD7FE-48B2-5975-3DBD-F5EC095D12F4}"/>
              </a:ext>
            </a:extLst>
          </p:cNvPr>
          <p:cNvPicPr>
            <a:picLocks noChangeAspect="1"/>
          </p:cNvPicPr>
          <p:nvPr/>
        </p:nvPicPr>
        <p:blipFill>
          <a:blip r:embed="rId5"/>
          <a:stretch>
            <a:fillRect/>
          </a:stretch>
        </p:blipFill>
        <p:spPr>
          <a:xfrm>
            <a:off x="8575816" y="6743114"/>
            <a:ext cx="1367689" cy="801209"/>
          </a:xfrm>
          <a:prstGeom prst="rect">
            <a:avLst/>
          </a:prstGeom>
        </p:spPr>
      </p:pic>
      <p:sp>
        <p:nvSpPr>
          <p:cNvPr id="12" name="テキスト ボックス 11">
            <a:extLst>
              <a:ext uri="{FF2B5EF4-FFF2-40B4-BE49-F238E27FC236}">
                <a16:creationId xmlns:a16="http://schemas.microsoft.com/office/drawing/2014/main" id="{EADE8452-59DA-15FC-2A45-86DE6FDD76B6}"/>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14" name="図 13">
            <a:extLst>
              <a:ext uri="{FF2B5EF4-FFF2-40B4-BE49-F238E27FC236}">
                <a16:creationId xmlns:a16="http://schemas.microsoft.com/office/drawing/2014/main" id="{FC028A29-BBF5-DE69-DF7C-333474D8A61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380592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省エネ・省メンテナンスを実現</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高効率なコンプレッサー・ブロワー</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t>ものづくりと環境対策の両軸に取り組まれる製造業様を「排水」「排気」の側面でお手伝いしてきた当社は、製造現場で使用されている圧縮空気の省エネ化に着目し、高効率なコンプレッサーとブロワーを通じて省エネ化と地球温暖化の解決に貢献します。</a:t>
            </a:r>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54602" y="9326565"/>
            <a:ext cx="6591860" cy="2246769"/>
          </a:xfrm>
          <a:prstGeom prst="rect">
            <a:avLst/>
          </a:prstGeom>
          <a:noFill/>
        </p:spPr>
        <p:txBody>
          <a:bodyPr wrap="square" rtlCol="0">
            <a:spAutoFit/>
          </a:bodyPr>
          <a:lstStyle/>
          <a:p>
            <a:r>
              <a:rPr kumimoji="1" lang="ja-JP" altLang="en-US" sz="2800" b="1" dirty="0"/>
              <a:t>摩擦抵抗がゼロだから</a:t>
            </a:r>
            <a:r>
              <a:rPr kumimoji="1" lang="en-US" altLang="ja-JP" sz="2800" b="1" dirty="0"/>
              <a:t>…</a:t>
            </a:r>
          </a:p>
          <a:p>
            <a:pPr marL="457200" indent="-457200">
              <a:buFont typeface="Wingdings" panose="05000000000000000000" pitchFamily="2" charset="2"/>
              <a:buChar char="l"/>
            </a:pPr>
            <a:r>
              <a:rPr kumimoji="1" lang="ja-JP" altLang="en-US" sz="2800" b="1" dirty="0"/>
              <a:t>高効率な回転  ＝「省エネ」</a:t>
            </a:r>
            <a:endParaRPr kumimoji="1" lang="en-US" altLang="ja-JP" sz="2800" b="1" dirty="0"/>
          </a:p>
          <a:p>
            <a:pPr marL="457200" indent="-457200">
              <a:buFont typeface="Wingdings" panose="05000000000000000000" pitchFamily="2" charset="2"/>
              <a:buChar char="l"/>
            </a:pPr>
            <a:r>
              <a:rPr kumimoji="1" lang="ja-JP" altLang="en-US" sz="2800" b="1" dirty="0"/>
              <a:t>故障が少ない  ＝「省メンテナンス」</a:t>
            </a:r>
            <a:endParaRPr kumimoji="1" lang="en-US" altLang="ja-JP" sz="2800" b="1" dirty="0"/>
          </a:p>
          <a:p>
            <a:pPr marL="457200" indent="-457200">
              <a:buFont typeface="Wingdings" panose="05000000000000000000" pitchFamily="2" charset="2"/>
              <a:buChar char="l"/>
            </a:pPr>
            <a:r>
              <a:rPr kumimoji="1" lang="ja-JP" altLang="en-US" sz="2800" b="1" dirty="0"/>
              <a:t>潤滑油は不要  ＝「オイル不使用」</a:t>
            </a:r>
            <a:endParaRPr kumimoji="1" lang="en-US" altLang="ja-JP" sz="2800" b="1" dirty="0"/>
          </a:p>
          <a:p>
            <a:pPr marL="457200" indent="-457200">
              <a:buFont typeface="Wingdings" panose="05000000000000000000" pitchFamily="2" charset="2"/>
              <a:buChar char="l"/>
            </a:pPr>
            <a:r>
              <a:rPr kumimoji="1" lang="ja-JP" altLang="en-US" sz="2800" b="1" dirty="0"/>
              <a:t>低騒音・低振動＝「環境改善」</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コーワ商事株式会社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令和７年１１月２８日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2800" b="1" dirty="0"/>
              <a:t>製造工場における機器の稼働、冷却、成形、洗浄、包装、塗装、運搬など</a:t>
            </a:r>
            <a:endParaRPr kumimoji="1" lang="en-US" altLang="ja-JP" sz="2800" b="1" dirty="0"/>
          </a:p>
          <a:p>
            <a:pPr marL="457200" indent="-457200">
              <a:buFont typeface="Wingdings" panose="05000000000000000000" pitchFamily="2" charset="2"/>
              <a:buChar char="l"/>
            </a:pPr>
            <a:r>
              <a:rPr kumimoji="1" lang="ja-JP" altLang="en-US" sz="2800" b="1" dirty="0"/>
              <a:t>水処理施設での曝気</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7307610" y="6423282"/>
            <a:ext cx="3110529" cy="2308324"/>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永久磁石の磁場反応でモーターのシャフトが回転を始め、更に空気の流れを受けて浮上した状態で高速回転</a:t>
            </a:r>
            <a:endParaRPr kumimoji="1" lang="en-US" altLang="ja-JP" dirty="0"/>
          </a:p>
          <a:p>
            <a:pPr marL="285750" indent="-285750">
              <a:buFont typeface="Wingdings" panose="05000000000000000000" pitchFamily="2" charset="2"/>
              <a:buChar char="l"/>
            </a:pPr>
            <a:r>
              <a:rPr kumimoji="1" lang="ja-JP" altLang="en-US" dirty="0"/>
              <a:t>浮上状態での回転により、他との接点が無い状態</a:t>
            </a:r>
            <a:endParaRPr kumimoji="1" lang="en-US" altLang="ja-JP" dirty="0"/>
          </a:p>
          <a:p>
            <a:r>
              <a:rPr kumimoji="1" lang="ja-JP" altLang="en-US" dirty="0"/>
              <a:t>　＝摩擦抵抗ゼロ</a:t>
            </a:r>
          </a:p>
        </p:txBody>
      </p:sp>
      <p:pic>
        <p:nvPicPr>
          <p:cNvPr id="12" name="図 11">
            <a:extLst>
              <a:ext uri="{FF2B5EF4-FFF2-40B4-BE49-F238E27FC236}">
                <a16:creationId xmlns:a16="http://schemas.microsoft.com/office/drawing/2014/main" id="{BCD63B3D-B69C-7A99-0F21-AFEE3921044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42232" y="6202627"/>
            <a:ext cx="2413646" cy="603411"/>
          </a:xfrm>
          <a:prstGeom prst="rect">
            <a:avLst/>
          </a:prstGeom>
        </p:spPr>
      </p:pic>
      <p:sp>
        <p:nvSpPr>
          <p:cNvPr id="13" name="正方形/長方形 12">
            <a:extLst>
              <a:ext uri="{FF2B5EF4-FFF2-40B4-BE49-F238E27FC236}">
                <a16:creationId xmlns:a16="http://schemas.microsoft.com/office/drawing/2014/main" id="{D84F0940-A392-EDE4-E06E-3946259AD8B4}"/>
              </a:ext>
            </a:extLst>
          </p:cNvPr>
          <p:cNvSpPr/>
          <p:nvPr/>
        </p:nvSpPr>
        <p:spPr>
          <a:xfrm>
            <a:off x="1425856" y="6141128"/>
            <a:ext cx="2424724" cy="2396248"/>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DB09C3C-4529-734D-7DF1-37D33CCF80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3454" y="6884721"/>
            <a:ext cx="1830805" cy="1611108"/>
          </a:xfrm>
          <a:prstGeom prst="rect">
            <a:avLst/>
          </a:prstGeom>
        </p:spPr>
      </p:pic>
      <p:sp>
        <p:nvSpPr>
          <p:cNvPr id="23" name="テキスト ボックス 22">
            <a:extLst>
              <a:ext uri="{FF2B5EF4-FFF2-40B4-BE49-F238E27FC236}">
                <a16:creationId xmlns:a16="http://schemas.microsoft.com/office/drawing/2014/main" id="{4887AC2C-56FA-138A-7459-BF59BB116233}"/>
              </a:ext>
            </a:extLst>
          </p:cNvPr>
          <p:cNvSpPr txBox="1"/>
          <p:nvPr/>
        </p:nvSpPr>
        <p:spPr>
          <a:xfrm>
            <a:off x="4081390" y="8024448"/>
            <a:ext cx="1603130" cy="369332"/>
          </a:xfrm>
          <a:prstGeom prst="rect">
            <a:avLst/>
          </a:prstGeom>
          <a:noFill/>
        </p:spPr>
        <p:txBody>
          <a:bodyPr wrap="square" rtlCol="0">
            <a:spAutoFit/>
          </a:bodyPr>
          <a:lstStyle/>
          <a:p>
            <a:pPr algn="ctr"/>
            <a:r>
              <a:rPr kumimoji="1" lang="ja-JP" altLang="en-US" dirty="0"/>
              <a:t>モーター部分</a:t>
            </a:r>
          </a:p>
        </p:txBody>
      </p:sp>
      <p:pic>
        <p:nvPicPr>
          <p:cNvPr id="26" name="図 25">
            <a:extLst>
              <a:ext uri="{FF2B5EF4-FFF2-40B4-BE49-F238E27FC236}">
                <a16:creationId xmlns:a16="http://schemas.microsoft.com/office/drawing/2014/main" id="{E3C8BB1D-A97B-1992-22F3-F41690E1BC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98320" y="7598666"/>
            <a:ext cx="1453903" cy="1400549"/>
          </a:xfrm>
          <a:prstGeom prst="rect">
            <a:avLst/>
          </a:prstGeom>
        </p:spPr>
      </p:pic>
      <p:pic>
        <p:nvPicPr>
          <p:cNvPr id="28" name="図 27">
            <a:extLst>
              <a:ext uri="{FF2B5EF4-FFF2-40B4-BE49-F238E27FC236}">
                <a16:creationId xmlns:a16="http://schemas.microsoft.com/office/drawing/2014/main" id="{00885FE5-26A6-EE40-769F-4E3F43CAE0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92281" y="6208350"/>
            <a:ext cx="2253393" cy="1837382"/>
          </a:xfrm>
          <a:prstGeom prst="rect">
            <a:avLst/>
          </a:prstGeom>
        </p:spPr>
      </p:pic>
      <p:sp>
        <p:nvSpPr>
          <p:cNvPr id="29" name="テキスト ボックス 28">
            <a:extLst>
              <a:ext uri="{FF2B5EF4-FFF2-40B4-BE49-F238E27FC236}">
                <a16:creationId xmlns:a16="http://schemas.microsoft.com/office/drawing/2014/main" id="{D8B3CC6E-4125-C863-6CA4-B512263A738B}"/>
              </a:ext>
            </a:extLst>
          </p:cNvPr>
          <p:cNvSpPr txBox="1"/>
          <p:nvPr/>
        </p:nvSpPr>
        <p:spPr>
          <a:xfrm>
            <a:off x="5823706" y="8937385"/>
            <a:ext cx="1603130" cy="369332"/>
          </a:xfrm>
          <a:prstGeom prst="rect">
            <a:avLst/>
          </a:prstGeom>
          <a:noFill/>
        </p:spPr>
        <p:txBody>
          <a:bodyPr wrap="square" rtlCol="0">
            <a:spAutoFit/>
          </a:bodyPr>
          <a:lstStyle/>
          <a:p>
            <a:pPr algn="ctr"/>
            <a:r>
              <a:rPr kumimoji="1" lang="ja-JP" altLang="en-US" dirty="0"/>
              <a:t>回転中の断面</a:t>
            </a:r>
          </a:p>
        </p:txBody>
      </p:sp>
      <p:sp>
        <p:nvSpPr>
          <p:cNvPr id="30" name="四角形: 角を丸くする 29">
            <a:extLst>
              <a:ext uri="{FF2B5EF4-FFF2-40B4-BE49-F238E27FC236}">
                <a16:creationId xmlns:a16="http://schemas.microsoft.com/office/drawing/2014/main" id="{2ABED6E4-01E7-C8C6-204D-78163E266DD6}"/>
              </a:ext>
            </a:extLst>
          </p:cNvPr>
          <p:cNvSpPr/>
          <p:nvPr/>
        </p:nvSpPr>
        <p:spPr>
          <a:xfrm rot="20769900">
            <a:off x="4663511" y="6896472"/>
            <a:ext cx="857179" cy="328898"/>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9A4F30AF-EC1C-3BF3-7F42-D3CD8135F6D3}"/>
              </a:ext>
            </a:extLst>
          </p:cNvPr>
          <p:cNvCxnSpPr>
            <a:cxnSpLocks/>
          </p:cNvCxnSpPr>
          <p:nvPr/>
        </p:nvCxnSpPr>
        <p:spPr>
          <a:xfrm>
            <a:off x="5517136" y="7094902"/>
            <a:ext cx="651341" cy="80392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4DCC67A-A619-9C5C-9081-87284C92C245}"/>
              </a:ext>
            </a:extLst>
          </p:cNvPr>
          <p:cNvSpPr txBox="1"/>
          <p:nvPr/>
        </p:nvSpPr>
        <p:spPr>
          <a:xfrm>
            <a:off x="7886940" y="9249461"/>
            <a:ext cx="2531199"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＜導入効果＞</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●年間消費電力削減</a:t>
            </a:r>
            <a:endParaRPr kumimoji="1" lang="en-US" altLang="ja-JP" dirty="0">
              <a:solidFill>
                <a:schemeClr val="tx1"/>
              </a:solidFill>
            </a:endParaRPr>
          </a:p>
          <a:p>
            <a:r>
              <a:rPr kumimoji="1" lang="ja-JP" altLang="en-US" dirty="0">
                <a:solidFill>
                  <a:schemeClr val="tx1"/>
                </a:solidFill>
              </a:rPr>
              <a:t>　最大：５７</a:t>
            </a:r>
            <a:r>
              <a:rPr kumimoji="1" lang="en-US" altLang="ja-JP" dirty="0">
                <a:solidFill>
                  <a:schemeClr val="tx1"/>
                </a:solidFill>
              </a:rPr>
              <a:t>.</a:t>
            </a:r>
            <a:r>
              <a:rPr kumimoji="1" lang="ja-JP" altLang="en-US" dirty="0">
                <a:solidFill>
                  <a:schemeClr val="tx1"/>
                </a:solidFill>
              </a:rPr>
              <a:t>５％</a:t>
            </a:r>
            <a:endParaRPr kumimoji="1" lang="en-US" altLang="ja-JP" dirty="0">
              <a:solidFill>
                <a:schemeClr val="tx1"/>
              </a:solidFill>
            </a:endParaRPr>
          </a:p>
          <a:p>
            <a:endParaRPr kumimoji="1" lang="en-US" altLang="ja-JP" dirty="0">
              <a:solidFill>
                <a:schemeClr val="tx1"/>
              </a:solidFill>
            </a:endParaRPr>
          </a:p>
          <a:p>
            <a:r>
              <a:rPr kumimoji="1" lang="ja-JP" altLang="en-US" dirty="0">
                <a:solidFill>
                  <a:schemeClr val="tx1"/>
                </a:solidFill>
              </a:rPr>
              <a:t>●メンテナンス費削減</a:t>
            </a:r>
            <a:endParaRPr kumimoji="1" lang="en-US" altLang="ja-JP" dirty="0">
              <a:solidFill>
                <a:schemeClr val="tx1"/>
              </a:solidFill>
            </a:endParaRPr>
          </a:p>
          <a:p>
            <a:r>
              <a:rPr kumimoji="1" lang="ja-JP" altLang="en-US" dirty="0">
                <a:solidFill>
                  <a:schemeClr val="tx1"/>
                </a:solidFill>
              </a:rPr>
              <a:t>　最大：８５％</a:t>
            </a:r>
            <a:endParaRPr kumimoji="1" lang="en-US" altLang="ja-JP" dirty="0">
              <a:solidFill>
                <a:schemeClr val="tx1"/>
              </a:solidFill>
            </a:endParaRPr>
          </a:p>
          <a:p>
            <a:endParaRPr kumimoji="1" lang="ja-JP" altLang="en-US" dirty="0">
              <a:solidFill>
                <a:schemeClr val="tx1"/>
              </a:solidFill>
            </a:endParaRPr>
          </a:p>
        </p:txBody>
      </p:sp>
      <p:pic>
        <p:nvPicPr>
          <p:cNvPr id="37" name="図 36">
            <a:extLst>
              <a:ext uri="{FF2B5EF4-FFF2-40B4-BE49-F238E27FC236}">
                <a16:creationId xmlns:a16="http://schemas.microsoft.com/office/drawing/2014/main" id="{FE970921-B56A-4BC6-9AAD-B38670FD434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spTree>
    <p:extLst>
      <p:ext uri="{BB962C8B-B14F-4D97-AF65-F5344CB8AC3E}">
        <p14:creationId xmlns:p14="http://schemas.microsoft.com/office/powerpoint/2010/main" val="264979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アナログ計器を</a:t>
            </a:r>
            <a:r>
              <a:rPr kumimoji="1" lang="en-US" altLang="ja-JP" sz="4800" b="1" dirty="0">
                <a:latin typeface="Meiryo UI" panose="020B0604030504040204" pitchFamily="50" charset="-128"/>
                <a:ea typeface="Meiryo UI" panose="020B0604030504040204" pitchFamily="50" charset="-128"/>
              </a:rPr>
              <a:t>DX</a:t>
            </a:r>
            <a:r>
              <a:rPr kumimoji="1" lang="ja-JP" altLang="en-US" sz="4800" b="1" dirty="0">
                <a:latin typeface="Meiryo UI" panose="020B0604030504040204" pitchFamily="50" charset="-128"/>
                <a:ea typeface="Meiryo UI" panose="020B0604030504040204" pitchFamily="50" charset="-128"/>
              </a:rPr>
              <a:t>化　後付けセンサユニット「</a:t>
            </a:r>
            <a:r>
              <a:rPr kumimoji="1" lang="en-US" altLang="ja-JP" sz="4800" b="1" dirty="0">
                <a:latin typeface="Meiryo UI" panose="020B0604030504040204" pitchFamily="50" charset="-128"/>
                <a:ea typeface="Meiryo UI" panose="020B0604030504040204" pitchFamily="50" charset="-128"/>
              </a:rPr>
              <a:t>Salta®</a:t>
            </a:r>
            <a:r>
              <a:rPr kumimoji="1" lang="ja-JP" altLang="en-US" sz="4800" b="1" dirty="0">
                <a:latin typeface="Meiryo UI" panose="020B0604030504040204" pitchFamily="50" charset="-128"/>
                <a:ea typeface="Meiryo UI" panose="020B0604030504040204" pitchFamily="50" charset="-128"/>
              </a:rPr>
              <a:t>」シリーズ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明治</a:t>
            </a:r>
            <a:r>
              <a:rPr kumimoji="1" lang="en-US" altLang="ja-JP" sz="2400" b="1" dirty="0"/>
              <a:t>42</a:t>
            </a:r>
            <a:r>
              <a:rPr kumimoji="1" lang="ja-JP" altLang="en-US" sz="2400" b="1" dirty="0"/>
              <a:t>年創業の老舗メーカー・木幡計器製作所は圧力計・温度計などの計測器を開発、製造し確かな品質で産業を支えてきました。近年は既設アナログ計器を</a:t>
            </a:r>
            <a:r>
              <a:rPr kumimoji="1" lang="en-US" altLang="ja-JP" sz="2400" b="1" dirty="0"/>
              <a:t>DX</a:t>
            </a:r>
            <a:r>
              <a:rPr kumimoji="1" lang="ja-JP" altLang="en-US" sz="2400" b="1" dirty="0"/>
              <a:t>化する「</a:t>
            </a:r>
            <a:r>
              <a:rPr kumimoji="1" lang="en-US" altLang="ja-JP" sz="2400" b="1" dirty="0"/>
              <a:t>Salta®</a:t>
            </a:r>
            <a:r>
              <a:rPr kumimoji="1" lang="ja-JP" altLang="en-US" sz="2400" b="1" dirty="0"/>
              <a:t>」シリーズなど、次世代製品にも注力。現場の省力化や予兆保全に貢献しています。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24991" y="8815048"/>
            <a:ext cx="9078045" cy="3108543"/>
          </a:xfrm>
          <a:prstGeom prst="rect">
            <a:avLst/>
          </a:prstGeom>
          <a:noFill/>
        </p:spPr>
        <p:txBody>
          <a:bodyPr wrap="square" rtlCol="0">
            <a:spAutoFit/>
          </a:bodyPr>
          <a:lstStyle/>
          <a:p>
            <a:r>
              <a:rPr kumimoji="1" lang="ja-JP" altLang="en-US" sz="2800" b="1" dirty="0"/>
              <a:t>「後付けセンサユニット</a:t>
            </a:r>
            <a:r>
              <a:rPr kumimoji="1" lang="en-US" altLang="ja-JP" sz="2800" b="1" dirty="0"/>
              <a:t>Salta®</a:t>
            </a:r>
            <a:r>
              <a:rPr kumimoji="1" lang="ja-JP" altLang="en-US" sz="2800" b="1" dirty="0"/>
              <a:t>シリーズ」</a:t>
            </a:r>
            <a:br>
              <a:rPr kumimoji="1" lang="en-US" altLang="ja-JP" sz="2800" b="1" dirty="0"/>
            </a:br>
            <a:r>
              <a:rPr kumimoji="1" lang="ja-JP" altLang="en-US" sz="2800" b="1" dirty="0"/>
              <a:t>圧力計などのアナログ計器に後付けするだけで遠隔監視と点検作業を効率化。</a:t>
            </a:r>
            <a:br>
              <a:rPr kumimoji="1" lang="en-US" altLang="ja-JP" sz="2800" b="1" dirty="0"/>
            </a:br>
            <a:r>
              <a:rPr kumimoji="1" lang="ja-JP" altLang="en-US" sz="2800" b="1" dirty="0"/>
              <a:t>✓工事不要</a:t>
            </a:r>
            <a:endParaRPr kumimoji="1" lang="en-US" altLang="ja-JP" sz="2800" b="1" dirty="0"/>
          </a:p>
          <a:p>
            <a:r>
              <a:rPr kumimoji="1" lang="ja-JP" altLang="en-US" sz="2800" b="1" dirty="0"/>
              <a:t>✓ボタン電池駆動（一般</a:t>
            </a:r>
            <a:r>
              <a:rPr kumimoji="1" lang="en-US" altLang="ja-JP" sz="2800" b="1" dirty="0"/>
              <a:t>/</a:t>
            </a:r>
            <a:r>
              <a:rPr kumimoji="1" lang="ja-JP" altLang="en-US" sz="2800" b="1" dirty="0"/>
              <a:t>専用電池駆動：防爆）</a:t>
            </a:r>
            <a:endParaRPr kumimoji="1" lang="en-US" altLang="ja-JP" sz="2800" b="1" dirty="0"/>
          </a:p>
          <a:p>
            <a:r>
              <a:rPr kumimoji="1" lang="ja-JP" altLang="en-US" sz="2800" b="1" dirty="0"/>
              <a:t>✓防爆対応モデル（</a:t>
            </a:r>
            <a:r>
              <a:rPr kumimoji="1" lang="en-US" altLang="ja-JP" sz="2800" b="1" dirty="0"/>
              <a:t>Salta-Ex</a:t>
            </a:r>
            <a:r>
              <a:rPr kumimoji="1" lang="ja-JP" altLang="en-US" sz="2800" b="1" dirty="0"/>
              <a:t>）もラインナップ</a:t>
            </a:r>
            <a:br>
              <a:rPr kumimoji="1" lang="en-US" altLang="ja-JP" sz="2800" b="1" dirty="0"/>
            </a:br>
            <a:r>
              <a:rPr kumimoji="1" lang="ja-JP" altLang="en-US" sz="2800" b="1" dirty="0"/>
              <a:t>既設計器がそのまま</a:t>
            </a:r>
            <a:r>
              <a:rPr kumimoji="1" lang="en-US" altLang="ja-JP" sz="2800" b="1" dirty="0"/>
              <a:t>IoT</a:t>
            </a:r>
            <a:r>
              <a:rPr kumimoji="1" lang="ja-JP" altLang="en-US" sz="2800" b="1" dirty="0"/>
              <a:t>化で</a:t>
            </a:r>
            <a:r>
              <a:rPr kumimoji="1" lang="en-US" altLang="ja-JP" sz="2800" b="1" dirty="0"/>
              <a:t>DX</a:t>
            </a:r>
            <a:r>
              <a:rPr kumimoji="1" lang="ja-JP" altLang="en-US" sz="2800" b="1" dirty="0"/>
              <a:t>をもっと手軽に。</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株式会社木幡計器製作所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a:ln>
            <a:noFill/>
          </a:ln>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15519" y="12883314"/>
            <a:ext cx="5843295" cy="2246769"/>
          </a:xfrm>
          <a:prstGeom prst="rect">
            <a:avLst/>
          </a:prstGeom>
          <a:noFill/>
        </p:spPr>
        <p:txBody>
          <a:bodyPr wrap="square" rtlCol="0">
            <a:spAutoFit/>
          </a:bodyPr>
          <a:lstStyle/>
          <a:p>
            <a:r>
              <a:rPr kumimoji="1" lang="ja-JP" altLang="en-US" sz="2800" b="1" dirty="0"/>
              <a:t>「</a:t>
            </a:r>
            <a:r>
              <a:rPr kumimoji="1" lang="en-US" altLang="ja-JP" sz="2800" b="1" dirty="0"/>
              <a:t>Salta®</a:t>
            </a:r>
            <a:r>
              <a:rPr kumimoji="1" lang="ja-JP" altLang="en-US" sz="2800" b="1" dirty="0"/>
              <a:t>」は製造業・施設インフラなどの</a:t>
            </a:r>
            <a:r>
              <a:rPr kumimoji="1" lang="en-US" altLang="ja-JP" sz="2800" b="1" dirty="0"/>
              <a:t>IoT/DX</a:t>
            </a:r>
            <a:r>
              <a:rPr kumimoji="1" lang="ja-JP" altLang="en-US" sz="2800" b="1" dirty="0"/>
              <a:t>を促進し省人化・安全性・保全品質の向上を同時に実現。点検の負荷軽減やヒューマンエラーの防止にも役立ちます。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descr="ダイアグラム&#10;&#10;AI によって生成されたコンテンツは間違っている可能性があります。">
            <a:extLst>
              <a:ext uri="{FF2B5EF4-FFF2-40B4-BE49-F238E27FC236}">
                <a16:creationId xmlns:a16="http://schemas.microsoft.com/office/drawing/2014/main" id="{505D7E5D-FA21-5A86-7C1F-EDAEA5E737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857" y="6121667"/>
            <a:ext cx="4559158" cy="2508394"/>
          </a:xfrm>
          <a:prstGeom prst="rect">
            <a:avLst/>
          </a:prstGeom>
        </p:spPr>
      </p:pic>
      <p:sp>
        <p:nvSpPr>
          <p:cNvPr id="3" name="正方形/長方形 2">
            <a:extLst>
              <a:ext uri="{FF2B5EF4-FFF2-40B4-BE49-F238E27FC236}">
                <a16:creationId xmlns:a16="http://schemas.microsoft.com/office/drawing/2014/main" id="{BE6D4412-974F-61E7-C62C-8ED652E0CBEE}"/>
              </a:ext>
            </a:extLst>
          </p:cNvPr>
          <p:cNvSpPr/>
          <p:nvPr/>
        </p:nvSpPr>
        <p:spPr>
          <a:xfrm>
            <a:off x="3508834" y="6774674"/>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81B41469-B2AE-3B6F-B14B-C7408017CD02}"/>
              </a:ext>
            </a:extLst>
          </p:cNvPr>
          <p:cNvGrpSpPr/>
          <p:nvPr/>
        </p:nvGrpSpPr>
        <p:grpSpPr>
          <a:xfrm>
            <a:off x="7802696" y="6527243"/>
            <a:ext cx="2515341" cy="2064864"/>
            <a:chOff x="5658087" y="6452477"/>
            <a:chExt cx="2515341" cy="2064864"/>
          </a:xfrm>
        </p:grpSpPr>
        <p:grpSp>
          <p:nvGrpSpPr>
            <p:cNvPr id="15" name="グループ化 14">
              <a:extLst>
                <a:ext uri="{FF2B5EF4-FFF2-40B4-BE49-F238E27FC236}">
                  <a16:creationId xmlns:a16="http://schemas.microsoft.com/office/drawing/2014/main" id="{DA88F2DB-6B09-46DB-84AF-C2E8B4305FF6}"/>
                </a:ext>
              </a:extLst>
            </p:cNvPr>
            <p:cNvGrpSpPr/>
            <p:nvPr/>
          </p:nvGrpSpPr>
          <p:grpSpPr>
            <a:xfrm>
              <a:off x="5766198" y="6452477"/>
              <a:ext cx="2407230" cy="2064864"/>
              <a:chOff x="5760456" y="6416071"/>
              <a:chExt cx="2407230" cy="2064864"/>
            </a:xfrm>
          </p:grpSpPr>
          <p:pic>
            <p:nvPicPr>
              <p:cNvPr id="11" name="図 10" descr="ロゴ, 会社名&#10;&#10;AI によって生成されたコンテンツは間違っている可能性があります。">
                <a:extLst>
                  <a:ext uri="{FF2B5EF4-FFF2-40B4-BE49-F238E27FC236}">
                    <a16:creationId xmlns:a16="http://schemas.microsoft.com/office/drawing/2014/main" id="{9A5D590F-B2DD-55A4-A522-B734D7DA02C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0456" y="6446828"/>
                <a:ext cx="1972442" cy="2034107"/>
              </a:xfrm>
              <a:prstGeom prst="rect">
                <a:avLst/>
              </a:prstGeom>
            </p:spPr>
          </p:pic>
          <p:sp>
            <p:nvSpPr>
              <p:cNvPr id="7" name="正方形/長方形 6">
                <a:extLst>
                  <a:ext uri="{FF2B5EF4-FFF2-40B4-BE49-F238E27FC236}">
                    <a16:creationId xmlns:a16="http://schemas.microsoft.com/office/drawing/2014/main" id="{E39720F8-A1F9-703C-F1B2-10865B3356F0}"/>
                  </a:ext>
                </a:extLst>
              </p:cNvPr>
              <p:cNvSpPr/>
              <p:nvPr/>
            </p:nvSpPr>
            <p:spPr>
              <a:xfrm>
                <a:off x="5885320" y="6416071"/>
                <a:ext cx="2282366" cy="1790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descr="アイコン&#10;&#10;AI によって生成されたコンテンツは間違っている可能性があります。">
              <a:extLst>
                <a:ext uri="{FF2B5EF4-FFF2-40B4-BE49-F238E27FC236}">
                  <a16:creationId xmlns:a16="http://schemas.microsoft.com/office/drawing/2014/main" id="{DBF7CA85-0866-1053-1A62-E633C67B30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8087" y="6679826"/>
              <a:ext cx="2380364" cy="1322424"/>
            </a:xfrm>
            <a:prstGeom prst="rect">
              <a:avLst/>
            </a:prstGeom>
          </p:spPr>
        </p:pic>
      </p:grpSp>
      <p:grpSp>
        <p:nvGrpSpPr>
          <p:cNvPr id="26" name="グループ化 25">
            <a:extLst>
              <a:ext uri="{FF2B5EF4-FFF2-40B4-BE49-F238E27FC236}">
                <a16:creationId xmlns:a16="http://schemas.microsoft.com/office/drawing/2014/main" id="{858B394A-46EB-0F29-E3F4-455A67225165}"/>
              </a:ext>
            </a:extLst>
          </p:cNvPr>
          <p:cNvGrpSpPr/>
          <p:nvPr/>
        </p:nvGrpSpPr>
        <p:grpSpPr>
          <a:xfrm>
            <a:off x="3431049" y="6505322"/>
            <a:ext cx="2551026" cy="2034107"/>
            <a:chOff x="3431049" y="6505322"/>
            <a:chExt cx="2551026" cy="2034107"/>
          </a:xfrm>
        </p:grpSpPr>
        <p:pic>
          <p:nvPicPr>
            <p:cNvPr id="12" name="図 11" descr="ロゴ, 会社名&#10;&#10;AI によって生成されたコンテンツは間違っている可能性があります。">
              <a:extLst>
                <a:ext uri="{FF2B5EF4-FFF2-40B4-BE49-F238E27FC236}">
                  <a16:creationId xmlns:a16="http://schemas.microsoft.com/office/drawing/2014/main" id="{11FC1DD3-CB35-05EC-21B8-4FA24D88E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1049" y="6505322"/>
              <a:ext cx="1972442" cy="2034107"/>
            </a:xfrm>
            <a:prstGeom prst="rect">
              <a:avLst/>
            </a:prstGeom>
          </p:spPr>
        </p:pic>
        <p:sp>
          <p:nvSpPr>
            <p:cNvPr id="25" name="テキスト ボックス 24">
              <a:extLst>
                <a:ext uri="{FF2B5EF4-FFF2-40B4-BE49-F238E27FC236}">
                  <a16:creationId xmlns:a16="http://schemas.microsoft.com/office/drawing/2014/main" id="{9596F7E6-A669-6856-8CC2-2614A4971724}"/>
                </a:ext>
              </a:extLst>
            </p:cNvPr>
            <p:cNvSpPr txBox="1"/>
            <p:nvPr/>
          </p:nvSpPr>
          <p:spPr>
            <a:xfrm>
              <a:off x="5085971" y="7517284"/>
              <a:ext cx="896104" cy="461665"/>
            </a:xfrm>
            <a:prstGeom prst="rect">
              <a:avLst/>
            </a:prstGeom>
            <a:noFill/>
          </p:spPr>
          <p:txBody>
            <a:bodyPr wrap="square">
              <a:spAutoFit/>
            </a:bodyPr>
            <a:lstStyle/>
            <a:p>
              <a:r>
                <a:rPr kumimoji="1" lang="en-US" altLang="ja-JP" sz="2300" b="1" dirty="0">
                  <a:solidFill>
                    <a:schemeClr val="tx1">
                      <a:lumMod val="85000"/>
                      <a:lumOff val="15000"/>
                    </a:schemeClr>
                  </a:solidFill>
                </a:rPr>
                <a:t>®</a:t>
              </a:r>
              <a:endParaRPr lang="ja-JP" altLang="en-US" sz="2300" dirty="0">
                <a:solidFill>
                  <a:schemeClr val="tx1">
                    <a:lumMod val="85000"/>
                    <a:lumOff val="15000"/>
                  </a:schemeClr>
                </a:solidFill>
              </a:endParaRPr>
            </a:p>
          </p:txBody>
        </p:sp>
      </p:grpSp>
      <p:pic>
        <p:nvPicPr>
          <p:cNvPr id="28" name="図 27" descr="座る, 時計, 大きい, 鏡 が含まれている画像&#10;&#10;AI によって生成されたコンテンツは間違っている可能性があります。">
            <a:extLst>
              <a:ext uri="{FF2B5EF4-FFF2-40B4-BE49-F238E27FC236}">
                <a16:creationId xmlns:a16="http://schemas.microsoft.com/office/drawing/2014/main" id="{6BEF5284-4178-E598-F15E-199112E845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5468" y="6357071"/>
            <a:ext cx="1842336" cy="2262068"/>
          </a:xfrm>
          <a:prstGeom prst="rect">
            <a:avLst/>
          </a:prstGeom>
        </p:spPr>
      </p:pic>
    </p:spTree>
    <p:extLst>
      <p:ext uri="{BB962C8B-B14F-4D97-AF65-F5344CB8AC3E}">
        <p14:creationId xmlns:p14="http://schemas.microsoft.com/office/powerpoint/2010/main" val="139785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735326"/>
            <a:ext cx="884572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脱炭素、人手不足などの</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社会的課題を解決する磁気製品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4463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471953"/>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200329"/>
          </a:xfrm>
          <a:prstGeom prst="rect">
            <a:avLst/>
          </a:prstGeom>
          <a:noFill/>
        </p:spPr>
        <p:txBody>
          <a:bodyPr wrap="square" rtlCol="0">
            <a:spAutoFit/>
          </a:bodyPr>
          <a:lstStyle/>
          <a:p>
            <a:r>
              <a:rPr kumimoji="1" lang="ja-JP" altLang="en-US" sz="2400" b="1" dirty="0"/>
              <a:t>下西技研工業は</a:t>
            </a:r>
            <a:r>
              <a:rPr kumimoji="1" lang="en-US" altLang="ja-JP" sz="2400" b="1" dirty="0"/>
              <a:t>1990</a:t>
            </a:r>
            <a:r>
              <a:rPr kumimoji="1" lang="ja-JP" altLang="en-US" sz="2400" b="1" dirty="0"/>
              <a:t>年の創業以来、社是である“</a:t>
            </a:r>
            <a:r>
              <a:rPr kumimoji="1" lang="en-US" altLang="ja-JP" sz="2400" b="1" dirty="0"/>
              <a:t>Create”</a:t>
            </a:r>
            <a:r>
              <a:rPr kumimoji="1" lang="ja-JP" altLang="en-US" sz="2400" b="1" dirty="0"/>
              <a:t>＜創造せよ＞を基盤に、メカトロニクス・磁気・熱の</a:t>
            </a:r>
            <a:r>
              <a:rPr kumimoji="1" lang="en-US" altLang="ja-JP" sz="2400" b="1" dirty="0"/>
              <a:t>3</a:t>
            </a:r>
            <a:r>
              <a:rPr kumimoji="1" lang="ja-JP" altLang="en-US" sz="2400" b="1" dirty="0"/>
              <a:t>つの柱をもとに開発・解析技術を駆使し、設計・製造・販売を行っております。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734291"/>
            <a:ext cx="1085773" cy="645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735588"/>
            <a:ext cx="10337800" cy="6458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7395" y="5817865"/>
            <a:ext cx="9066358" cy="954107"/>
          </a:xfrm>
          <a:prstGeom prst="rect">
            <a:avLst/>
          </a:prstGeom>
          <a:noFill/>
        </p:spPr>
        <p:txBody>
          <a:bodyPr wrap="square" rtlCol="0">
            <a:spAutoFit/>
          </a:bodyPr>
          <a:lstStyle/>
          <a:p>
            <a:r>
              <a:rPr kumimoji="1" lang="ja-JP" altLang="en-US" sz="2800" b="1" dirty="0"/>
              <a:t>瞬間通電で</a:t>
            </a:r>
            <a:r>
              <a:rPr kumimoji="1" lang="en-US" altLang="ja-JP" sz="2800" b="1" dirty="0"/>
              <a:t>ON/OFF</a:t>
            </a:r>
            <a:r>
              <a:rPr kumimoji="1" lang="ja-JP" altLang="en-US" sz="2800" b="1" dirty="0"/>
              <a:t>切り替え！磁気式アタッチメントデバイス「スイッチングマグホルダー」</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8"/>
            <a:ext cx="1412400" cy="9139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1185"/>
            <a:ext cx="8887462" cy="646331"/>
          </a:xfrm>
          <a:prstGeom prst="rect">
            <a:avLst/>
          </a:prstGeom>
          <a:noFill/>
        </p:spPr>
        <p:txBody>
          <a:bodyPr wrap="square" rtlCol="0">
            <a:spAutoFit/>
          </a:bodyPr>
          <a:lstStyle/>
          <a:p>
            <a:pPr algn="ctr"/>
            <a:r>
              <a:rPr kumimoji="1" lang="ja-JP" altLang="en-US" sz="3600" b="1" dirty="0"/>
              <a:t>下西技研工業株式会社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8050"/>
            <a:ext cx="3290858" cy="578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20600"/>
            <a:ext cx="6997741" cy="461665"/>
          </a:xfrm>
          <a:prstGeom prst="rect">
            <a:avLst/>
          </a:prstGeom>
          <a:noFill/>
          <a:ln>
            <a:noFill/>
          </a:ln>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令和７年１０月３０日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28568"/>
            <a:ext cx="5535033" cy="2246769"/>
          </a:xfrm>
          <a:prstGeom prst="rect">
            <a:avLst/>
          </a:prstGeom>
          <a:noFill/>
        </p:spPr>
        <p:txBody>
          <a:bodyPr wrap="square" rtlCol="0">
            <a:spAutoFit/>
          </a:bodyPr>
          <a:lstStyle/>
          <a:p>
            <a:r>
              <a:rPr kumimoji="1" lang="en-US" altLang="ja-JP" sz="2800" b="1" dirty="0"/>
              <a:t>AGV</a:t>
            </a:r>
            <a:r>
              <a:rPr kumimoji="1" lang="ja-JP" altLang="en-US" sz="2800" b="1" dirty="0"/>
              <a:t>（無人搬送車）の台車自動着脱、ロボットハンド、運搬用ドローンなど。磁石が吸着する環境であれば、さまざまな場所や用途でお使いいただけます。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屋内, 横たわる, 古い, 電話 が含まれている画像&#10;&#10;AI 生成コンテンツは誤りを含む可能性があります。">
            <a:extLst>
              <a:ext uri="{FF2B5EF4-FFF2-40B4-BE49-F238E27FC236}">
                <a16:creationId xmlns:a16="http://schemas.microsoft.com/office/drawing/2014/main" id="{A7F39C88-ACF1-678A-0763-944B3767D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3735" y="6812702"/>
            <a:ext cx="4253515" cy="2835676"/>
          </a:xfrm>
          <a:prstGeom prst="rect">
            <a:avLst/>
          </a:prstGeom>
        </p:spPr>
      </p:pic>
      <p:pic>
        <p:nvPicPr>
          <p:cNvPr id="24" name="図 23" descr="屋内, テーブル, 電子, 光 が含まれている画像&#10;&#10;AI 生成コンテンツは誤りを含む可能性があります。">
            <a:extLst>
              <a:ext uri="{FF2B5EF4-FFF2-40B4-BE49-F238E27FC236}">
                <a16:creationId xmlns:a16="http://schemas.microsoft.com/office/drawing/2014/main" id="{E9F364BB-5CE8-C3BB-AD26-4CA28A68905D}"/>
              </a:ext>
            </a:extLst>
          </p:cNvPr>
          <p:cNvPicPr>
            <a:picLocks noChangeAspect="1"/>
          </p:cNvPicPr>
          <p:nvPr/>
        </p:nvPicPr>
        <p:blipFill>
          <a:blip r:embed="rId4" cstate="print">
            <a:extLst>
              <a:ext uri="{28A0092B-C50C-407E-A947-70E740481C1C}">
                <a14:useLocalDpi xmlns:a14="http://schemas.microsoft.com/office/drawing/2010/main"/>
              </a:ext>
            </a:extLst>
          </a:blip>
          <a:srcRect t="-144"/>
          <a:stretch>
            <a:fillRect/>
          </a:stretch>
        </p:blipFill>
        <p:spPr>
          <a:xfrm>
            <a:off x="6054301" y="6832938"/>
            <a:ext cx="4232095" cy="2835676"/>
          </a:xfrm>
          <a:prstGeom prst="rect">
            <a:avLst/>
          </a:prstGeom>
        </p:spPr>
      </p:pic>
      <p:sp>
        <p:nvSpPr>
          <p:cNvPr id="25" name="テキスト ボックス 24">
            <a:extLst>
              <a:ext uri="{FF2B5EF4-FFF2-40B4-BE49-F238E27FC236}">
                <a16:creationId xmlns:a16="http://schemas.microsoft.com/office/drawing/2014/main" id="{53ACEBA8-DD95-6578-FAF5-D6DCC9BA4FDE}"/>
              </a:ext>
            </a:extLst>
          </p:cNvPr>
          <p:cNvSpPr txBox="1"/>
          <p:nvPr/>
        </p:nvSpPr>
        <p:spPr>
          <a:xfrm>
            <a:off x="1480482" y="9827633"/>
            <a:ext cx="9066358" cy="2246769"/>
          </a:xfrm>
          <a:prstGeom prst="rect">
            <a:avLst/>
          </a:prstGeom>
          <a:noFill/>
        </p:spPr>
        <p:txBody>
          <a:bodyPr wrap="square" rtlCol="0">
            <a:spAutoFit/>
          </a:bodyPr>
          <a:lstStyle/>
          <a:p>
            <a:r>
              <a:rPr kumimoji="1" lang="ja-JP" altLang="en-US" sz="2800" b="1" dirty="0"/>
              <a:t>スイッチングマグホルダーは、一度吸着すると無通電で吸着し続けるので、吸着後は消費電力がゼロです。活用場所によっては、従来品と比べて消費電力を大きく削減することができ、二酸化炭素排出量の削減や人手不足解消にも貢献します。</a:t>
            </a:r>
          </a:p>
        </p:txBody>
      </p:sp>
    </p:spTree>
    <p:extLst>
      <p:ext uri="{BB962C8B-B14F-4D97-AF65-F5344CB8AC3E}">
        <p14:creationId xmlns:p14="http://schemas.microsoft.com/office/powerpoint/2010/main" val="60283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08324" y="722920"/>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ゼロエネルギー冷却を可能にする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放射冷却素材「</a:t>
            </a:r>
            <a:r>
              <a:rPr kumimoji="1" lang="en-US" altLang="ja-JP" sz="4800" b="1" dirty="0">
                <a:latin typeface="Meiryo UI" panose="020B0604030504040204" pitchFamily="50" charset="-128"/>
                <a:ea typeface="Meiryo UI" panose="020B0604030504040204" pitchFamily="50" charset="-128"/>
              </a:rPr>
              <a:t>SPACECOOL</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57952" y="4235172"/>
            <a:ext cx="9229796" cy="1569660"/>
          </a:xfrm>
          <a:prstGeom prst="rect">
            <a:avLst/>
          </a:prstGeom>
          <a:noFill/>
        </p:spPr>
        <p:txBody>
          <a:bodyPr wrap="square" rtlCol="0">
            <a:spAutoFit/>
          </a:bodyPr>
          <a:lstStyle/>
          <a:p>
            <a:r>
              <a:rPr kumimoji="1" lang="ja-JP" altLang="en-US" sz="2400" b="1" dirty="0"/>
              <a:t>自然界の放射冷却現象を技術化し、ゼロエネルギーの冷却を可能にする放射冷却素材「</a:t>
            </a:r>
            <a:r>
              <a:rPr kumimoji="1" lang="en-US" altLang="ja-JP" sz="2400" b="1" dirty="0"/>
              <a:t>SPACECOOL</a:t>
            </a:r>
            <a:r>
              <a:rPr kumimoji="1" lang="ja-JP" altLang="en-US" sz="2400" b="1" dirty="0"/>
              <a:t>」の開発・販売を行っています。建物や屋外インフラに</a:t>
            </a:r>
            <a:r>
              <a:rPr kumimoji="1" lang="en-US" altLang="ja-JP" sz="2400" b="1" dirty="0"/>
              <a:t>SPACECOOL</a:t>
            </a:r>
            <a:r>
              <a:rPr kumimoji="1" lang="ja-JP" altLang="en-US" sz="2400" b="1" dirty="0"/>
              <a:t>を適用することで、エネルギー負荷や</a:t>
            </a:r>
            <a:r>
              <a:rPr kumimoji="1" lang="en-US" altLang="ja-JP" sz="2400" b="1" dirty="0"/>
              <a:t>CO</a:t>
            </a:r>
            <a:r>
              <a:rPr kumimoji="1" lang="en-US" altLang="ja-JP" b="1" dirty="0"/>
              <a:t>2</a:t>
            </a:r>
            <a:r>
              <a:rPr kumimoji="1" lang="ja-JP" altLang="en-US" sz="2400" b="1" dirty="0"/>
              <a:t>排出量の削減により地球温暖化の解決に貢献します。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SPACECOOL</a:t>
            </a:r>
            <a:r>
              <a:rPr kumimoji="1" lang="ja-JP" altLang="en-US" sz="3600" b="1" dirty="0"/>
              <a:t>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413111" y="3518838"/>
            <a:ext cx="6997741" cy="461665"/>
          </a:xfrm>
          <a:prstGeom prst="rect">
            <a:avLst/>
          </a:prstGeom>
          <a:noFill/>
          <a:ln>
            <a:noFill/>
          </a:ln>
        </p:spPr>
        <p:txBody>
          <a:bodyPr wrap="square" rtlCol="0">
            <a:spAutoFit/>
          </a:bodyPr>
          <a:lstStyle/>
          <a:p>
            <a:pPr algn="ctr"/>
            <a:r>
              <a:rPr kumimoji="1" lang="ja-JP" altLang="en-US" sz="2400" b="1" dirty="0"/>
              <a:t>東京都港区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・建物の空調エネルギーや</a:t>
            </a:r>
            <a:r>
              <a:rPr kumimoji="1" lang="en-US" altLang="ja-JP" sz="2800" b="1" dirty="0"/>
              <a:t>CO</a:t>
            </a:r>
            <a:r>
              <a:rPr kumimoji="1" lang="en-US" altLang="ja-JP" sz="2000" b="1" dirty="0"/>
              <a:t>2</a:t>
            </a:r>
            <a:r>
              <a:rPr kumimoji="1" lang="ja-JP" altLang="en-US" sz="2800" b="1" dirty="0"/>
              <a:t>の　</a:t>
            </a:r>
            <a:endParaRPr kumimoji="1" lang="en-US" altLang="ja-JP" sz="2800" b="1" dirty="0"/>
          </a:p>
          <a:p>
            <a:r>
              <a:rPr kumimoji="1" lang="ja-JP" altLang="en-US" sz="2800" b="1" dirty="0"/>
              <a:t>　削減、労働環境の改善を実現</a:t>
            </a:r>
            <a:endParaRPr kumimoji="1" lang="en-US" altLang="ja-JP" sz="2800" b="1" dirty="0"/>
          </a:p>
          <a:p>
            <a:r>
              <a:rPr kumimoji="1" lang="ja-JP" altLang="en-US" sz="2800" b="1" dirty="0"/>
              <a:t>・屋外機器の内部を温度低下させ、</a:t>
            </a:r>
            <a:endParaRPr kumimoji="1" lang="en-US" altLang="ja-JP" sz="2800" b="1" dirty="0"/>
          </a:p>
          <a:p>
            <a:r>
              <a:rPr kumimoji="1" lang="ja-JP" altLang="en-US" sz="2800" b="1" dirty="0"/>
              <a:t>　故障リスク軽減や寿命延長につ</a:t>
            </a:r>
            <a:endParaRPr kumimoji="1" lang="en-US" altLang="ja-JP" sz="2800" b="1" dirty="0"/>
          </a:p>
          <a:p>
            <a:r>
              <a:rPr kumimoji="1" lang="ja-JP" altLang="en-US" sz="2800" b="1" dirty="0"/>
              <a:t>　ながる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4" name="図 13">
            <a:extLst>
              <a:ext uri="{FF2B5EF4-FFF2-40B4-BE49-F238E27FC236}">
                <a16:creationId xmlns:a16="http://schemas.microsoft.com/office/drawing/2014/main" id="{0912D2C1-0B67-68FD-100F-46E49692DC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3003" y="6239268"/>
            <a:ext cx="7891388" cy="4963208"/>
          </a:xfrm>
          <a:prstGeom prst="rect">
            <a:avLst/>
          </a:prstGeom>
        </p:spPr>
      </p:pic>
      <p:sp>
        <p:nvSpPr>
          <p:cNvPr id="15" name="テキスト ボックス 14">
            <a:extLst>
              <a:ext uri="{FF2B5EF4-FFF2-40B4-BE49-F238E27FC236}">
                <a16:creationId xmlns:a16="http://schemas.microsoft.com/office/drawing/2014/main" id="{B2153B7F-A2FD-6292-19D0-FA0BD6D6BEF0}"/>
              </a:ext>
            </a:extLst>
          </p:cNvPr>
          <p:cNvSpPr txBox="1"/>
          <p:nvPr/>
        </p:nvSpPr>
        <p:spPr>
          <a:xfrm>
            <a:off x="1621017" y="11286850"/>
            <a:ext cx="8581115" cy="830997"/>
          </a:xfrm>
          <a:prstGeom prst="rect">
            <a:avLst/>
          </a:prstGeom>
          <a:noFill/>
        </p:spPr>
        <p:txBody>
          <a:bodyPr wrap="square" rtlCol="0">
            <a:spAutoFit/>
          </a:bodyPr>
          <a:lstStyle/>
          <a:p>
            <a:pPr algn="ctr"/>
            <a:r>
              <a:rPr kumimoji="1" lang="ja-JP" altLang="en-US" sz="2400" b="1" dirty="0"/>
              <a:t>従来の遮熱技術とは異なる放射冷却技術により</a:t>
            </a:r>
            <a:endParaRPr kumimoji="1" lang="en-US" altLang="ja-JP" sz="2400" b="1" dirty="0"/>
          </a:p>
          <a:p>
            <a:pPr algn="ctr"/>
            <a:r>
              <a:rPr kumimoji="1" lang="ja-JP" altLang="en-US" sz="2400" b="1" dirty="0"/>
              <a:t>真夏の炎天下で外気温と比較し素材温度が</a:t>
            </a:r>
            <a:r>
              <a:rPr kumimoji="1" lang="en-US" altLang="ja-JP" sz="2400" b="1" dirty="0"/>
              <a:t>2</a:t>
            </a:r>
            <a:r>
              <a:rPr kumimoji="1" lang="ja-JP" altLang="en-US" sz="2400" b="1" dirty="0"/>
              <a:t>～</a:t>
            </a:r>
            <a:r>
              <a:rPr kumimoji="1" lang="en-US" altLang="ja-JP" sz="2400" b="1" dirty="0"/>
              <a:t>6</a:t>
            </a:r>
            <a:r>
              <a:rPr kumimoji="1" lang="ja-JP" altLang="en-US" sz="2400" b="1" dirty="0"/>
              <a:t>℃低下。</a:t>
            </a:r>
            <a:endParaRPr kumimoji="1" lang="en-US" altLang="ja-JP" sz="2400" b="1" dirty="0"/>
          </a:p>
        </p:txBody>
      </p:sp>
    </p:spTree>
    <p:extLst>
      <p:ext uri="{BB962C8B-B14F-4D97-AF65-F5344CB8AC3E}">
        <p14:creationId xmlns:p14="http://schemas.microsoft.com/office/powerpoint/2010/main" val="9461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823592" y="1476344"/>
            <a:ext cx="6603090" cy="707886"/>
          </a:xfrm>
          <a:prstGeom prst="rect">
            <a:avLst/>
          </a:prstGeom>
          <a:noFill/>
        </p:spPr>
        <p:txBody>
          <a:bodyPr wrap="none" rtlCol="0">
            <a:spAutoFit/>
          </a:bodyPr>
          <a:lstStyle/>
          <a:p>
            <a:r>
              <a:rPr kumimoji="1" lang="ja-JP" altLang="en-US" sz="4000" b="1" dirty="0">
                <a:latin typeface="Meiryo UI" panose="020B0604030504040204" pitchFamily="50" charset="-128"/>
                <a:ea typeface="Meiryo UI" panose="020B0604030504040204" pitchFamily="50" charset="-128"/>
              </a:rPr>
              <a:t>ステンレス密封真空断熱パネル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当社は</a:t>
            </a:r>
            <a:r>
              <a:rPr kumimoji="1" lang="en-US" altLang="ja-JP" sz="2400" b="1" dirty="0">
                <a:latin typeface="+mn-ea"/>
              </a:rPr>
              <a:t>2023</a:t>
            </a:r>
            <a:r>
              <a:rPr kumimoji="1" lang="ja-JP" altLang="en-US" sz="2400" b="1" dirty="0">
                <a:latin typeface="+mn-ea"/>
              </a:rPr>
              <a:t>年に創立</a:t>
            </a:r>
            <a:r>
              <a:rPr kumimoji="1" lang="en-US" altLang="ja-JP" sz="2400" b="1" dirty="0">
                <a:latin typeface="+mn-ea"/>
              </a:rPr>
              <a:t>100</a:t>
            </a:r>
            <a:r>
              <a:rPr kumimoji="1" lang="ja-JP" altLang="en-US" sz="2400" b="1" dirty="0">
                <a:latin typeface="+mn-ea"/>
              </a:rPr>
              <a:t>周年を迎え、祖業の「真空断熱技術」は宇宙分野にも挑戦するなど進化を遂げております。磨き続けた「真空断熱技術」で次の</a:t>
            </a:r>
            <a:r>
              <a:rPr kumimoji="1" lang="en-US" altLang="ja-JP" sz="2400" b="1" dirty="0">
                <a:latin typeface="+mn-ea"/>
              </a:rPr>
              <a:t>100</a:t>
            </a:r>
            <a:r>
              <a:rPr kumimoji="1" lang="ja-JP" altLang="en-US" sz="2400" b="1" dirty="0">
                <a:latin typeface="+mn-ea"/>
              </a:rPr>
              <a:t>年は世界のカーボンニュートラルに貢献してまいります。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1054" y="9699667"/>
            <a:ext cx="9078046" cy="2585323"/>
          </a:xfrm>
          <a:prstGeom prst="rect">
            <a:avLst/>
          </a:prstGeom>
          <a:noFill/>
        </p:spPr>
        <p:txBody>
          <a:bodyPr wrap="square" rtlCol="0">
            <a:spAutoFit/>
          </a:bodyPr>
          <a:lstStyle/>
          <a:p>
            <a:r>
              <a:rPr kumimoji="1" lang="ja-JP" altLang="en-US" sz="2600" b="1" dirty="0">
                <a:latin typeface="+mn-ea"/>
              </a:rPr>
              <a:t>ステンレス密封真空断熱パネル（</a:t>
            </a:r>
            <a:r>
              <a:rPr kumimoji="1" lang="en-US" altLang="ja-JP" sz="2600" b="1" dirty="0">
                <a:latin typeface="+mn-ea"/>
              </a:rPr>
              <a:t>TIVIP</a:t>
            </a:r>
            <a:r>
              <a:rPr kumimoji="1" lang="ja-JP" altLang="en-US" sz="2600" b="1" dirty="0">
                <a:latin typeface="+mn-ea"/>
              </a:rPr>
              <a:t>［ティビップ］）は、ステンレス箔を使用し、パネル内部を真空状態にすることで熱伝導を非常に低く抑えた高性能な断熱材です。</a:t>
            </a:r>
          </a:p>
          <a:p>
            <a:r>
              <a:rPr kumimoji="1" lang="ja-JP" altLang="en-US" sz="2600" b="1" dirty="0">
                <a:latin typeface="+mn-ea"/>
              </a:rPr>
              <a:t>一般的な断熱材と比較して、非常に薄い厚みでも高い断熱効果を発揮します。この特性により、省エネやスペース効率を重視する様々な分野で注目されています。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97503"/>
            <a:ext cx="8887462" cy="646331"/>
          </a:xfrm>
          <a:prstGeom prst="rect">
            <a:avLst/>
          </a:prstGeom>
          <a:noFill/>
        </p:spPr>
        <p:txBody>
          <a:bodyPr wrap="square" rtlCol="0">
            <a:spAutoFit/>
          </a:bodyPr>
          <a:lstStyle/>
          <a:p>
            <a:pPr algn="ctr"/>
            <a:r>
              <a:rPr kumimoji="1" lang="ja-JP" altLang="en-US" sz="3600" b="1" dirty="0"/>
              <a:t>タイガー魔法瓶株式会社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551207"/>
            <a:ext cx="6997741" cy="461665"/>
          </a:xfrm>
          <a:prstGeom prst="rect">
            <a:avLst/>
          </a:prstGeom>
          <a:noFill/>
          <a:ln>
            <a:noFill/>
          </a:ln>
        </p:spPr>
        <p:txBody>
          <a:bodyPr wrap="square" rtlCol="0">
            <a:spAutoFit/>
          </a:bodyPr>
          <a:lstStyle/>
          <a:p>
            <a:pPr algn="ctr"/>
            <a:r>
              <a:rPr kumimoji="1" lang="ja-JP" altLang="en-US" sz="2400" b="1" dirty="0"/>
              <a:t>門真市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令和７年８月５日時点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58028" y="12890743"/>
            <a:ext cx="5211683" cy="1384995"/>
          </a:xfrm>
          <a:prstGeom prst="rect">
            <a:avLst/>
          </a:prstGeom>
          <a:noFill/>
        </p:spPr>
        <p:txBody>
          <a:bodyPr wrap="none" rtlCol="0">
            <a:spAutoFit/>
          </a:bodyPr>
          <a:lstStyle/>
          <a:p>
            <a:r>
              <a:rPr kumimoji="1" lang="ja-JP" altLang="en-US" sz="2800" b="1" dirty="0"/>
              <a:t>＜活用が期待される分野＞</a:t>
            </a:r>
            <a:endParaRPr kumimoji="1" lang="en-US" altLang="ja-JP" sz="2800" b="1" dirty="0"/>
          </a:p>
          <a:p>
            <a:r>
              <a:rPr kumimoji="1" lang="ja-JP" altLang="en-US" sz="2800" b="1" dirty="0"/>
              <a:t>輸送、建築建材、医療、工業、</a:t>
            </a:r>
            <a:endParaRPr kumimoji="1" lang="en-US" altLang="ja-JP" sz="2800" b="1" dirty="0"/>
          </a:p>
          <a:p>
            <a:r>
              <a:rPr kumimoji="1" lang="ja-JP" altLang="en-US" sz="2800" b="1" dirty="0"/>
              <a:t>環境エネルギー分野での活用</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0367" y="12929318"/>
            <a:ext cx="1470638" cy="1470638"/>
          </a:xfrm>
          <a:prstGeom prst="rect">
            <a:avLst/>
          </a:prstGeom>
        </p:spPr>
      </p:pic>
      <p:pic>
        <p:nvPicPr>
          <p:cNvPr id="12" name="図 11" descr="コンピューターの画面&#10;&#10;AI によって生成されたコンテンツは間違っている可能性があります。">
            <a:extLst>
              <a:ext uri="{FF2B5EF4-FFF2-40B4-BE49-F238E27FC236}">
                <a16:creationId xmlns:a16="http://schemas.microsoft.com/office/drawing/2014/main" id="{BF12F300-0A1C-2A0A-31D9-1BF611370A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0340" y="6189844"/>
            <a:ext cx="3401879" cy="1700940"/>
          </a:xfrm>
          <a:prstGeom prst="rect">
            <a:avLst/>
          </a:prstGeom>
        </p:spPr>
      </p:pic>
      <p:pic>
        <p:nvPicPr>
          <p:cNvPr id="14" name="図 13" descr="タイムライン&#10;&#10;AI によって生成されたコンテンツは間違っている可能性があります。">
            <a:extLst>
              <a:ext uri="{FF2B5EF4-FFF2-40B4-BE49-F238E27FC236}">
                <a16:creationId xmlns:a16="http://schemas.microsoft.com/office/drawing/2014/main" id="{14F69F67-A21A-9A62-2A0E-62CAA5B5463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112806" y="7656518"/>
            <a:ext cx="2585899" cy="1872000"/>
          </a:xfrm>
          <a:prstGeom prst="rect">
            <a:avLst/>
          </a:prstGeom>
        </p:spPr>
      </p:pic>
      <p:pic>
        <p:nvPicPr>
          <p:cNvPr id="19" name="図 18" descr="アイコン&#10;&#10;AI 生成コンテンツは誤りを含む可能性があります。">
            <a:extLst>
              <a:ext uri="{FF2B5EF4-FFF2-40B4-BE49-F238E27FC236}">
                <a16:creationId xmlns:a16="http://schemas.microsoft.com/office/drawing/2014/main" id="{510F7E42-F151-5070-6C94-72D224CA19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44669" y="858417"/>
            <a:ext cx="2530879" cy="516581"/>
          </a:xfrm>
          <a:prstGeom prst="rect">
            <a:avLst/>
          </a:prstGeom>
        </p:spPr>
      </p:pic>
      <p:pic>
        <p:nvPicPr>
          <p:cNvPr id="24" name="図 23" descr="ナイフ が含まれている画像&#10;&#10;AI 生成コンテンツは誤りを含む可能性があります。">
            <a:extLst>
              <a:ext uri="{FF2B5EF4-FFF2-40B4-BE49-F238E27FC236}">
                <a16:creationId xmlns:a16="http://schemas.microsoft.com/office/drawing/2014/main" id="{77616BE4-F0AA-3977-7019-0407637D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20340" y="7836414"/>
            <a:ext cx="3401879" cy="1700940"/>
          </a:xfrm>
          <a:prstGeom prst="rect">
            <a:avLst/>
          </a:prstGeom>
        </p:spPr>
      </p:pic>
      <p:pic>
        <p:nvPicPr>
          <p:cNvPr id="26" name="図 25" descr="ダイアグラム, タイムライン&#10;&#10;AI 生成コンテンツは誤りを含む可能性があります。">
            <a:extLst>
              <a:ext uri="{FF2B5EF4-FFF2-40B4-BE49-F238E27FC236}">
                <a16:creationId xmlns:a16="http://schemas.microsoft.com/office/drawing/2014/main" id="{8544B440-E3C2-0929-2965-37B9C610CC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3272" y="7656518"/>
            <a:ext cx="2552212" cy="1872000"/>
          </a:xfrm>
          <a:prstGeom prst="rect">
            <a:avLst/>
          </a:prstGeom>
        </p:spPr>
      </p:pic>
      <p:sp>
        <p:nvSpPr>
          <p:cNvPr id="29" name="四角形: 角を丸くする 28">
            <a:extLst>
              <a:ext uri="{FF2B5EF4-FFF2-40B4-BE49-F238E27FC236}">
                <a16:creationId xmlns:a16="http://schemas.microsoft.com/office/drawing/2014/main" id="{56C9D744-BF58-0652-1DD3-1893D2E877F2}"/>
              </a:ext>
            </a:extLst>
          </p:cNvPr>
          <p:cNvSpPr/>
          <p:nvPr/>
        </p:nvSpPr>
        <p:spPr>
          <a:xfrm>
            <a:off x="5203580"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高断熱</a:t>
            </a:r>
            <a:endParaRPr kumimoji="1" lang="en-US" altLang="ja-JP" b="1" dirty="0"/>
          </a:p>
          <a:p>
            <a:pPr algn="ctr"/>
            <a:r>
              <a:rPr kumimoji="1" lang="ja-JP" altLang="en-US" sz="1100" dirty="0"/>
              <a:t>保温・保冷効果向上</a:t>
            </a:r>
          </a:p>
        </p:txBody>
      </p:sp>
      <p:sp>
        <p:nvSpPr>
          <p:cNvPr id="30" name="四角形: 角を丸くする 29">
            <a:extLst>
              <a:ext uri="{FF2B5EF4-FFF2-40B4-BE49-F238E27FC236}">
                <a16:creationId xmlns:a16="http://schemas.microsoft.com/office/drawing/2014/main" id="{8685FD52-9154-4F59-8108-25D1020F9118}"/>
              </a:ext>
            </a:extLst>
          </p:cNvPr>
          <p:cNvSpPr/>
          <p:nvPr/>
        </p:nvSpPr>
        <p:spPr>
          <a:xfrm>
            <a:off x="7841554" y="6189844"/>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長寿命</a:t>
            </a:r>
            <a:endParaRPr kumimoji="1" lang="en-US" altLang="ja-JP" b="1" dirty="0"/>
          </a:p>
          <a:p>
            <a:pPr algn="ctr"/>
            <a:r>
              <a:rPr kumimoji="1" lang="ja-JP" altLang="en-US" sz="1100" dirty="0"/>
              <a:t>ライフサイクルコスト削減</a:t>
            </a:r>
          </a:p>
        </p:txBody>
      </p:sp>
      <p:sp>
        <p:nvSpPr>
          <p:cNvPr id="31" name="四角形: 角を丸くする 30">
            <a:extLst>
              <a:ext uri="{FF2B5EF4-FFF2-40B4-BE49-F238E27FC236}">
                <a16:creationId xmlns:a16="http://schemas.microsoft.com/office/drawing/2014/main" id="{02A0B0BC-2981-244E-3E01-3ABF769D5223}"/>
              </a:ext>
            </a:extLst>
          </p:cNvPr>
          <p:cNvSpPr/>
          <p:nvPr/>
        </p:nvSpPr>
        <p:spPr>
          <a:xfrm>
            <a:off x="5203580"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不燃</a:t>
            </a:r>
            <a:endParaRPr kumimoji="1" lang="en-US" altLang="ja-JP" b="1" dirty="0"/>
          </a:p>
          <a:p>
            <a:pPr algn="ctr"/>
            <a:r>
              <a:rPr kumimoji="1" lang="ja-JP" altLang="en-US" sz="1100" dirty="0"/>
              <a:t>高い安全性</a:t>
            </a:r>
          </a:p>
        </p:txBody>
      </p:sp>
      <p:sp>
        <p:nvSpPr>
          <p:cNvPr id="33" name="四角形: 角を丸くする 32">
            <a:extLst>
              <a:ext uri="{FF2B5EF4-FFF2-40B4-BE49-F238E27FC236}">
                <a16:creationId xmlns:a16="http://schemas.microsoft.com/office/drawing/2014/main" id="{6123B56B-9AC4-089E-2714-449070A47722}"/>
              </a:ext>
            </a:extLst>
          </p:cNvPr>
          <p:cNvSpPr/>
          <p:nvPr/>
        </p:nvSpPr>
        <p:spPr>
          <a:xfrm>
            <a:off x="7841554" y="6868585"/>
            <a:ext cx="2408498" cy="61951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薄型</a:t>
            </a:r>
            <a:endParaRPr kumimoji="1" lang="en-US" altLang="ja-JP" b="1" dirty="0"/>
          </a:p>
          <a:p>
            <a:pPr algn="ctr"/>
            <a:r>
              <a:rPr kumimoji="1" lang="ja-JP" altLang="en-US" sz="1100" dirty="0"/>
              <a:t>スペース有効活用</a:t>
            </a:r>
          </a:p>
        </p:txBody>
      </p:sp>
      <p:sp>
        <p:nvSpPr>
          <p:cNvPr id="37" name="テキスト ボックス 36">
            <a:extLst>
              <a:ext uri="{FF2B5EF4-FFF2-40B4-BE49-F238E27FC236}">
                <a16:creationId xmlns:a16="http://schemas.microsoft.com/office/drawing/2014/main" id="{50D8CE83-CCFF-2B9D-FDE4-8516ACCDF925}"/>
              </a:ext>
            </a:extLst>
          </p:cNvPr>
          <p:cNvSpPr txBox="1"/>
          <p:nvPr/>
        </p:nvSpPr>
        <p:spPr>
          <a:xfrm>
            <a:off x="7197646" y="1058648"/>
            <a:ext cx="1338828" cy="369332"/>
          </a:xfrm>
          <a:prstGeom prst="rect">
            <a:avLst/>
          </a:prstGeom>
          <a:noFill/>
        </p:spPr>
        <p:txBody>
          <a:bodyPr wrap="none" rtlCol="0">
            <a:spAutoFit/>
          </a:bodyPr>
          <a:lstStyle/>
          <a:p>
            <a:r>
              <a:rPr kumimoji="1" lang="ja-JP" altLang="en-US" b="1" dirty="0">
                <a:solidFill>
                  <a:schemeClr val="accent1"/>
                </a:solidFill>
              </a:rPr>
              <a:t>ティビップ</a:t>
            </a:r>
          </a:p>
        </p:txBody>
      </p:sp>
    </p:spTree>
    <p:extLst>
      <p:ext uri="{BB962C8B-B14F-4D97-AF65-F5344CB8AC3E}">
        <p14:creationId xmlns:p14="http://schemas.microsoft.com/office/powerpoint/2010/main" val="408187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501426"/>
            <a:ext cx="1412400" cy="22898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省エネ</a:t>
            </a:r>
            <a:endParaRPr kumimoji="1" lang="en-US" altLang="ja-JP" sz="2800" b="1" dirty="0"/>
          </a:p>
          <a:p>
            <a:pPr algn="ctr"/>
            <a:r>
              <a:rPr kumimoji="1" lang="ja-JP" altLang="en-US" sz="2800" b="1" dirty="0"/>
              <a:t>ルギー</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2326985" y="518678"/>
            <a:ext cx="7379434" cy="2308324"/>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植物由来の自然酵素を</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「内燃機関の燃費削減剤」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7"/>
            <a:ext cx="1066800" cy="12390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26463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518678"/>
            <a:ext cx="8920145" cy="22725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194623"/>
            <a:ext cx="9229796" cy="1938992"/>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株式会社万立は、</a:t>
            </a:r>
            <a:r>
              <a:rPr lang="en-US" altLang="ja-JP" sz="2400" b="1" dirty="0">
                <a:solidFill>
                  <a:srgbClr val="333333"/>
                </a:solidFill>
                <a:latin typeface="Montserrat" panose="00000500000000000000" pitchFamily="2" charset="0"/>
              </a:rPr>
              <a:t>1963</a:t>
            </a:r>
            <a:r>
              <a:rPr lang="ja-JP" altLang="en-US" sz="2400" b="1" dirty="0">
                <a:solidFill>
                  <a:srgbClr val="333333"/>
                </a:solidFill>
                <a:latin typeface="Montserrat" panose="00000500000000000000" pitchFamily="2" charset="0"/>
              </a:rPr>
              <a:t>年の創業以来、床用ワックス・洗剤を軸に高濃度次亜塩素酸水他、様々なものを製造してきました。</a:t>
            </a:r>
            <a:endParaRPr lang="en-US" altLang="ja-JP" sz="2400" b="1" dirty="0">
              <a:solidFill>
                <a:srgbClr val="333333"/>
              </a:solidFill>
              <a:latin typeface="Montserrat" panose="00000500000000000000" pitchFamily="2" charset="0"/>
            </a:endParaRPr>
          </a:p>
          <a:p>
            <a:r>
              <a:rPr lang="ja-JP" altLang="en-US" sz="2400" b="1" dirty="0">
                <a:solidFill>
                  <a:srgbClr val="333333"/>
                </a:solidFill>
                <a:latin typeface="Montserrat" panose="00000500000000000000" pitchFamily="2" charset="0"/>
              </a:rPr>
              <a:t>この技術を活かし、省エネルギー製品の開発を進めています。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5480729"/>
            <a:ext cx="1085773" cy="58198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5455128"/>
            <a:ext cx="10337800" cy="58454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881758"/>
            <a:ext cx="1412400" cy="50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881758"/>
            <a:ext cx="8909988" cy="4702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384155" y="2862300"/>
            <a:ext cx="8887462" cy="584775"/>
          </a:xfrm>
          <a:prstGeom prst="rect">
            <a:avLst/>
          </a:prstGeom>
          <a:noFill/>
        </p:spPr>
        <p:txBody>
          <a:bodyPr wrap="square" rtlCol="0">
            <a:spAutoFit/>
          </a:bodyPr>
          <a:lstStyle/>
          <a:p>
            <a:pPr algn="ctr"/>
            <a:r>
              <a:rPr kumimoji="1" lang="ja-JP" altLang="en-US" sz="3200" b="1" dirty="0"/>
              <a:t>株式会社 万立</a:t>
            </a:r>
            <a:endParaRPr kumimoji="1" lang="en-US" altLang="ja-JP" sz="32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16210" y="3565292"/>
            <a:ext cx="6997741" cy="461665"/>
          </a:xfrm>
          <a:prstGeom prst="rect">
            <a:avLst/>
          </a:prstGeom>
          <a:noFill/>
          <a:ln>
            <a:noFill/>
          </a:ln>
        </p:spPr>
        <p:txBody>
          <a:bodyPr wrap="square" rtlCol="0">
            <a:spAutoFit/>
          </a:bodyPr>
          <a:lstStyle/>
          <a:p>
            <a:pPr algn="ctr"/>
            <a:r>
              <a:rPr kumimoji="1" lang="ja-JP" altLang="en-US" sz="2400" b="1" dirty="0"/>
              <a:t>柏原市</a:t>
            </a:r>
            <a:endParaRPr kumimoji="1" lang="en-US" altLang="ja-JP" sz="2400" b="1" dirty="0"/>
          </a:p>
        </p:txBody>
      </p:sp>
      <p:sp>
        <p:nvSpPr>
          <p:cNvPr id="39" name="正方形/長方形 38">
            <a:extLst>
              <a:ext uri="{FF2B5EF4-FFF2-40B4-BE49-F238E27FC236}">
                <a16:creationId xmlns:a16="http://schemas.microsoft.com/office/drawing/2014/main" id="{79ADCB95-D10C-4CAA-8E72-EAD2E2809CC7}"/>
              </a:ext>
            </a:extLst>
          </p:cNvPr>
          <p:cNvSpPr/>
          <p:nvPr/>
        </p:nvSpPr>
        <p:spPr>
          <a:xfrm>
            <a:off x="260272" y="11719252"/>
            <a:ext cx="5685207" cy="321122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796995" y="14642238"/>
            <a:ext cx="3843544" cy="400110"/>
          </a:xfrm>
          <a:prstGeom prst="rect">
            <a:avLst/>
          </a:prstGeom>
          <a:noFill/>
        </p:spPr>
        <p:txBody>
          <a:bodyPr wrap="square" rtlCol="0">
            <a:spAutoFit/>
          </a:bodyPr>
          <a:lstStyle/>
          <a:p>
            <a:pPr algn="r"/>
            <a:r>
              <a:rPr kumimoji="1" lang="ja-JP" altLang="en-US" sz="2000" dirty="0"/>
              <a:t>令和７年７月１５日時点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58757" y="11391445"/>
            <a:ext cx="4555193" cy="5597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1974028"/>
            <a:ext cx="4502371" cy="196625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44612" y="11917996"/>
            <a:ext cx="5535033" cy="3046988"/>
          </a:xfrm>
          <a:prstGeom prst="rect">
            <a:avLst/>
          </a:prstGeom>
          <a:noFill/>
        </p:spPr>
        <p:txBody>
          <a:bodyPr wrap="square" rtlCol="0">
            <a:spAutoFit/>
          </a:bodyPr>
          <a:lstStyle/>
          <a:p>
            <a:r>
              <a:rPr kumimoji="1" lang="ja-JP" altLang="en-US" sz="2400" b="1" dirty="0"/>
              <a:t>当該燃費改善剤については、フィリピン政府ココナッツ庁との連携により進めている、フィリピン産ココナッツオイルからバイオディーゼル</a:t>
            </a:r>
            <a:r>
              <a:rPr kumimoji="1" lang="en-US" altLang="ja-JP" sz="2400" b="1" dirty="0"/>
              <a:t>(BDF)</a:t>
            </a:r>
            <a:r>
              <a:rPr kumimoji="1" lang="ja-JP" altLang="en-US" sz="2400" b="1" dirty="0"/>
              <a:t>を製造し、数百の離島にある大型発電機の原料として使用する際に省燃費・省コスト</a:t>
            </a:r>
            <a:r>
              <a:rPr kumimoji="1" lang="en-US" altLang="ja-JP" sz="2400" b="1" dirty="0"/>
              <a:t>+</a:t>
            </a:r>
            <a:r>
              <a:rPr kumimoji="1" lang="ja-JP" altLang="en-US" sz="2400" b="1" dirty="0"/>
              <a:t>カーボンニュートラルを目指して社会実装することが予定されている。</a:t>
            </a:r>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93982" y="1210731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7620" y="12066668"/>
            <a:ext cx="1470638" cy="1470638"/>
          </a:xfrm>
          <a:prstGeom prst="rect">
            <a:avLst/>
          </a:prstGeom>
        </p:spPr>
      </p:pic>
      <p:sp>
        <p:nvSpPr>
          <p:cNvPr id="3" name="テキスト ボックス 2">
            <a:extLst>
              <a:ext uri="{FF2B5EF4-FFF2-40B4-BE49-F238E27FC236}">
                <a16:creationId xmlns:a16="http://schemas.microsoft.com/office/drawing/2014/main" id="{83D42FA4-3F19-46ED-B8FE-2F6D6816BBDA}"/>
              </a:ext>
            </a:extLst>
          </p:cNvPr>
          <p:cNvSpPr txBox="1"/>
          <p:nvPr/>
        </p:nvSpPr>
        <p:spPr>
          <a:xfrm>
            <a:off x="1429411" y="5547013"/>
            <a:ext cx="282108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製品の画像</a:t>
            </a:r>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a:p>
            <a:endParaRPr kumimoji="1" lang="en-US" altLang="ja-JP" dirty="0">
              <a:solidFill>
                <a:schemeClr val="tx1"/>
              </a:solidFill>
            </a:endParaRPr>
          </a:p>
        </p:txBody>
      </p:sp>
      <p:sp>
        <p:nvSpPr>
          <p:cNvPr id="45" name="テキスト ボックス 44">
            <a:extLst>
              <a:ext uri="{FF2B5EF4-FFF2-40B4-BE49-F238E27FC236}">
                <a16:creationId xmlns:a16="http://schemas.microsoft.com/office/drawing/2014/main" id="{E6EA7AE3-3960-40D0-A010-DFA96F14AD30}"/>
              </a:ext>
            </a:extLst>
          </p:cNvPr>
          <p:cNvSpPr txBox="1"/>
          <p:nvPr/>
        </p:nvSpPr>
        <p:spPr>
          <a:xfrm>
            <a:off x="4381951" y="5824012"/>
            <a:ext cx="194662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1.70</a:t>
            </a:r>
            <a:r>
              <a:rPr kumimoji="1" lang="ja-JP" altLang="en-US" sz="2000" dirty="0">
                <a:solidFill>
                  <a:schemeClr val="tx1"/>
                </a:solidFill>
              </a:rPr>
              <a:t>～</a:t>
            </a:r>
            <a:r>
              <a:rPr kumimoji="1" lang="en-US" altLang="ja-JP" sz="2000" dirty="0">
                <a:solidFill>
                  <a:schemeClr val="tx1"/>
                </a:solidFill>
              </a:rPr>
              <a:t>80</a:t>
            </a:r>
            <a:r>
              <a:rPr kumimoji="1" lang="ja-JP" altLang="en-US" sz="2000" dirty="0">
                <a:solidFill>
                  <a:schemeClr val="tx1"/>
                </a:solidFill>
              </a:rPr>
              <a:t>種以上の野草、野菜、果物他から酵素を抽出・培養し酵素水を製造</a:t>
            </a:r>
            <a:endParaRPr kumimoji="1" lang="en-US" altLang="ja-JP" sz="2000" dirty="0">
              <a:solidFill>
                <a:schemeClr val="tx1"/>
              </a:solidFill>
            </a:endParaRPr>
          </a:p>
        </p:txBody>
      </p:sp>
      <p:sp>
        <p:nvSpPr>
          <p:cNvPr id="46" name="テキスト ボックス 45">
            <a:extLst>
              <a:ext uri="{FF2B5EF4-FFF2-40B4-BE49-F238E27FC236}">
                <a16:creationId xmlns:a16="http://schemas.microsoft.com/office/drawing/2014/main" id="{471E3C58-C76D-4653-8865-E5FDE9437B94}"/>
              </a:ext>
            </a:extLst>
          </p:cNvPr>
          <p:cNvSpPr txBox="1"/>
          <p:nvPr/>
        </p:nvSpPr>
        <p:spPr>
          <a:xfrm>
            <a:off x="6796995" y="5834090"/>
            <a:ext cx="17609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2.</a:t>
            </a:r>
            <a:r>
              <a:rPr kumimoji="1" lang="ja-JP" altLang="en-US" sz="2000" dirty="0">
                <a:solidFill>
                  <a:schemeClr val="tx1"/>
                </a:solidFill>
              </a:rPr>
              <a:t>食用油に</a:t>
            </a:r>
            <a:r>
              <a:rPr kumimoji="1" lang="en-US" altLang="ja-JP" sz="2000" dirty="0">
                <a:solidFill>
                  <a:schemeClr val="tx1"/>
                </a:solidFill>
              </a:rPr>
              <a:t>1.</a:t>
            </a:r>
            <a:r>
              <a:rPr kumimoji="1" lang="ja-JP" altLang="en-US" sz="2000" dirty="0">
                <a:solidFill>
                  <a:schemeClr val="tx1"/>
                </a:solidFill>
              </a:rPr>
              <a:t>の酵素水を加え、約</a:t>
            </a:r>
            <a:r>
              <a:rPr kumimoji="1" lang="en-US" altLang="ja-JP" sz="2000" dirty="0">
                <a:solidFill>
                  <a:schemeClr val="tx1"/>
                </a:solidFill>
              </a:rPr>
              <a:t>1.</a:t>
            </a:r>
            <a:r>
              <a:rPr kumimoji="1" lang="ja-JP" altLang="en-US" sz="2000" dirty="0">
                <a:solidFill>
                  <a:schemeClr val="tx1"/>
                </a:solidFill>
              </a:rPr>
              <a:t>ヶ月半～</a:t>
            </a:r>
            <a:r>
              <a:rPr kumimoji="1" lang="en-US" altLang="ja-JP" sz="2000" dirty="0">
                <a:solidFill>
                  <a:schemeClr val="tx1"/>
                </a:solidFill>
              </a:rPr>
              <a:t>3</a:t>
            </a:r>
            <a:r>
              <a:rPr kumimoji="1" lang="ja-JP" altLang="en-US" sz="2000" dirty="0">
                <a:solidFill>
                  <a:schemeClr val="tx1"/>
                </a:solidFill>
              </a:rPr>
              <a:t>ヶ月間撹拌・混錬を繰り返す。</a:t>
            </a:r>
            <a:endParaRPr kumimoji="1" lang="en-US" altLang="ja-JP" sz="2000" dirty="0">
              <a:solidFill>
                <a:schemeClr val="tx1"/>
              </a:solidFill>
            </a:endParaRPr>
          </a:p>
        </p:txBody>
      </p:sp>
      <p:sp>
        <p:nvSpPr>
          <p:cNvPr id="49" name="テキスト ボックス 48">
            <a:extLst>
              <a:ext uri="{FF2B5EF4-FFF2-40B4-BE49-F238E27FC236}">
                <a16:creationId xmlns:a16="http://schemas.microsoft.com/office/drawing/2014/main" id="{4C397AE4-238D-4CB1-BA6D-0D708B74FDA4}"/>
              </a:ext>
            </a:extLst>
          </p:cNvPr>
          <p:cNvSpPr txBox="1"/>
          <p:nvPr/>
        </p:nvSpPr>
        <p:spPr>
          <a:xfrm>
            <a:off x="9001960" y="5855068"/>
            <a:ext cx="1408919" cy="18774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solidFill>
                  <a:schemeClr val="tx1"/>
                </a:solidFill>
              </a:rPr>
              <a:t>3.</a:t>
            </a:r>
            <a:r>
              <a:rPr kumimoji="1" lang="ja-JP" altLang="en-US" sz="2000" dirty="0">
                <a:solidFill>
                  <a:schemeClr val="tx1"/>
                </a:solidFill>
              </a:rPr>
              <a:t>仕上がり</a:t>
            </a:r>
            <a:r>
              <a:rPr kumimoji="1" lang="en-US" altLang="ja-JP" sz="2000" dirty="0">
                <a:solidFill>
                  <a:schemeClr val="tx1"/>
                </a:solidFill>
              </a:rPr>
              <a:t>(</a:t>
            </a:r>
            <a:r>
              <a:rPr kumimoji="1" lang="ja-JP" altLang="en-US" sz="2000" dirty="0">
                <a:solidFill>
                  <a:schemeClr val="tx1"/>
                </a:solidFill>
              </a:rPr>
              <a:t>製品は微かに芳香を発する</a:t>
            </a:r>
            <a:r>
              <a:rPr kumimoji="1" lang="en-US" altLang="ja-JP" sz="2000" dirty="0">
                <a:solidFill>
                  <a:schemeClr val="tx1"/>
                </a:solidFill>
              </a:rPr>
              <a:t>)</a:t>
            </a:r>
          </a:p>
          <a:p>
            <a:endParaRPr kumimoji="1" lang="en-US" altLang="ja-JP" dirty="0">
              <a:solidFill>
                <a:schemeClr val="tx1"/>
              </a:solidFill>
            </a:endParaRPr>
          </a:p>
          <a:p>
            <a:endParaRPr kumimoji="1" lang="en-US" altLang="ja-JP" dirty="0">
              <a:solidFill>
                <a:schemeClr val="tx1"/>
              </a:solidFill>
            </a:endParaRPr>
          </a:p>
        </p:txBody>
      </p:sp>
      <p:sp>
        <p:nvSpPr>
          <p:cNvPr id="7" name="矢印: 下 6">
            <a:extLst>
              <a:ext uri="{FF2B5EF4-FFF2-40B4-BE49-F238E27FC236}">
                <a16:creationId xmlns:a16="http://schemas.microsoft.com/office/drawing/2014/main" id="{66D3082B-E7BD-4183-979C-66FF88D474DE}"/>
              </a:ext>
            </a:extLst>
          </p:cNvPr>
          <p:cNvSpPr/>
          <p:nvPr/>
        </p:nvSpPr>
        <p:spPr>
          <a:xfrm rot="16200000">
            <a:off x="6214334" y="6122536"/>
            <a:ext cx="716034" cy="4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441860" y="6095176"/>
            <a:ext cx="716034" cy="483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82095" y="5497318"/>
            <a:ext cx="1886052" cy="369332"/>
          </a:xfrm>
          <a:prstGeom prst="rect">
            <a:avLst/>
          </a:prstGeom>
          <a:noFill/>
        </p:spPr>
        <p:txBody>
          <a:bodyPr wrap="square" rtlCol="0">
            <a:spAutoFit/>
          </a:bodyPr>
          <a:lstStyle/>
          <a:p>
            <a:r>
              <a:rPr kumimoji="1" lang="ja-JP" altLang="en-US" dirty="0"/>
              <a:t>製造フロー</a:t>
            </a:r>
          </a:p>
        </p:txBody>
      </p:sp>
      <p:sp>
        <p:nvSpPr>
          <p:cNvPr id="37" name="テキスト ボックス 36">
            <a:extLst>
              <a:ext uri="{FF2B5EF4-FFF2-40B4-BE49-F238E27FC236}">
                <a16:creationId xmlns:a16="http://schemas.microsoft.com/office/drawing/2014/main" id="{58ADCD66-071B-4168-8336-81C001AD3B40}"/>
              </a:ext>
            </a:extLst>
          </p:cNvPr>
          <p:cNvSpPr txBox="1"/>
          <p:nvPr/>
        </p:nvSpPr>
        <p:spPr>
          <a:xfrm>
            <a:off x="1327072" y="7848162"/>
            <a:ext cx="9111751" cy="3539430"/>
          </a:xfrm>
          <a:prstGeom prst="rect">
            <a:avLst/>
          </a:prstGeom>
          <a:noFill/>
        </p:spPr>
        <p:txBody>
          <a:bodyPr wrap="square" rtlCol="0">
            <a:spAutoFit/>
          </a:bodyPr>
          <a:lstStyle/>
          <a:p>
            <a:r>
              <a:rPr kumimoji="1" lang="ja-JP" altLang="en-US" sz="2800" b="1" dirty="0"/>
              <a:t>＜内燃機関の燃費削減剤＞</a:t>
            </a:r>
            <a:endParaRPr kumimoji="1" lang="en-US" altLang="ja-JP" sz="2800" b="1" dirty="0"/>
          </a:p>
          <a:p>
            <a:r>
              <a:rPr kumimoji="1" lang="ja-JP" altLang="en-US" sz="2800" b="1" dirty="0"/>
              <a:t>　可食植物由来の原料から製造する燃料消費削減剤。</a:t>
            </a:r>
            <a:endParaRPr kumimoji="1" lang="en-US" altLang="ja-JP" sz="2800" b="1" dirty="0"/>
          </a:p>
          <a:p>
            <a:r>
              <a:rPr kumimoji="1" lang="ja-JP" altLang="en-US" sz="2800" b="1" dirty="0"/>
              <a:t>　乗用車、トラック、ディーゼル機関車及び船舶等</a:t>
            </a:r>
            <a:endParaRPr kumimoji="1" lang="en-US" altLang="ja-JP" sz="2800" b="1" dirty="0"/>
          </a:p>
          <a:p>
            <a:r>
              <a:rPr kumimoji="1" lang="ja-JP" altLang="en-US" sz="2800" b="1" dirty="0"/>
              <a:t>　石油系の液体燃料を使用する内燃機関の燃料消費量を</a:t>
            </a:r>
            <a:endParaRPr kumimoji="1" lang="en-US" altLang="ja-JP" sz="2800" b="1" dirty="0"/>
          </a:p>
          <a:p>
            <a:r>
              <a:rPr kumimoji="1" lang="ja-JP" altLang="en-US" sz="2800" b="1" dirty="0"/>
              <a:t>　</a:t>
            </a:r>
            <a:r>
              <a:rPr kumimoji="1" lang="en-US" altLang="ja-JP" sz="2800" b="1" dirty="0"/>
              <a:t>15</a:t>
            </a:r>
            <a:r>
              <a:rPr kumimoji="1" lang="ja-JP" altLang="en-US" sz="2800" b="1" dirty="0"/>
              <a:t>～</a:t>
            </a:r>
            <a:r>
              <a:rPr kumimoji="1" lang="en-US" altLang="ja-JP" sz="2800" b="1" dirty="0"/>
              <a:t>20%</a:t>
            </a:r>
            <a:r>
              <a:rPr kumimoji="1" lang="ja-JP" altLang="en-US" sz="2800" b="1" dirty="0"/>
              <a:t>削減し、同率の</a:t>
            </a:r>
            <a:r>
              <a:rPr kumimoji="1" lang="en-US" altLang="ja-JP" sz="2800" b="1" dirty="0"/>
              <a:t>CO2</a:t>
            </a:r>
            <a:r>
              <a:rPr kumimoji="1" lang="ja-JP" altLang="en-US" sz="2800" b="1" dirty="0"/>
              <a:t>排出量削減を可能にする。</a:t>
            </a:r>
            <a:endParaRPr kumimoji="1" lang="en-US" altLang="ja-JP" sz="2800" b="1" dirty="0"/>
          </a:p>
          <a:p>
            <a:r>
              <a:rPr kumimoji="1" lang="ja-JP" altLang="en-US" sz="2800" b="1" dirty="0"/>
              <a:t>　植物由来</a:t>
            </a:r>
            <a:r>
              <a:rPr kumimoji="1" lang="ja-JP" altLang="en-US" sz="2800" b="1"/>
              <a:t>の燃料</a:t>
            </a:r>
            <a:r>
              <a:rPr kumimoji="1" lang="en-US" altLang="ja-JP" sz="2800" b="1"/>
              <a:t>BDF</a:t>
            </a:r>
            <a:r>
              <a:rPr kumimoji="1" lang="ja-JP" altLang="en-US" sz="2800" b="1" dirty="0" err="1"/>
              <a:t>にも</a:t>
            </a:r>
            <a:r>
              <a:rPr kumimoji="1" lang="ja-JP" altLang="en-US" sz="2800" b="1" dirty="0"/>
              <a:t>同等の効果を発揮する。</a:t>
            </a:r>
            <a:endParaRPr kumimoji="1" lang="en-US" altLang="ja-JP" sz="2800" b="1" dirty="0"/>
          </a:p>
          <a:p>
            <a:r>
              <a:rPr kumimoji="1" lang="ja-JP" altLang="en-US" sz="2800" b="1" dirty="0"/>
              <a:t>　この技術により、地球温暖化防止に寄与し持続可能な　</a:t>
            </a:r>
            <a:endParaRPr kumimoji="1" lang="en-US" altLang="ja-JP" sz="2800" b="1" dirty="0"/>
          </a:p>
          <a:p>
            <a:r>
              <a:rPr kumimoji="1" lang="ja-JP" altLang="en-US" sz="2800" b="1" dirty="0"/>
              <a:t>　社会を目指す。</a:t>
            </a:r>
            <a:endParaRPr kumimoji="1" lang="en-US" altLang="ja-JP" sz="2800" b="1" dirty="0"/>
          </a:p>
        </p:txBody>
      </p:sp>
      <p:pic>
        <p:nvPicPr>
          <p:cNvPr id="1028" name="Picture 4" descr="C:\Users\USER\Downloads\Adobe Express - file (1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04406" y="5817944"/>
            <a:ext cx="1541266" cy="2035756"/>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5DB722F-FF24-443B-B6AB-FD787D3915D6}"/>
              </a:ext>
            </a:extLst>
          </p:cNvPr>
          <p:cNvSpPr/>
          <p:nvPr/>
        </p:nvSpPr>
        <p:spPr>
          <a:xfrm>
            <a:off x="248396" y="11388184"/>
            <a:ext cx="5732873" cy="5292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Tree>
    <p:extLst>
      <p:ext uri="{BB962C8B-B14F-4D97-AF65-F5344CB8AC3E}">
        <p14:creationId xmlns:p14="http://schemas.microsoft.com/office/powerpoint/2010/main" val="41270463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3076</Words>
  <Application>Microsoft Office PowerPoint</Application>
  <PresentationFormat>ユーザー設定</PresentationFormat>
  <Paragraphs>445</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Aptos</vt:lpstr>
      <vt:lpstr>Meiryo UI</vt:lpstr>
      <vt:lpstr>游ゴシック</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2025-12-10T04:05:05Z</dcterms:modified>
</cp:coreProperties>
</file>