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 id="274" r:id="rId3"/>
    <p:sldId id="299" r:id="rId4"/>
    <p:sldId id="275" r:id="rId5"/>
    <p:sldId id="276" r:id="rId6"/>
    <p:sldId id="298" r:id="rId7"/>
    <p:sldId id="297" r:id="rId8"/>
    <p:sldId id="277" r:id="rId9"/>
    <p:sldId id="296" r:id="rId10"/>
    <p:sldId id="300" r:id="rId11"/>
    <p:sldId id="294" r:id="rId12"/>
    <p:sldId id="295" r:id="rId13"/>
    <p:sldId id="293" r:id="rId14"/>
    <p:sldId id="279" r:id="rId15"/>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6" d="100"/>
          <a:sy n="36" d="100"/>
        </p:scale>
        <p:origin x="2084" y="60"/>
      </p:cViewPr>
      <p:guideLst>
        <p:guide orient="horz" pos="4739"/>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2026/7/9</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3"/>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cstate="print">
              <a:alphaModFix/>
              <a:extLst>
                <a:ext uri="{BEBA8EAE-BF5A-486C-A8C5-ECC9F3942E4B}">
                  <a14:imgProps xmlns:a14="http://schemas.microsoft.com/office/drawing/2010/main">
                    <a14:imgLayer r:embed="rId12">
                      <a14:imgEffect>
                        <a14:backgroundRemoval t="0" b="100000" l="637" r="98194">
                          <a14:foregroundMark x1="98052" y1="70448" x2="92033" y2="68768"/>
                          <a14:foregroundMark x1="92033" y1="68768" x2="91891" y2="68347"/>
                          <a14:foregroundMark x1="91785" y1="68347" x2="91785" y2="68347"/>
                          <a14:foregroundMark x1="98194" y1="68768" x2="95503" y2="67787"/>
                          <a14:foregroundMark x1="95786" y1="68768" x2="95786" y2="64006"/>
                        </a14:backgroundRemoval>
                      </a14:imgEffect>
                    </a14:imgLayer>
                  </a14:imgProps>
                </a:ext>
                <a:ext uri="{28A0092B-C50C-407E-A947-70E740481C1C}">
                  <a14:useLocalDpi xmlns:a14="http://schemas.microsoft.com/office/drawing/2010/main"/>
                </a:ext>
              </a:extLst>
            </a:blip>
            <a:srcRect/>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8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21017" y="676906"/>
            <a:ext cx="8975998" cy="1569660"/>
          </a:xfrm>
          <a:prstGeom prst="rect">
            <a:avLst/>
          </a:prstGeom>
          <a:noFill/>
        </p:spPr>
        <p:txBody>
          <a:bodyPr wrap="square" rtlCol="0">
            <a:spAutoFit/>
          </a:bodyPr>
          <a:lstStyle/>
          <a:p>
            <a:pPr algn="ctr"/>
            <a:r>
              <a:rPr lang="ja-JP" altLang="ja-JP" sz="4800" b="1" dirty="0">
                <a:latin typeface="+mn-ea"/>
              </a:rPr>
              <a:t>蓄電池の寿命</a:t>
            </a:r>
            <a:r>
              <a:rPr lang="ja-JP" altLang="en-US" sz="4800" b="1" dirty="0">
                <a:latin typeface="+mn-ea"/>
              </a:rPr>
              <a:t>が</a:t>
            </a:r>
            <a:r>
              <a:rPr lang="ja-JP" altLang="ja-JP" sz="4800" b="1" dirty="0">
                <a:latin typeface="+mn-ea"/>
              </a:rPr>
              <a:t>２〜３倍に</a:t>
            </a:r>
            <a:endParaRPr lang="en-US" altLang="ja-JP" sz="4800" b="1" dirty="0">
              <a:latin typeface="+mn-ea"/>
            </a:endParaRPr>
          </a:p>
          <a:p>
            <a:pPr algn="ctr"/>
            <a:r>
              <a:rPr lang="ja-JP" altLang="ja-JP" sz="4800" b="1" dirty="0">
                <a:latin typeface="+mn-ea"/>
              </a:rPr>
              <a:t>サイクルエクステンダー</a:t>
            </a:r>
            <a:endParaRPr kumimoji="1" lang="ja-JP" altLang="en-US" sz="4800" b="1" dirty="0">
              <a:latin typeface="+mn-ea"/>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lang="ja-JP" altLang="ja-JP" sz="2400" b="1" dirty="0"/>
              <a:t>株式会社 </a:t>
            </a:r>
            <a:r>
              <a:rPr lang="ja-JP" altLang="ja-JP" sz="2400" b="1" dirty="0">
                <a:latin typeface="+mn-ea"/>
              </a:rPr>
              <a:t>Plan Be</a:t>
            </a:r>
            <a:r>
              <a:rPr lang="ja-JP" altLang="ja-JP" sz="2400" b="1" dirty="0"/>
              <a:t>は、蓄電池開発の豊富な経験を軸に</a:t>
            </a:r>
            <a:r>
              <a:rPr lang="ja-JP" altLang="en-US" sz="2400" b="1" dirty="0"/>
              <a:t>クライアントの開発を強力に促進する</a:t>
            </a:r>
            <a:r>
              <a:rPr lang="ja-JP" altLang="ja-JP" sz="2400" b="1" dirty="0"/>
              <a:t>コンサルティング</a:t>
            </a:r>
            <a:r>
              <a:rPr lang="ja-JP" altLang="en-US" sz="2400" b="1" dirty="0"/>
              <a:t>を提供</a:t>
            </a:r>
            <a:r>
              <a:rPr lang="ja-JP" altLang="ja-JP" sz="2400" b="1" dirty="0"/>
              <a:t>。</a:t>
            </a:r>
            <a:r>
              <a:rPr lang="ja-JP" altLang="en-US" sz="2400" b="1" dirty="0"/>
              <a:t>また</a:t>
            </a:r>
            <a:r>
              <a:rPr lang="ja-JP" altLang="ja-JP" sz="2400" b="1" dirty="0">
                <a:latin typeface="+mn-ea"/>
              </a:rPr>
              <a:t>AGV</a:t>
            </a:r>
            <a:r>
              <a:rPr lang="ja-JP" altLang="ja-JP" sz="2400" b="1" dirty="0"/>
              <a:t>や</a:t>
            </a:r>
            <a:r>
              <a:rPr lang="ja-JP" altLang="en-US" sz="2400" b="1" dirty="0"/>
              <a:t>小型</a:t>
            </a:r>
            <a:r>
              <a:rPr lang="en-US" altLang="ja-JP" sz="2400" b="1" dirty="0">
                <a:latin typeface="+mn-ea"/>
              </a:rPr>
              <a:t>EV</a:t>
            </a:r>
            <a:r>
              <a:rPr lang="ja-JP" altLang="en-US" sz="2400" b="1" dirty="0"/>
              <a:t>の</a:t>
            </a:r>
            <a:r>
              <a:rPr lang="ja-JP" altLang="ja-JP" sz="2400" b="1" dirty="0"/>
              <a:t>蓄電池</a:t>
            </a:r>
            <a:r>
              <a:rPr lang="ja-JP" altLang="en-US" sz="2400" b="1" dirty="0"/>
              <a:t>を長寿命化</a:t>
            </a:r>
            <a:r>
              <a:rPr lang="ja-JP" altLang="ja-JP" sz="2400" b="1" dirty="0"/>
              <a:t>する</a:t>
            </a:r>
            <a:r>
              <a:rPr lang="ja-JP" altLang="en-US" sz="2400" b="1" dirty="0"/>
              <a:t>制御</a:t>
            </a:r>
            <a:r>
              <a:rPr lang="ja-JP" altLang="ja-JP" sz="2400" b="1" dirty="0"/>
              <a:t>技術の開発を進めています。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a:t>
            </a:r>
            <a:r>
              <a:rPr kumimoji="1" lang="en-US" altLang="ja-JP" sz="3600" b="1" dirty="0">
                <a:latin typeface="+mn-ea"/>
              </a:rPr>
              <a:t>Plan Be</a:t>
            </a: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京都市北区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令和８年７月８日時点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125127" y="12832378"/>
            <a:ext cx="5951601" cy="1815882"/>
          </a:xfrm>
          <a:prstGeom prst="rect">
            <a:avLst/>
          </a:prstGeom>
          <a:noFill/>
        </p:spPr>
        <p:txBody>
          <a:bodyPr wrap="square" rtlCol="0">
            <a:spAutoFit/>
          </a:bodyPr>
          <a:lstStyle/>
          <a:p>
            <a:r>
              <a:rPr kumimoji="1" lang="ja-JP" altLang="en-US" sz="2800" b="1" dirty="0"/>
              <a:t>・</a:t>
            </a:r>
            <a:r>
              <a:rPr lang="ja-JP" altLang="ja-JP" sz="2800" b="1" dirty="0"/>
              <a:t>AGVなどの電動モビリティ</a:t>
            </a:r>
            <a:r>
              <a:rPr lang="ja-JP" altLang="en-US" sz="2800" b="1" dirty="0"/>
              <a:t>向け</a:t>
            </a:r>
            <a:endParaRPr lang="en-US" altLang="ja-JP" sz="2800" b="1" dirty="0"/>
          </a:p>
          <a:p>
            <a:r>
              <a:rPr lang="ja-JP" altLang="en-US" sz="2800" b="1" dirty="0"/>
              <a:t>　電池</a:t>
            </a:r>
            <a:r>
              <a:rPr lang="ja-JP" altLang="ja-JP" sz="2800" b="1" dirty="0"/>
              <a:t>長寿命化</a:t>
            </a:r>
            <a:r>
              <a:rPr lang="ja-JP" altLang="en-US" sz="2800" b="1" dirty="0"/>
              <a:t>と交換頻度削減</a:t>
            </a:r>
            <a:endParaRPr lang="en-US" altLang="ja-JP" sz="2800" b="1" dirty="0"/>
          </a:p>
          <a:p>
            <a:r>
              <a:rPr lang="ja-JP" altLang="en-US" sz="2800" b="1" dirty="0"/>
              <a:t>・最適な電池選定で導入コスト低減</a:t>
            </a:r>
            <a:endParaRPr lang="en-US" altLang="ja-JP" sz="2800" b="1" dirty="0"/>
          </a:p>
          <a:p>
            <a:r>
              <a:rPr lang="ja-JP" altLang="en-US" sz="2800" b="1" dirty="0"/>
              <a:t>・小型</a:t>
            </a:r>
            <a:r>
              <a:rPr lang="en-US" altLang="ja-JP" sz="2800" b="1" dirty="0"/>
              <a:t>EV</a:t>
            </a:r>
            <a:r>
              <a:rPr lang="ja-JP" altLang="en-US" sz="2800" b="1" dirty="0"/>
              <a:t>の利用拡大</a:t>
            </a:r>
            <a:r>
              <a:rPr lang="en-US" altLang="ja-JP" sz="2800" b="1" dirty="0"/>
              <a:t>,MaaS</a:t>
            </a:r>
            <a:r>
              <a:rPr lang="ja-JP" altLang="en-US" sz="2800" b="1" dirty="0"/>
              <a:t>との融合</a:t>
            </a:r>
            <a:endParaRPr lang="ja-JP" altLang="ja-JP" sz="2800"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a:off x="8015960" y="8483618"/>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a:off x="8015960" y="7030713"/>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image.png">
            <a:extLst>
              <a:ext uri="{FF2B5EF4-FFF2-40B4-BE49-F238E27FC236}">
                <a16:creationId xmlns:a16="http://schemas.microsoft.com/office/drawing/2014/main" id="{81D2DB8C-DEA8-FB17-9CBD-FE6C238B4AA9}"/>
              </a:ext>
            </a:extLst>
          </p:cNvPr>
          <p:cNvPicPr>
            <a:picLocks noChangeAspect="1"/>
          </p:cNvPicPr>
          <p:nvPr/>
        </p:nvPicPr>
        <p:blipFill>
          <a:blip r:embed="rId3"/>
          <a:stretch>
            <a:fillRect/>
          </a:stretch>
        </p:blipFill>
        <p:spPr>
          <a:xfrm>
            <a:off x="1473086" y="6177010"/>
            <a:ext cx="2484586" cy="1372438"/>
          </a:xfrm>
          <a:prstGeom prst="rect">
            <a:avLst/>
          </a:prstGeom>
        </p:spPr>
      </p:pic>
      <p:pic>
        <p:nvPicPr>
          <p:cNvPr id="21" name="図 20">
            <a:extLst>
              <a:ext uri="{FF2B5EF4-FFF2-40B4-BE49-F238E27FC236}">
                <a16:creationId xmlns:a16="http://schemas.microsoft.com/office/drawing/2014/main" id="{A07755EF-E610-3852-5C1C-FA2F2AAB3B58}"/>
              </a:ext>
            </a:extLst>
          </p:cNvPr>
          <p:cNvPicPr>
            <a:picLocks noChangeAspect="1"/>
          </p:cNvPicPr>
          <p:nvPr/>
        </p:nvPicPr>
        <p:blipFill>
          <a:blip r:embed="rId4"/>
          <a:stretch>
            <a:fillRect/>
          </a:stretch>
        </p:blipFill>
        <p:spPr>
          <a:xfrm>
            <a:off x="6365173" y="6117052"/>
            <a:ext cx="4153072" cy="1101835"/>
          </a:xfrm>
          <a:prstGeom prst="rect">
            <a:avLst/>
          </a:prstGeom>
        </p:spPr>
      </p:pic>
      <p:pic>
        <p:nvPicPr>
          <p:cNvPr id="23" name="図 22">
            <a:extLst>
              <a:ext uri="{FF2B5EF4-FFF2-40B4-BE49-F238E27FC236}">
                <a16:creationId xmlns:a16="http://schemas.microsoft.com/office/drawing/2014/main" id="{421A6AAB-3935-9192-DEBE-74677CF871E9}"/>
              </a:ext>
            </a:extLst>
          </p:cNvPr>
          <p:cNvPicPr>
            <a:picLocks noChangeAspect="1"/>
          </p:cNvPicPr>
          <p:nvPr/>
        </p:nvPicPr>
        <p:blipFill>
          <a:blip r:embed="rId5"/>
          <a:stretch>
            <a:fillRect/>
          </a:stretch>
        </p:blipFill>
        <p:spPr>
          <a:xfrm>
            <a:off x="6374684" y="7540729"/>
            <a:ext cx="4134050" cy="1096789"/>
          </a:xfrm>
          <a:prstGeom prst="rect">
            <a:avLst/>
          </a:prstGeom>
        </p:spPr>
      </p:pic>
      <p:pic>
        <p:nvPicPr>
          <p:cNvPr id="25" name="図 24">
            <a:extLst>
              <a:ext uri="{FF2B5EF4-FFF2-40B4-BE49-F238E27FC236}">
                <a16:creationId xmlns:a16="http://schemas.microsoft.com/office/drawing/2014/main" id="{80904467-30BF-81C4-E91C-33EC2160772F}"/>
              </a:ext>
            </a:extLst>
          </p:cNvPr>
          <p:cNvPicPr>
            <a:picLocks noChangeAspect="1"/>
          </p:cNvPicPr>
          <p:nvPr/>
        </p:nvPicPr>
        <p:blipFill>
          <a:blip r:embed="rId6"/>
          <a:stretch>
            <a:fillRect/>
          </a:stretch>
        </p:blipFill>
        <p:spPr>
          <a:xfrm>
            <a:off x="6387893" y="8973560"/>
            <a:ext cx="4136761" cy="1100717"/>
          </a:xfrm>
          <a:prstGeom prst="rect">
            <a:avLst/>
          </a:prstGeom>
        </p:spPr>
      </p:pic>
      <p:sp>
        <p:nvSpPr>
          <p:cNvPr id="37" name="Google Shape;123;p13">
            <a:extLst>
              <a:ext uri="{FF2B5EF4-FFF2-40B4-BE49-F238E27FC236}">
                <a16:creationId xmlns:a16="http://schemas.microsoft.com/office/drawing/2014/main" id="{DDA0F810-F106-8986-E190-046E5E2DB08D}"/>
              </a:ext>
            </a:extLst>
          </p:cNvPr>
          <p:cNvSpPr txBox="1"/>
          <p:nvPr/>
        </p:nvSpPr>
        <p:spPr>
          <a:xfrm>
            <a:off x="1331015" y="9589821"/>
            <a:ext cx="4982932" cy="738664"/>
          </a:xfrm>
          <a:prstGeom prst="rect">
            <a:avLst/>
          </a:prstGeom>
          <a:solidFill>
            <a:schemeClr val="accent2">
              <a:lumMod val="50000"/>
            </a:schemeClr>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i="0" u="none" strike="noStrike" cap="none" dirty="0" err="1">
                <a:solidFill>
                  <a:schemeClr val="bg1"/>
                </a:solidFill>
                <a:latin typeface="Noto Sans JP"/>
                <a:ea typeface="Noto Sans JP"/>
                <a:cs typeface="Noto Sans JP"/>
                <a:sym typeface="Noto Sans JP"/>
              </a:rPr>
              <a:t>劣化を予防し本来の性能を極限まで引き出す「予防医学」型アプローチ</a:t>
            </a:r>
            <a:endParaRPr sz="2400" dirty="0">
              <a:solidFill>
                <a:schemeClr val="bg1"/>
              </a:solidFill>
            </a:endParaRPr>
          </a:p>
        </p:txBody>
      </p:sp>
      <p:sp>
        <p:nvSpPr>
          <p:cNvPr id="59" name="Google Shape;124;p13">
            <a:extLst>
              <a:ext uri="{FF2B5EF4-FFF2-40B4-BE49-F238E27FC236}">
                <a16:creationId xmlns:a16="http://schemas.microsoft.com/office/drawing/2014/main" id="{DC2BF1F8-FAB2-6C39-767B-B817C0F50F10}"/>
              </a:ext>
            </a:extLst>
          </p:cNvPr>
          <p:cNvSpPr txBox="1"/>
          <p:nvPr/>
        </p:nvSpPr>
        <p:spPr>
          <a:xfrm>
            <a:off x="1464238" y="10455156"/>
            <a:ext cx="8977695" cy="1538883"/>
          </a:xfrm>
          <a:prstGeom prst="rect">
            <a:avLst/>
          </a:prstGeom>
          <a:noFill/>
          <a:ln>
            <a:noFill/>
          </a:ln>
        </p:spPr>
        <p:txBody>
          <a:bodyPr spcFirstLastPara="1" wrap="square" lIns="0" tIns="0" rIns="0" bIns="0" anchor="t" anchorCtr="0">
            <a:spAutoFit/>
          </a:bodyPr>
          <a:lstStyle/>
          <a:p>
            <a:pPr marL="0" marR="0" lvl="0" indent="0" algn="l" rtl="0">
              <a:lnSpc>
                <a:spcPts val="3000"/>
              </a:lnSpc>
              <a:spcBef>
                <a:spcPts val="0"/>
              </a:spcBef>
              <a:spcAft>
                <a:spcPts val="0"/>
              </a:spcAft>
              <a:buNone/>
            </a:pPr>
            <a:r>
              <a:rPr lang="ja-JP" altLang="en-US" sz="2400" b="1" i="0" u="none" strike="noStrike" cap="none" dirty="0">
                <a:latin typeface="+mn-ea"/>
                <a:cs typeface="Noto Sans JP"/>
                <a:sym typeface="Noto Sans JP"/>
              </a:rPr>
              <a:t>本技術は、劣化を「復活」させるのではなく、</a:t>
            </a:r>
            <a:r>
              <a:rPr lang="en-US" altLang="ja-JP" sz="2400" b="1" i="0" u="none" strike="noStrike" cap="none" dirty="0">
                <a:latin typeface="+mn-ea"/>
                <a:cs typeface="Noto Sans JP"/>
                <a:sym typeface="Noto Sans JP"/>
              </a:rPr>
              <a:t>P-CHG</a:t>
            </a:r>
            <a:r>
              <a:rPr lang="ja-JP" altLang="en-US" sz="2400" b="1" i="0" u="none" strike="noStrike" cap="none" dirty="0">
                <a:latin typeface="+mn-ea"/>
                <a:cs typeface="Noto Sans JP"/>
                <a:sym typeface="Noto Sans JP"/>
              </a:rPr>
              <a:t>制御によって劣化を未然に防ぎます。</a:t>
            </a:r>
            <a:r>
              <a:rPr lang="en-US" altLang="ja-JP" sz="2400" b="1" i="0" u="none" strike="noStrike" cap="none" dirty="0">
                <a:latin typeface="+mn-ea"/>
                <a:cs typeface="Noto Sans JP"/>
                <a:sym typeface="Noto Sans JP"/>
              </a:rPr>
              <a:t>AGV</a:t>
            </a:r>
            <a:r>
              <a:rPr lang="ja-JP" altLang="en-US" sz="2400" b="1" i="0" u="none" strike="noStrike" cap="none" dirty="0">
                <a:latin typeface="+mn-ea"/>
                <a:cs typeface="Noto Sans JP"/>
                <a:sym typeface="Noto Sans JP"/>
              </a:rPr>
              <a:t>や低速走行車など、日々充放電を繰り返す過酷な実使用環境での耐久性を圧倒的に高めることで、企業の事業継続性とサステナビリティを大きく前進させます。</a:t>
            </a:r>
            <a:endParaRPr sz="2400" b="1" dirty="0">
              <a:latin typeface="+mn-ea"/>
            </a:endParaRPr>
          </a:p>
        </p:txBody>
      </p:sp>
      <p:pic>
        <p:nvPicPr>
          <p:cNvPr id="61" name="図 60">
            <a:extLst>
              <a:ext uri="{FF2B5EF4-FFF2-40B4-BE49-F238E27FC236}">
                <a16:creationId xmlns:a16="http://schemas.microsoft.com/office/drawing/2014/main" id="{0E739670-1554-E1E8-5889-73630C57E368}"/>
              </a:ext>
            </a:extLst>
          </p:cNvPr>
          <p:cNvPicPr>
            <a:picLocks noChangeAspect="1"/>
          </p:cNvPicPr>
          <p:nvPr/>
        </p:nvPicPr>
        <p:blipFill>
          <a:blip r:embed="rId7"/>
          <a:stretch>
            <a:fillRect/>
          </a:stretch>
        </p:blipFill>
        <p:spPr>
          <a:xfrm>
            <a:off x="1653700" y="7751509"/>
            <a:ext cx="4182409" cy="1601411"/>
          </a:xfrm>
          <a:prstGeom prst="rect">
            <a:avLst/>
          </a:prstGeom>
        </p:spPr>
      </p:pic>
    </p:spTree>
    <p:extLst>
      <p:ext uri="{BB962C8B-B14F-4D97-AF65-F5344CB8AC3E}">
        <p14:creationId xmlns:p14="http://schemas.microsoft.com/office/powerpoint/2010/main" val="236876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326985" y="518678"/>
            <a:ext cx="737943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「内燃機関の燃費削減剤」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7"/>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194623"/>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480729"/>
            <a:ext cx="1085773" cy="581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455128"/>
            <a:ext cx="10337800" cy="58454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0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881758"/>
            <a:ext cx="8909988" cy="4702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384155" y="2862300"/>
            <a:ext cx="8887462" cy="584775"/>
          </a:xfrm>
          <a:prstGeom prst="rect">
            <a:avLst/>
          </a:prstGeom>
          <a:noFill/>
        </p:spPr>
        <p:txBody>
          <a:bodyPr wrap="square" rtlCol="0">
            <a:spAutoFit/>
          </a:bodyPr>
          <a:lstStyle/>
          <a:p>
            <a:pPr algn="ctr"/>
            <a:r>
              <a:rPr kumimoji="1" lang="ja-JP" altLang="en-US" sz="3200" b="1" dirty="0"/>
              <a:t>株式会社 万立</a:t>
            </a:r>
            <a:endParaRPr kumimoji="1" lang="en-US" altLang="ja-JP" sz="32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5652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9" name="正方形/長方形 38">
            <a:extLst>
              <a:ext uri="{FF2B5EF4-FFF2-40B4-BE49-F238E27FC236}">
                <a16:creationId xmlns:a16="http://schemas.microsoft.com/office/drawing/2014/main" id="{79ADCB95-D10C-4CAA-8E72-EAD2E2809CC7}"/>
              </a:ext>
            </a:extLst>
          </p:cNvPr>
          <p:cNvSpPr/>
          <p:nvPr/>
        </p:nvSpPr>
        <p:spPr>
          <a:xfrm>
            <a:off x="260272" y="11719252"/>
            <a:ext cx="5685207" cy="32112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96995"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58757" y="11391445"/>
            <a:ext cx="4555193"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1974028"/>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44612" y="11917996"/>
            <a:ext cx="5535033" cy="3046988"/>
          </a:xfrm>
          <a:prstGeom prst="rect">
            <a:avLst/>
          </a:prstGeom>
          <a:noFill/>
        </p:spPr>
        <p:txBody>
          <a:bodyPr wrap="square" rtlCol="0">
            <a:spAutoFit/>
          </a:bodyPr>
          <a:lstStyle/>
          <a:p>
            <a:r>
              <a:rPr kumimoji="1" lang="ja-JP" altLang="en-US" sz="2400" b="1" dirty="0"/>
              <a:t>当該燃費改善剤については、フィリピン政府ココナッツ庁との連携により進めている、フィリピン産ココナッツオイルからバイオディーゼル</a:t>
            </a:r>
            <a:r>
              <a:rPr kumimoji="1" lang="en-US" altLang="ja-JP" sz="2400" b="1" dirty="0"/>
              <a:t>(BDF)</a:t>
            </a:r>
            <a:r>
              <a:rPr kumimoji="1" lang="ja-JP" altLang="en-US" sz="2400" b="1" dirty="0"/>
              <a:t>を製造し、数百の離島にある大型発電機の原料として使用する際に省燃費・省コスト</a:t>
            </a:r>
            <a:r>
              <a:rPr kumimoji="1" lang="en-US" altLang="ja-JP" sz="2400" b="1" dirty="0"/>
              <a:t>+</a:t>
            </a:r>
            <a:r>
              <a:rPr kumimoji="1" lang="ja-JP" altLang="en-US" sz="2400" b="1" dirty="0"/>
              <a:t>カーボンニュートラルを目指して社会実装することが予定されている。</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93982" y="1210731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547013"/>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381951" y="5824012"/>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58340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endParaRPr kumimoji="1" lang="en-US" altLang="ja-JP" sz="2000"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01960" y="5855068"/>
            <a:ext cx="1408919"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122536"/>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60" y="6095176"/>
            <a:ext cx="716034" cy="48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82095" y="5497318"/>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327072" y="7848162"/>
            <a:ext cx="9111751" cy="3539430"/>
          </a:xfrm>
          <a:prstGeom prst="rect">
            <a:avLst/>
          </a:prstGeom>
          <a:noFill/>
        </p:spPr>
        <p:txBody>
          <a:bodyPr wrap="square" rtlCol="0">
            <a:spAutoFit/>
          </a:bodyPr>
          <a:lstStyle/>
          <a:p>
            <a:r>
              <a:rPr kumimoji="1" lang="ja-JP" altLang="en-US" sz="2800" b="1" dirty="0"/>
              <a:t>＜内燃機関の燃費削減剤＞</a:t>
            </a:r>
            <a:endParaRPr kumimoji="1" lang="en-US" altLang="ja-JP" sz="2800" b="1" dirty="0"/>
          </a:p>
          <a:p>
            <a:r>
              <a:rPr kumimoji="1" lang="ja-JP" altLang="en-US" sz="2800" b="1" dirty="0"/>
              <a:t>　可食植物由来の原料から製造する燃料消費削減剤。</a:t>
            </a:r>
            <a:endParaRPr kumimoji="1" lang="en-US" altLang="ja-JP" sz="2800" b="1" dirty="0"/>
          </a:p>
          <a:p>
            <a:r>
              <a:rPr kumimoji="1" lang="ja-JP" altLang="en-US" sz="2800" b="1" dirty="0"/>
              <a:t>　乗用車、トラック、ディーゼル機関車及び船舶等</a:t>
            </a:r>
            <a:endParaRPr kumimoji="1" lang="en-US" altLang="ja-JP" sz="2800" b="1" dirty="0"/>
          </a:p>
          <a:p>
            <a:r>
              <a:rPr kumimoji="1" lang="ja-JP" altLang="en-US" sz="2800" b="1" dirty="0"/>
              <a:t>　石油系の液体燃料を使用する内燃機関の燃料消費量を</a:t>
            </a:r>
            <a:endParaRPr kumimoji="1" lang="en-US" altLang="ja-JP" sz="2800" b="1" dirty="0"/>
          </a:p>
          <a:p>
            <a:r>
              <a:rPr kumimoji="1" lang="ja-JP" altLang="en-US" sz="2800" b="1" dirty="0"/>
              <a:t>　</a:t>
            </a:r>
            <a:r>
              <a:rPr kumimoji="1" lang="en-US" altLang="ja-JP" sz="2800" b="1" dirty="0"/>
              <a:t>15</a:t>
            </a:r>
            <a:r>
              <a:rPr kumimoji="1" lang="ja-JP" altLang="en-US" sz="2800" b="1" dirty="0"/>
              <a:t>～</a:t>
            </a:r>
            <a:r>
              <a:rPr kumimoji="1" lang="en-US" altLang="ja-JP" sz="2800" b="1" dirty="0"/>
              <a:t>20%</a:t>
            </a:r>
            <a:r>
              <a:rPr kumimoji="1" lang="ja-JP" altLang="en-US" sz="2800" b="1" dirty="0"/>
              <a:t>削減し、同率の</a:t>
            </a:r>
            <a:r>
              <a:rPr kumimoji="1" lang="en-US" altLang="ja-JP" sz="2800" b="1" dirty="0"/>
              <a:t>CO2</a:t>
            </a:r>
            <a:r>
              <a:rPr kumimoji="1" lang="ja-JP" altLang="en-US" sz="2800" b="1" dirty="0"/>
              <a:t>排出量削減を可能にする。</a:t>
            </a:r>
            <a:endParaRPr kumimoji="1" lang="en-US" altLang="ja-JP" sz="2800" b="1" dirty="0"/>
          </a:p>
          <a:p>
            <a:r>
              <a:rPr kumimoji="1" lang="ja-JP" altLang="en-US" sz="2800" b="1" dirty="0"/>
              <a:t>　植物由来</a:t>
            </a:r>
            <a:r>
              <a:rPr kumimoji="1" lang="ja-JP" altLang="en-US" sz="2800" b="1"/>
              <a:t>の燃料</a:t>
            </a:r>
            <a:r>
              <a:rPr kumimoji="1" lang="en-US" altLang="ja-JP" sz="2800" b="1"/>
              <a:t>BDF</a:t>
            </a:r>
            <a:r>
              <a:rPr kumimoji="1" lang="ja-JP" altLang="en-US" sz="2800" b="1" dirty="0" err="1"/>
              <a:t>にも</a:t>
            </a:r>
            <a:r>
              <a:rPr kumimoji="1" lang="ja-JP" altLang="en-US" sz="2800" b="1" dirty="0"/>
              <a:t>同等の効果を発揮する。</a:t>
            </a:r>
            <a:endParaRPr kumimoji="1" lang="en-US" altLang="ja-JP" sz="2800" b="1" dirty="0"/>
          </a:p>
          <a:p>
            <a:r>
              <a:rPr kumimoji="1" lang="ja-JP" altLang="en-US" sz="2800" b="1" dirty="0"/>
              <a:t>　この技術により、地球温暖化防止に寄与し持続可能な　</a:t>
            </a:r>
            <a:endParaRPr kumimoji="1" lang="en-US" altLang="ja-JP" sz="2800" b="1" dirty="0"/>
          </a:p>
          <a:p>
            <a:r>
              <a:rPr kumimoji="1" lang="ja-JP" altLang="en-US" sz="2800" b="1" dirty="0"/>
              <a:t>　社会を目指す。</a:t>
            </a:r>
            <a:endParaRPr kumimoji="1" lang="en-US" altLang="ja-JP" sz="2800" b="1" dirty="0"/>
          </a:p>
        </p:txBody>
      </p:sp>
      <p:pic>
        <p:nvPicPr>
          <p:cNvPr id="1028" name="Picture 4" descr="C:\Users\USER\Downloads\Adobe Express - file (1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406" y="5817944"/>
            <a:ext cx="1541266" cy="203575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5DB722F-FF24-443B-B6AB-FD787D3915D6}"/>
              </a:ext>
            </a:extLst>
          </p:cNvPr>
          <p:cNvSpPr/>
          <p:nvPr/>
        </p:nvSpPr>
        <p:spPr>
          <a:xfrm>
            <a:off x="248396" y="11388184"/>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Tree>
    <p:extLst>
      <p:ext uri="{BB962C8B-B14F-4D97-AF65-F5344CB8AC3E}">
        <p14:creationId xmlns:p14="http://schemas.microsoft.com/office/powerpoint/2010/main" val="412704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76573" y="501426"/>
            <a:ext cx="788825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「揚げ油改良剤」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209725"/>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84122"/>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77751"/>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563857"/>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538256"/>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556646" y="2900189"/>
            <a:ext cx="8984515" cy="5453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414627" y="2888650"/>
            <a:ext cx="8887462" cy="646331"/>
          </a:xfrm>
          <a:prstGeom prst="rect">
            <a:avLst/>
          </a:prstGeom>
          <a:noFill/>
        </p:spPr>
        <p:txBody>
          <a:bodyPr wrap="square" rtlCol="0">
            <a:spAutoFit/>
          </a:bodyPr>
          <a:lstStyle/>
          <a:p>
            <a:pPr algn="ctr"/>
            <a:r>
              <a:rPr kumimoji="1" lang="ja-JP" altLang="en-US" sz="3600" b="1" dirty="0"/>
              <a:t>株式会社 万立</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5183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5537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6414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00433" y="11802380"/>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22764" y="11802380"/>
            <a:ext cx="5722716" cy="31999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53471"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011" y="11802380"/>
            <a:ext cx="4521004"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84963"/>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2447" y="12372186"/>
            <a:ext cx="5673033" cy="2677656"/>
          </a:xfrm>
          <a:prstGeom prst="rect">
            <a:avLst/>
          </a:prstGeom>
          <a:noFill/>
        </p:spPr>
        <p:txBody>
          <a:bodyPr wrap="square" rtlCol="0">
            <a:spAutoFit/>
          </a:bodyPr>
          <a:lstStyle/>
          <a:p>
            <a:r>
              <a:rPr kumimoji="1" lang="ja-JP" altLang="en-US" sz="2800" b="1" dirty="0"/>
              <a:t>近い将来に食用油の逼迫が危惧</a:t>
            </a:r>
            <a:endParaRPr kumimoji="1" lang="en-US" altLang="ja-JP" sz="2800" b="1" dirty="0"/>
          </a:p>
          <a:p>
            <a:r>
              <a:rPr kumimoji="1" lang="en-US" altLang="ja-JP" sz="2800" b="1" dirty="0"/>
              <a:t>(</a:t>
            </a:r>
            <a:r>
              <a:rPr kumimoji="1" lang="ja-JP" altLang="en-US" sz="2800" b="1" dirty="0"/>
              <a:t>バイオ燃料の原料としての需要が急増する予想</a:t>
            </a:r>
            <a:r>
              <a:rPr kumimoji="1" lang="en-US" altLang="ja-JP" sz="2800" b="1" dirty="0"/>
              <a:t>)</a:t>
            </a:r>
            <a:r>
              <a:rPr kumimoji="1" lang="ja-JP" altLang="en-US" sz="2800" b="1" dirty="0"/>
              <a:t>されるが、食品製造会社、レストラン運営会社、一般食堂等に省エネ・省コストで寄与したい。</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518249"/>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477603"/>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630141"/>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401086" y="6062185"/>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60722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r>
              <a:rPr kumimoji="1" lang="ja-JP" altLang="en-US" dirty="0">
                <a:solidFill>
                  <a:schemeClr val="tx1"/>
                </a:solidFill>
              </a:rPr>
              <a:t>。</a:t>
            </a:r>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35110" y="6062185"/>
            <a:ext cx="140891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205664"/>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58" y="6178305"/>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644624" y="5630141"/>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414627" y="8132699"/>
            <a:ext cx="9111751" cy="3539430"/>
          </a:xfrm>
          <a:prstGeom prst="rect">
            <a:avLst/>
          </a:prstGeom>
          <a:noFill/>
        </p:spPr>
        <p:txBody>
          <a:bodyPr wrap="square" rtlCol="0">
            <a:spAutoFit/>
          </a:bodyPr>
          <a:lstStyle/>
          <a:p>
            <a:r>
              <a:rPr kumimoji="1" lang="ja-JP" altLang="en-US" sz="2800" b="1" dirty="0"/>
              <a:t>＜揚げ油改良剤＞</a:t>
            </a:r>
            <a:endParaRPr kumimoji="1" lang="en-US" altLang="ja-JP" sz="2800" b="1" dirty="0"/>
          </a:p>
          <a:p>
            <a:r>
              <a:rPr kumimoji="1" lang="ja-JP" altLang="en-US" sz="2800" b="1" dirty="0"/>
              <a:t>　可食植物由来の原料から製造。</a:t>
            </a:r>
            <a:endParaRPr kumimoji="1" lang="en-US" altLang="ja-JP" sz="2800" b="1" dirty="0"/>
          </a:p>
          <a:p>
            <a:r>
              <a:rPr kumimoji="1" lang="ja-JP" altLang="en-US" sz="2800" b="1" dirty="0"/>
              <a:t>　食堂厨房内及び食品工場内の揚げ物工程で使用する油　</a:t>
            </a:r>
            <a:endParaRPr kumimoji="1" lang="en-US" altLang="ja-JP" sz="2800" b="1" dirty="0"/>
          </a:p>
          <a:p>
            <a:r>
              <a:rPr kumimoji="1" lang="ja-JP" altLang="en-US" sz="2800" b="1" dirty="0"/>
              <a:t>　の酸化を抑制・遅延させる事で、揚げ油の使用量を</a:t>
            </a:r>
            <a:endParaRPr kumimoji="1" lang="en-US" altLang="ja-JP" sz="2800" b="1" dirty="0"/>
          </a:p>
          <a:p>
            <a:r>
              <a:rPr kumimoji="1" lang="ja-JP" altLang="en-US" sz="2800" b="1" dirty="0"/>
              <a:t>　</a:t>
            </a:r>
            <a:r>
              <a:rPr kumimoji="1" lang="en-US" altLang="ja-JP" sz="2800" b="1" dirty="0"/>
              <a:t>25%</a:t>
            </a:r>
            <a:r>
              <a:rPr kumimoji="1" lang="ja-JP" altLang="en-US" sz="2800" b="1" dirty="0"/>
              <a:t>以上削減できる。</a:t>
            </a:r>
            <a:endParaRPr kumimoji="1" lang="en-US" altLang="ja-JP" sz="2800" b="1" dirty="0"/>
          </a:p>
          <a:p>
            <a:r>
              <a:rPr kumimoji="1" lang="ja-JP" altLang="en-US" sz="2800" b="1" dirty="0"/>
              <a:t>　加えて、対象揚げ物への油の浸潤を抑制する事から、</a:t>
            </a:r>
            <a:endParaRPr kumimoji="1" lang="en-US" altLang="ja-JP" sz="2800" b="1" dirty="0"/>
          </a:p>
          <a:p>
            <a:r>
              <a:rPr kumimoji="1" lang="ja-JP" altLang="en-US" sz="2800" b="1" dirty="0"/>
              <a:t>　油切れが良くからっと揚げ上がる</a:t>
            </a:r>
            <a:r>
              <a:rPr kumimoji="1" lang="en-US" altLang="ja-JP" sz="2800" b="1" dirty="0"/>
              <a:t>(</a:t>
            </a:r>
            <a:r>
              <a:rPr kumimoji="1" lang="ja-JP" altLang="en-US" sz="2800" b="1" dirty="0"/>
              <a:t>使用している現場</a:t>
            </a:r>
            <a:endParaRPr kumimoji="1" lang="en-US" altLang="ja-JP" sz="2800" b="1" dirty="0"/>
          </a:p>
          <a:p>
            <a:r>
              <a:rPr kumimoji="1" lang="ja-JP" altLang="en-US" sz="2800" b="1" dirty="0"/>
              <a:t>　の声</a:t>
            </a:r>
            <a:r>
              <a:rPr kumimoji="1" lang="en-US" altLang="ja-JP" sz="2800" b="1" dirty="0"/>
              <a:t>)</a:t>
            </a:r>
            <a:r>
              <a:rPr kumimoji="1" lang="ja-JP" altLang="en-US" sz="2800" b="1" dirty="0"/>
              <a:t>しヘルシーとの声を頂いている。</a:t>
            </a:r>
          </a:p>
        </p:txBody>
      </p:sp>
      <p:pic>
        <p:nvPicPr>
          <p:cNvPr id="1026" name="Picture 2" descr="\\192.168.0.247\share\製品写真・現場写真 ・ラベル\製品画像・ロゴ\他商品\GREX20230928.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2914" y="5883332"/>
            <a:ext cx="1553296" cy="19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4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10;&#10;自動的に生成された説明">
            <a:extLst>
              <a:ext uri="{FF2B5EF4-FFF2-40B4-BE49-F238E27FC236}">
                <a16:creationId xmlns:a16="http://schemas.microsoft.com/office/drawing/2014/main" id="{942C495F-84A8-4D63-9FB6-E0B767F8E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2269" y="6085670"/>
            <a:ext cx="8579986" cy="443610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まるごとメンテナンスサービスによる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a:t>
            </a:r>
            <a:r>
              <a:rPr kumimoji="1" lang="ja-JP" altLang="en-US" sz="4800" b="1">
                <a:latin typeface="Meiryo UI" panose="020B0604030504040204" pitchFamily="50" charset="-128"/>
                <a:ea typeface="Meiryo UI" panose="020B0604030504040204" pitchFamily="50" charset="-128"/>
              </a:rPr>
              <a:t>効率改善</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lang="ja-JP" altLang="en-US" sz="2400" b="1" i="0" dirty="0">
                <a:solidFill>
                  <a:srgbClr val="000000"/>
                </a:solidFill>
                <a:effectLst/>
                <a:latin typeface="+mn-ea"/>
              </a:rPr>
              <a:t>小型貫流ボイラ・舶用補助ボイラ・排ガス（廃熱）ボイラ・水処理機器・食品機器・滅菌器・薬品等の製造販売、メンテナンス、環境計量証明業 等</a:t>
            </a:r>
            <a:endParaRPr kumimoji="1" lang="en-US" altLang="ja-JP" sz="2400" b="1" dirty="0">
              <a:solidFill>
                <a:srgbClr val="FF0000"/>
              </a:solidFill>
              <a:latin typeface="+mn-ea"/>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678769" y="10409734"/>
            <a:ext cx="8840972" cy="1846659"/>
          </a:xfrm>
          <a:prstGeom prst="rect">
            <a:avLst/>
          </a:prstGeom>
          <a:noFill/>
        </p:spPr>
        <p:txBody>
          <a:bodyPr wrap="square" rtlCol="0">
            <a:spAutoFit/>
          </a:bodyPr>
          <a:lstStyle/>
          <a:p>
            <a:r>
              <a:rPr kumimoji="1" lang="ja-JP" altLang="en-US" sz="2800" b="1" dirty="0"/>
              <a:t>工場のエネルギーの見える化を実施し、ミウラの</a:t>
            </a:r>
            <a:endParaRPr kumimoji="1" lang="en-US" altLang="ja-JP" sz="2800" b="1" dirty="0"/>
          </a:p>
          <a:p>
            <a:r>
              <a:rPr kumimoji="1" lang="ja-JP" altLang="en-US" sz="2800" b="1" dirty="0"/>
              <a:t>熱ソムリエ</a:t>
            </a:r>
            <a:r>
              <a:rPr kumimoji="1" lang="en-US" altLang="ja-JP" sz="3000" b="1" dirty="0"/>
              <a:t>*</a:t>
            </a:r>
            <a:r>
              <a:rPr kumimoji="1" lang="ja-JP" altLang="en-US" sz="2800" b="1" dirty="0"/>
              <a:t>ノウハウによりエネルギー効率の向上につながる改善をご提案します。</a:t>
            </a:r>
            <a:r>
              <a:rPr kumimoji="1" lang="en-US" altLang="ja-JP" sz="2800" b="1" dirty="0"/>
              <a:t> </a:t>
            </a:r>
          </a:p>
          <a:p>
            <a:pPr algn="r"/>
            <a:r>
              <a:rPr kumimoji="1" lang="en-US" altLang="ja-JP" sz="2800" b="1" dirty="0"/>
              <a:t>* </a:t>
            </a:r>
            <a:r>
              <a:rPr kumimoji="1" lang="ja-JP" altLang="en-US" sz="2000" b="1" dirty="0"/>
              <a:t>熱ソムリエは、三浦工業の登録商標です。</a:t>
            </a:r>
            <a:endParaRPr kumimoji="1" lang="en-US" altLang="ja-JP" sz="20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三浦工業株式会社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81359" y="3509531"/>
            <a:ext cx="6997741" cy="461665"/>
          </a:xfrm>
          <a:prstGeom prst="rect">
            <a:avLst/>
          </a:prstGeom>
          <a:noFill/>
          <a:ln>
            <a:noFill/>
          </a:ln>
        </p:spPr>
        <p:txBody>
          <a:bodyPr wrap="square" rtlCol="0">
            <a:spAutoFit/>
          </a:bodyPr>
          <a:lstStyle/>
          <a:p>
            <a:pPr algn="ctr"/>
            <a:r>
              <a:rPr kumimoji="1" lang="ja-JP" altLang="en-US" sz="2400" b="1" dirty="0"/>
              <a:t>東京本社・松山本社　／　大阪支店（東大阪市）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・省力化、省人化をご提案し人材不足を改善します</a:t>
            </a:r>
            <a:endParaRPr kumimoji="1" lang="en-US" altLang="ja-JP" sz="2800" b="1" dirty="0"/>
          </a:p>
          <a:p>
            <a:r>
              <a:rPr kumimoji="1" lang="ja-JP" altLang="en-US" sz="2800" b="1" dirty="0"/>
              <a:t>・空調診断で、工場のさまざまな空調改善をご提案します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0524" y="12977558"/>
            <a:ext cx="1470638" cy="1470638"/>
          </a:xfrm>
          <a:prstGeom prst="rect">
            <a:avLst/>
          </a:prstGeom>
        </p:spPr>
      </p:pic>
    </p:spTree>
    <p:extLst>
      <p:ext uri="{BB962C8B-B14F-4D97-AF65-F5344CB8AC3E}">
        <p14:creationId xmlns:p14="http://schemas.microsoft.com/office/powerpoint/2010/main" val="272231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2308324"/>
          </a:xfrm>
          <a:prstGeom prst="rect">
            <a:avLst/>
          </a:prstGeom>
          <a:noFill/>
        </p:spPr>
        <p:txBody>
          <a:bodyPr wrap="square" rtlCol="0">
            <a:spAutoFit/>
          </a:bodyPr>
          <a:lstStyle/>
          <a:p>
            <a:pPr algn="ctr"/>
            <a:r>
              <a:rPr kumimoji="1" lang="ja-JP" altLang="en-US" sz="4800" b="1" dirty="0"/>
              <a:t>電力の最適運用システム、</a:t>
            </a:r>
            <a:endParaRPr kumimoji="1" lang="en-US" altLang="ja-JP" sz="4800" b="1" dirty="0"/>
          </a:p>
          <a:p>
            <a:pPr algn="ctr"/>
            <a:r>
              <a:rPr kumimoji="1" lang="en-US" altLang="ja-JP" sz="4800" b="1" dirty="0"/>
              <a:t>SMART GRID MANAGEMENT</a:t>
            </a:r>
          </a:p>
          <a:p>
            <a:pPr algn="ct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ja-JP" altLang="en-US" sz="2400" b="1" dirty="0"/>
              <a:t>株式会社未来のコトは</a:t>
            </a:r>
            <a:r>
              <a:rPr lang="ja-JP" altLang="en-US" sz="2400" b="1" dirty="0">
                <a:effectLst/>
              </a:rPr>
              <a:t>、空調省エネルギーシステムをはじめとする省エネルギー事業で社会のニーズに貢献してきました。</a:t>
            </a:r>
            <a:endParaRPr lang="en-US" altLang="ja-JP" sz="2400" b="1" dirty="0">
              <a:effectLst/>
            </a:endParaRPr>
          </a:p>
          <a:p>
            <a:r>
              <a:rPr kumimoji="1" lang="ja-JP" altLang="en-US" sz="2400" b="1" dirty="0">
                <a:solidFill>
                  <a:srgbClr val="333333"/>
                </a:solidFill>
                <a:latin typeface="Montserrat" panose="00000500000000000000" pitchFamily="2" charset="0"/>
              </a:rPr>
              <a:t>この技術を活かし、</a:t>
            </a:r>
            <a:r>
              <a:rPr lang="en-US" altLang="ja-JP" sz="2400" b="1" dirty="0">
                <a:effectLst/>
              </a:rPr>
              <a:t>2050</a:t>
            </a:r>
            <a:r>
              <a:rPr lang="ja-JP" altLang="en-US" sz="2400" b="1" dirty="0">
                <a:effectLst/>
              </a:rPr>
              <a:t>年のカーボンニュートラルに貢献したいと考えております。</a:t>
            </a:r>
            <a:endParaRPr lang="en-US" altLang="ja-JP" sz="2400" b="1" dirty="0">
              <a:effectLst/>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2677656"/>
          </a:xfrm>
          <a:prstGeom prst="rect">
            <a:avLst/>
          </a:prstGeom>
          <a:noFill/>
        </p:spPr>
        <p:txBody>
          <a:bodyPr wrap="square" rtlCol="0">
            <a:spAutoFit/>
          </a:bodyPr>
          <a:lstStyle/>
          <a:p>
            <a:r>
              <a:rPr kumimoji="1" lang="ja-JP" altLang="en-US" sz="2800" b="1" dirty="0"/>
              <a:t>「</a:t>
            </a:r>
            <a:r>
              <a:rPr kumimoji="1" lang="en-US" altLang="ja-JP" sz="2800" b="1" dirty="0"/>
              <a:t>SMART GRID MANAGEMENT</a:t>
            </a:r>
          </a:p>
          <a:p>
            <a:r>
              <a:rPr kumimoji="1" lang="en-US" altLang="ja-JP" sz="2800" b="1" dirty="0"/>
              <a:t>(</a:t>
            </a:r>
            <a:r>
              <a:rPr kumimoji="1" lang="ja-JP" altLang="en-US" sz="2800" b="1" dirty="0"/>
              <a:t>スマートグリッドマネジメント</a:t>
            </a:r>
            <a:r>
              <a:rPr kumimoji="1" lang="en-US" altLang="ja-JP" sz="2800" b="1" dirty="0"/>
              <a:t>)</a:t>
            </a:r>
            <a:r>
              <a:rPr kumimoji="1" lang="ja-JP" altLang="en-US" sz="2800" b="1" dirty="0"/>
              <a:t>」は、気象情報と連動した</a:t>
            </a:r>
            <a:r>
              <a:rPr kumimoji="1" lang="en-US" altLang="ja-JP" sz="2800" b="1" dirty="0"/>
              <a:t>AI</a:t>
            </a:r>
            <a:r>
              <a:rPr kumimoji="1" lang="ja-JP" altLang="en-US" sz="2800" b="1" dirty="0"/>
              <a:t>が電力市場取引</a:t>
            </a:r>
            <a:r>
              <a:rPr kumimoji="1" lang="en-US" altLang="ja-JP" sz="2800" b="1" dirty="0"/>
              <a:t>(JEPX)</a:t>
            </a:r>
            <a:r>
              <a:rPr kumimoji="1" lang="ja-JP" altLang="en-US" sz="2800" b="1" dirty="0"/>
              <a:t>の情報を参照し、最適化された電力の運用を行う システムです。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株式会社未来のコト</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八尾市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14</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・工場などの製造業における電力の最適化</a:t>
            </a:r>
            <a:endParaRPr kumimoji="1" lang="en-US" altLang="ja-JP" sz="2800" b="1" dirty="0"/>
          </a:p>
          <a:p>
            <a:r>
              <a:rPr kumimoji="1" lang="ja-JP" altLang="en-US" sz="2800" b="1" dirty="0"/>
              <a:t>・商業施設、学校等敷地が広く、消費電力の多い施設への導入</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258007EF-6FE0-C34B-EB8A-750D5CD275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0590" y="6384180"/>
            <a:ext cx="3897008" cy="5164204"/>
          </a:xfrm>
          <a:prstGeom prst="rect">
            <a:avLst/>
          </a:prstGeom>
        </p:spPr>
      </p:pic>
      <p:pic>
        <p:nvPicPr>
          <p:cNvPr id="16" name="図 15">
            <a:extLst>
              <a:ext uri="{FF2B5EF4-FFF2-40B4-BE49-F238E27FC236}">
                <a16:creationId xmlns:a16="http://schemas.microsoft.com/office/drawing/2014/main" id="{AB5F578E-678C-29FA-2A29-6746D15BE2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916232" y="6312218"/>
            <a:ext cx="4115198" cy="2772598"/>
          </a:xfrm>
          <a:prstGeom prst="rect">
            <a:avLst/>
          </a:prstGeom>
        </p:spPr>
      </p:pic>
    </p:spTree>
    <p:extLst>
      <p:ext uri="{BB962C8B-B14F-4D97-AF65-F5344CB8AC3E}">
        <p14:creationId xmlns:p14="http://schemas.microsoft.com/office/powerpoint/2010/main" val="261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回転部振動ロス防止実現にて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省エネ率、消耗部寿命伸長</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エイ・アール・アイ合同会社は、</a:t>
            </a:r>
            <a:r>
              <a:rPr lang="en-US" altLang="ja-JP" sz="2400" b="1" dirty="0">
                <a:solidFill>
                  <a:srgbClr val="333333"/>
                </a:solidFill>
                <a:latin typeface="Montserrat" panose="00000500000000000000" pitchFamily="2" charset="0"/>
              </a:rPr>
              <a:t>2014</a:t>
            </a:r>
            <a:r>
              <a:rPr lang="ja-JP" altLang="en-US" sz="2400" b="1" dirty="0">
                <a:solidFill>
                  <a:srgbClr val="333333"/>
                </a:solidFill>
                <a:latin typeface="Montserrat" panose="00000500000000000000" pitchFamily="2" charset="0"/>
              </a:rPr>
              <a:t>年の創業以来自動バランサー「零芯」の製造販売を進めてきました。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この技術を生かし政府温暖化規正に寄与すべき、回転部の理想像を求めて研究開発しております。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5177996" cy="3108543"/>
          </a:xfrm>
          <a:prstGeom prst="rect">
            <a:avLst/>
          </a:prstGeom>
          <a:noFill/>
        </p:spPr>
        <p:txBody>
          <a:bodyPr wrap="square" rtlCol="0">
            <a:spAutoFit/>
          </a:bodyPr>
          <a:lstStyle/>
          <a:p>
            <a:r>
              <a:rPr kumimoji="1" lang="ja-JP" altLang="en-US" sz="2800" b="1" dirty="0"/>
              <a:t>新技術を各種回転部に装着する事で、</a:t>
            </a:r>
            <a:r>
              <a:rPr kumimoji="1" lang="en-US" altLang="ja-JP" sz="2800" b="1" dirty="0"/>
              <a:t>CO2</a:t>
            </a:r>
            <a:r>
              <a:rPr kumimoji="1" lang="ja-JP" altLang="en-US" sz="2800" b="1" dirty="0"/>
              <a:t>排出量を最大</a:t>
            </a:r>
            <a:r>
              <a:rPr kumimoji="1" lang="en-US" altLang="ja-JP" sz="2800" b="1" dirty="0"/>
              <a:t>30</a:t>
            </a:r>
            <a:r>
              <a:rPr kumimoji="1" lang="ja-JP" altLang="en-US" sz="2800" b="1" dirty="0"/>
              <a:t>％削減し、</a:t>
            </a:r>
            <a:r>
              <a:rPr kumimoji="1" lang="en-US" altLang="ja-JP" sz="2800" b="1" dirty="0"/>
              <a:t>50</a:t>
            </a:r>
            <a:r>
              <a:rPr kumimoji="1" lang="ja-JP" altLang="en-US" sz="2800" b="1" dirty="0"/>
              <a:t>％以上消耗部寿命伸長実現の技術を開発。温暖化規正を解決し、カーボンニュートラルでクリーンな社会を目指しています。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709553" y="2601796"/>
            <a:ext cx="8887462" cy="646331"/>
          </a:xfrm>
          <a:prstGeom prst="rect">
            <a:avLst/>
          </a:prstGeom>
          <a:noFill/>
        </p:spPr>
        <p:txBody>
          <a:bodyPr wrap="square" rtlCol="0">
            <a:spAutoFit/>
          </a:bodyPr>
          <a:lstStyle/>
          <a:p>
            <a:pPr algn="ctr"/>
            <a:r>
              <a:rPr kumimoji="1" lang="ja-JP" altLang="en-US" sz="3600" b="1" dirty="0"/>
              <a:t>エイ・アール・アイ合同会社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35255" y="3362359"/>
            <a:ext cx="6995749" cy="70565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kumimoji="1" lang="ja-JP" altLang="en-US" sz="2800" b="1" dirty="0">
                <a:solidFill>
                  <a:schemeClr val="tx1"/>
                </a:solidFill>
              </a:rPr>
              <a:t>枚方市</a:t>
            </a: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930505" y="14744925"/>
            <a:ext cx="3374760"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20</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2800" b="1" dirty="0"/>
              <a:t>回転部の有する各種産業機械製造業の省エネツール</a:t>
            </a:r>
            <a:endParaRPr kumimoji="1" lang="en-US" altLang="ja-JP" sz="2800" b="1" dirty="0"/>
          </a:p>
          <a:p>
            <a:pPr marL="457200" indent="-457200">
              <a:buFont typeface="Wingdings" panose="05000000000000000000" pitchFamily="2" charset="2"/>
              <a:buChar char="u"/>
            </a:pPr>
            <a:r>
              <a:rPr kumimoji="1" lang="ja-JP" altLang="en-US" sz="2800" b="1" dirty="0"/>
              <a:t>製造業におけるツール、フランジ、ギアー、主軸等の回転部組み込み省エネツール</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3020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617840" y="6636345"/>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896346" y="662774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04718" y="6996449"/>
            <a:ext cx="537394" cy="3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82400" y="7026777"/>
            <a:ext cx="513771" cy="31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780293" y="7699364"/>
            <a:ext cx="2821080" cy="369332"/>
          </a:xfrm>
          <a:prstGeom prst="rect">
            <a:avLst/>
          </a:prstGeom>
          <a:noFill/>
        </p:spPr>
        <p:txBody>
          <a:bodyPr wrap="square" rtlCol="0">
            <a:spAutoFit/>
          </a:bodyPr>
          <a:lstStyle/>
          <a:p>
            <a:r>
              <a:rPr kumimoji="1" lang="ja-JP" altLang="en-US" dirty="0"/>
              <a:t>製造フロー</a:t>
            </a:r>
          </a:p>
        </p:txBody>
      </p:sp>
      <p:sp>
        <p:nvSpPr>
          <p:cNvPr id="15" name="テキスト ボックス 14">
            <a:extLst>
              <a:ext uri="{FF2B5EF4-FFF2-40B4-BE49-F238E27FC236}">
                <a16:creationId xmlns:a16="http://schemas.microsoft.com/office/drawing/2014/main" id="{C25D74B0-AA1A-4AC8-0E9D-4D6E6E7B6C62}"/>
              </a:ext>
            </a:extLst>
          </p:cNvPr>
          <p:cNvSpPr txBox="1"/>
          <p:nvPr/>
        </p:nvSpPr>
        <p:spPr>
          <a:xfrm>
            <a:off x="1566195" y="8326677"/>
            <a:ext cx="2717042" cy="369332"/>
          </a:xfrm>
          <a:prstGeom prst="rect">
            <a:avLst/>
          </a:prstGeom>
          <a:solidFill>
            <a:srgbClr val="FFFF00"/>
          </a:solidFill>
        </p:spPr>
        <p:txBody>
          <a:bodyPr wrap="square" rtlCol="0">
            <a:spAutoFit/>
          </a:bodyPr>
          <a:lstStyle/>
          <a:p>
            <a:r>
              <a:rPr kumimoji="1" lang="ja-JP" altLang="en-US" b="1" dirty="0"/>
              <a:t>自動バランサー「零芯」</a:t>
            </a:r>
          </a:p>
        </p:txBody>
      </p:sp>
      <p:pic>
        <p:nvPicPr>
          <p:cNvPr id="2" name="図 1" descr="マルチ加工マシン　無料画像 に対する画像結果">
            <a:extLst>
              <a:ext uri="{FF2B5EF4-FFF2-40B4-BE49-F238E27FC236}">
                <a16:creationId xmlns:a16="http://schemas.microsoft.com/office/drawing/2014/main" id="{1FBC14C9-C001-8878-EE5D-07FF850549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01718" y="6563067"/>
            <a:ext cx="1560420" cy="1393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マルチ加工マシニングマシン　無料画像 に対する画像結果">
            <a:extLst>
              <a:ext uri="{FF2B5EF4-FFF2-40B4-BE49-F238E27FC236}">
                <a16:creationId xmlns:a16="http://schemas.microsoft.com/office/drawing/2014/main" id="{3F19D261-B8C6-281E-7A02-30D8B188AE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1448" y="6557131"/>
            <a:ext cx="1675067" cy="14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descr="組立ロボット 無料画像 に対する画像結果">
            <a:extLst>
              <a:ext uri="{FF2B5EF4-FFF2-40B4-BE49-F238E27FC236}">
                <a16:creationId xmlns:a16="http://schemas.microsoft.com/office/drawing/2014/main" id="{79FCCBB6-6478-9B55-471B-F9D564EFCC0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639198" y="6557131"/>
            <a:ext cx="1836507" cy="1371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3FFCD78-CA14-1447-E828-95B7949335A4}"/>
              </a:ext>
            </a:extLst>
          </p:cNvPr>
          <p:cNvSpPr txBox="1"/>
          <p:nvPr/>
        </p:nvSpPr>
        <p:spPr>
          <a:xfrm>
            <a:off x="4472939" y="8009642"/>
            <a:ext cx="1786606" cy="307777"/>
          </a:xfrm>
          <a:prstGeom prst="rect">
            <a:avLst/>
          </a:prstGeom>
          <a:solidFill>
            <a:srgbClr val="FFFF00"/>
          </a:solidFill>
          <a:ln>
            <a:noFill/>
          </a:ln>
        </p:spPr>
        <p:txBody>
          <a:bodyPr wrap="square" rtlCol="0">
            <a:spAutoFit/>
          </a:bodyPr>
          <a:lstStyle/>
          <a:p>
            <a:r>
              <a:rPr kumimoji="1" lang="ja-JP" altLang="en-US" sz="1400" b="1" u="sng" dirty="0"/>
              <a:t>旋盤形マルチマシン</a:t>
            </a:r>
          </a:p>
        </p:txBody>
      </p:sp>
      <p:sp>
        <p:nvSpPr>
          <p:cNvPr id="17" name="テキスト ボックス 16">
            <a:extLst>
              <a:ext uri="{FF2B5EF4-FFF2-40B4-BE49-F238E27FC236}">
                <a16:creationId xmlns:a16="http://schemas.microsoft.com/office/drawing/2014/main" id="{B027A994-005E-A3EF-285C-3F79176C53DC}"/>
              </a:ext>
            </a:extLst>
          </p:cNvPr>
          <p:cNvSpPr txBox="1"/>
          <p:nvPr/>
        </p:nvSpPr>
        <p:spPr>
          <a:xfrm>
            <a:off x="6403784" y="7990656"/>
            <a:ext cx="2015538" cy="276999"/>
          </a:xfrm>
          <a:prstGeom prst="rect">
            <a:avLst/>
          </a:prstGeom>
          <a:solidFill>
            <a:srgbClr val="FFFF00"/>
          </a:solidFill>
          <a:ln>
            <a:noFill/>
          </a:ln>
        </p:spPr>
        <p:txBody>
          <a:bodyPr wrap="square" rtlCol="0">
            <a:spAutoFit/>
          </a:bodyPr>
          <a:lstStyle/>
          <a:p>
            <a:r>
              <a:rPr kumimoji="1" lang="ja-JP" altLang="en-US" sz="1200" b="1" u="sng" dirty="0"/>
              <a:t>マシニング形マルチマシン</a:t>
            </a:r>
          </a:p>
        </p:txBody>
      </p:sp>
      <p:sp>
        <p:nvSpPr>
          <p:cNvPr id="18" name="テキスト ボックス 17">
            <a:extLst>
              <a:ext uri="{FF2B5EF4-FFF2-40B4-BE49-F238E27FC236}">
                <a16:creationId xmlns:a16="http://schemas.microsoft.com/office/drawing/2014/main" id="{828964CB-1E51-483A-3F4A-1F62F14B0F0F}"/>
              </a:ext>
            </a:extLst>
          </p:cNvPr>
          <p:cNvSpPr txBox="1"/>
          <p:nvPr/>
        </p:nvSpPr>
        <p:spPr>
          <a:xfrm>
            <a:off x="8753075" y="7976200"/>
            <a:ext cx="1836507" cy="276999"/>
          </a:xfrm>
          <a:prstGeom prst="rect">
            <a:avLst/>
          </a:prstGeom>
          <a:solidFill>
            <a:srgbClr val="FFFF00"/>
          </a:solidFill>
          <a:ln>
            <a:noFill/>
          </a:ln>
        </p:spPr>
        <p:txBody>
          <a:bodyPr wrap="square" rtlCol="0">
            <a:spAutoFit/>
          </a:bodyPr>
          <a:lstStyle/>
          <a:p>
            <a:r>
              <a:rPr kumimoji="1" lang="ja-JP" altLang="en-US" sz="1200" b="1" u="sng" dirty="0"/>
              <a:t>ロボットによる組立</a:t>
            </a:r>
          </a:p>
        </p:txBody>
      </p:sp>
      <p:pic>
        <p:nvPicPr>
          <p:cNvPr id="21" name="図 20">
            <a:extLst>
              <a:ext uri="{FF2B5EF4-FFF2-40B4-BE49-F238E27FC236}">
                <a16:creationId xmlns:a16="http://schemas.microsoft.com/office/drawing/2014/main" id="{5145093F-7A8F-44D4-068B-7D0B743EE2FF}"/>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1869086" y="5913119"/>
            <a:ext cx="1981913" cy="2803917"/>
          </a:xfrm>
          <a:prstGeom prst="rect">
            <a:avLst/>
          </a:prstGeom>
          <a:ln>
            <a:solidFill>
              <a:schemeClr val="tx1"/>
            </a:solidFill>
          </a:ln>
        </p:spPr>
      </p:pic>
      <p:pic>
        <p:nvPicPr>
          <p:cNvPr id="1026" name="Picture 2" descr="カーボンニュートラルにふさわしい無料写真 に対する画像結果">
            <a:extLst>
              <a:ext uri="{FF2B5EF4-FFF2-40B4-BE49-F238E27FC236}">
                <a16:creationId xmlns:a16="http://schemas.microsoft.com/office/drawing/2014/main" id="{44E0F135-3756-CA82-791E-E05AAB8694A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84540" y="8969972"/>
            <a:ext cx="3180479" cy="226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EMS-AI</a:t>
            </a:r>
            <a:r>
              <a:rPr kumimoji="1" lang="ja-JP" altLang="en-US" sz="4800" b="1" dirty="0">
                <a:latin typeface="Meiryo UI" panose="020B0604030504040204" pitchFamily="50" charset="-128"/>
                <a:ea typeface="Meiryo UI" panose="020B0604030504040204" pitchFamily="50" charset="-128"/>
              </a:rPr>
              <a:t>：</a:t>
            </a:r>
            <a:r>
              <a:rPr kumimoji="1" lang="en-US" altLang="ja-JP" sz="4800" b="1" dirty="0">
                <a:latin typeface="Meiryo UI" panose="020B0604030504040204" pitchFamily="50" charset="-128"/>
                <a:ea typeface="Meiryo UI" panose="020B0604030504040204" pitchFamily="50" charset="-128"/>
              </a:rPr>
              <a:t>AI</a:t>
            </a:r>
            <a:r>
              <a:rPr kumimoji="1" lang="ja-JP" altLang="en-US" sz="4800" b="1" dirty="0">
                <a:latin typeface="Meiryo UI" panose="020B0604030504040204" pitchFamily="50" charset="-128"/>
                <a:ea typeface="Meiryo UI" panose="020B0604030504040204" pitchFamily="50" charset="-128"/>
              </a:rPr>
              <a:t>を活用した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エネルギー・マネジメント・サービス</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047308" cy="1631216"/>
          </a:xfrm>
          <a:prstGeom prst="rect">
            <a:avLst/>
          </a:prstGeom>
          <a:noFill/>
        </p:spPr>
        <p:txBody>
          <a:bodyPr wrap="square" rtlCol="0">
            <a:spAutoFit/>
          </a:bodyPr>
          <a:lstStyle/>
          <a:p>
            <a:pPr algn="just"/>
            <a:r>
              <a:rPr lang="ja-JP" altLang="en-US" sz="2400" b="1" dirty="0">
                <a:solidFill>
                  <a:srgbClr val="333333"/>
                </a:solidFill>
                <a:latin typeface="Montserrat" panose="00000500000000000000" pitchFamily="2" charset="0"/>
              </a:rPr>
              <a:t>きんでんは、総合設備エンジニアリング企業として培った高い技術力を基盤に、脱炭素社会の実現に向けたソリューションを提供、高効率機器導入やエネマネサービス構築など、設計・施工・保守を一貫して対応、省エネ・</a:t>
            </a:r>
            <a:r>
              <a:rPr lang="en-US" altLang="ja-JP" sz="2400" b="1" dirty="0">
                <a:solidFill>
                  <a:srgbClr val="333333"/>
                </a:solidFill>
                <a:latin typeface="Montserrat" panose="00000500000000000000" pitchFamily="2" charset="0"/>
              </a:rPr>
              <a:t>CO₂</a:t>
            </a:r>
            <a:r>
              <a:rPr lang="ja-JP" altLang="en-US" sz="2400" b="1" dirty="0">
                <a:solidFill>
                  <a:srgbClr val="333333"/>
                </a:solidFill>
                <a:latin typeface="Montserrat" panose="00000500000000000000" pitchFamily="2" charset="0"/>
              </a:rPr>
              <a:t>削減をトータルにサポートします。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株式会社きんでん</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令和８年４月７日時点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 name="テキスト ボックス 1">
            <a:extLst>
              <a:ext uri="{FF2B5EF4-FFF2-40B4-BE49-F238E27FC236}">
                <a16:creationId xmlns:a16="http://schemas.microsoft.com/office/drawing/2014/main" id="{9F81309B-8234-3A70-7E79-F4B72300CF3A}"/>
              </a:ext>
            </a:extLst>
          </p:cNvPr>
          <p:cNvSpPr txBox="1"/>
          <p:nvPr/>
        </p:nvSpPr>
        <p:spPr>
          <a:xfrm>
            <a:off x="241298" y="12832378"/>
            <a:ext cx="5535033" cy="2246769"/>
          </a:xfrm>
          <a:prstGeom prst="rect">
            <a:avLst/>
          </a:prstGeom>
          <a:noFill/>
        </p:spPr>
        <p:txBody>
          <a:bodyPr wrap="square" rtlCol="0">
            <a:spAutoFit/>
          </a:bodyPr>
          <a:lstStyle/>
          <a:p>
            <a:r>
              <a:rPr kumimoji="1" lang="en-US" altLang="ja-JP" sz="2800" b="1" dirty="0"/>
              <a:t>AI</a:t>
            </a:r>
            <a:r>
              <a:rPr kumimoji="1" lang="ja-JP" altLang="en-US" sz="2800" b="1" dirty="0"/>
              <a:t>による省エネ制御は、エネルギー消費量削減だけでなく、</a:t>
            </a:r>
            <a:r>
              <a:rPr kumimoji="1" lang="en-US" altLang="ja-JP" sz="2800" b="1" dirty="0"/>
              <a:t>CO</a:t>
            </a:r>
            <a:r>
              <a:rPr kumimoji="1" lang="en-US" altLang="ja-JP" sz="2000" b="1" dirty="0"/>
              <a:t>2</a:t>
            </a:r>
            <a:r>
              <a:rPr kumimoji="1" lang="ja-JP" altLang="en-US" sz="2800" b="1" dirty="0"/>
              <a:t>排出量削減による「環境価値創出」、設備管理の省力化による「働き方改革」も実現します。</a:t>
            </a:r>
            <a:endParaRPr kumimoji="1" lang="en-US" altLang="ja-JP" sz="2800" b="1" dirty="0"/>
          </a:p>
        </p:txBody>
      </p:sp>
      <p:sp>
        <p:nvSpPr>
          <p:cNvPr id="3" name="テキスト ボックス 2">
            <a:extLst>
              <a:ext uri="{FF2B5EF4-FFF2-40B4-BE49-F238E27FC236}">
                <a16:creationId xmlns:a16="http://schemas.microsoft.com/office/drawing/2014/main" id="{F8118400-D944-1607-A9FA-15C470AB00FA}"/>
              </a:ext>
            </a:extLst>
          </p:cNvPr>
          <p:cNvSpPr txBox="1"/>
          <p:nvPr/>
        </p:nvSpPr>
        <p:spPr>
          <a:xfrm>
            <a:off x="1444067" y="9478718"/>
            <a:ext cx="8987396" cy="2677656"/>
          </a:xfrm>
          <a:prstGeom prst="rect">
            <a:avLst/>
          </a:prstGeom>
          <a:noFill/>
        </p:spPr>
        <p:txBody>
          <a:bodyPr wrap="square" rtlCol="0">
            <a:spAutoFit/>
          </a:bodyPr>
          <a:lstStyle/>
          <a:p>
            <a:r>
              <a:rPr kumimoji="1" lang="ja-JP" altLang="en-US" sz="2800" b="1" dirty="0"/>
              <a:t>お客さま施設に設置する「</a:t>
            </a:r>
            <a:r>
              <a:rPr kumimoji="1" lang="en-US" altLang="ja-JP" sz="2800" b="1" dirty="0"/>
              <a:t>K-BOX</a:t>
            </a:r>
            <a:r>
              <a:rPr kumimoji="1" lang="ja-JP" altLang="en-US" sz="2800" b="1" dirty="0"/>
              <a:t>」が空調設備の運転データや温湿度などの環境データを収集、それらをクラウド上の</a:t>
            </a:r>
            <a:r>
              <a:rPr kumimoji="1" lang="en-US" altLang="ja-JP" sz="2800" b="1" dirty="0"/>
              <a:t>AI</a:t>
            </a:r>
            <a:r>
              <a:rPr kumimoji="1" lang="ja-JP" altLang="en-US" sz="2800" b="1" dirty="0"/>
              <a:t>が学習することにより空調設備の運転を最適化、約</a:t>
            </a:r>
            <a:r>
              <a:rPr kumimoji="1" lang="en-US" altLang="ja-JP" sz="2800" b="1" dirty="0"/>
              <a:t>20</a:t>
            </a:r>
            <a:r>
              <a:rPr kumimoji="1" lang="ja-JP" altLang="en-US" sz="2800" b="1" dirty="0"/>
              <a:t>％の省エネを実現します。</a:t>
            </a:r>
            <a:r>
              <a:rPr kumimoji="1" lang="en-US" altLang="ja-JP" sz="2800" b="1" dirty="0"/>
              <a:t>2025</a:t>
            </a:r>
            <a:r>
              <a:rPr kumimoji="1" lang="ja-JP" altLang="en-US" sz="2800" b="1" dirty="0"/>
              <a:t>年大阪・関西万博の 国内外</a:t>
            </a:r>
            <a:r>
              <a:rPr kumimoji="1" lang="en-US" altLang="ja-JP" sz="2800" b="1" dirty="0"/>
              <a:t>11</a:t>
            </a:r>
            <a:r>
              <a:rPr kumimoji="1" lang="ja-JP" altLang="en-US" sz="2800" b="1" dirty="0"/>
              <a:t>施設で実施した実証実験により、その省エネ効果を検証し、有用性を明らかにしました。</a:t>
            </a:r>
          </a:p>
        </p:txBody>
      </p:sp>
      <p:pic>
        <p:nvPicPr>
          <p:cNvPr id="12" name="図 11">
            <a:extLst>
              <a:ext uri="{FF2B5EF4-FFF2-40B4-BE49-F238E27FC236}">
                <a16:creationId xmlns:a16="http://schemas.microsoft.com/office/drawing/2014/main" id="{567BF127-ABBC-24CB-CCAE-F597F1F19C69}"/>
              </a:ext>
            </a:extLst>
          </p:cNvPr>
          <p:cNvPicPr>
            <a:picLocks noChangeAspect="1"/>
          </p:cNvPicPr>
          <p:nvPr/>
        </p:nvPicPr>
        <p:blipFill>
          <a:blip r:embed="rId3"/>
          <a:stretch>
            <a:fillRect/>
          </a:stretch>
        </p:blipFill>
        <p:spPr>
          <a:xfrm>
            <a:off x="3177276" y="6178264"/>
            <a:ext cx="5198110" cy="3313033"/>
          </a:xfrm>
          <a:prstGeom prst="rect">
            <a:avLst/>
          </a:prstGeom>
        </p:spPr>
      </p:pic>
      <p:sp>
        <p:nvSpPr>
          <p:cNvPr id="7" name="テキスト ボックス 6">
            <a:extLst>
              <a:ext uri="{FF2B5EF4-FFF2-40B4-BE49-F238E27FC236}">
                <a16:creationId xmlns:a16="http://schemas.microsoft.com/office/drawing/2014/main" id="{E8754DCA-3D78-43BC-9D70-0D719B5DE7B7}"/>
              </a:ext>
            </a:extLst>
          </p:cNvPr>
          <p:cNvSpPr txBox="1"/>
          <p:nvPr/>
        </p:nvSpPr>
        <p:spPr>
          <a:xfrm>
            <a:off x="8770041" y="9195305"/>
            <a:ext cx="1554667" cy="369332"/>
          </a:xfrm>
          <a:prstGeom prst="rect">
            <a:avLst/>
          </a:prstGeom>
          <a:noFill/>
        </p:spPr>
        <p:txBody>
          <a:bodyPr wrap="square" rtlCol="0">
            <a:spAutoFit/>
          </a:bodyPr>
          <a:lstStyle/>
          <a:p>
            <a:r>
              <a:rPr kumimoji="1" lang="en-US" altLang="ja-JP" dirty="0"/>
              <a:t>©Expo 2025</a:t>
            </a:r>
            <a:endParaRPr kumimoji="1" lang="ja-JP" altLang="en-US" dirty="0"/>
          </a:p>
        </p:txBody>
      </p:sp>
    </p:spTree>
    <p:extLst>
      <p:ext uri="{BB962C8B-B14F-4D97-AF65-F5344CB8AC3E}">
        <p14:creationId xmlns:p14="http://schemas.microsoft.com/office/powerpoint/2010/main" val="182055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コーニシュセンサを活用したプレス加工時リアルタイム検知システム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677656"/>
          </a:xfrm>
          <a:prstGeom prst="rect">
            <a:avLst/>
          </a:prstGeom>
          <a:noFill/>
        </p:spPr>
        <p:txBody>
          <a:bodyPr wrap="square" rtlCol="0">
            <a:spAutoFit/>
          </a:bodyPr>
          <a:lstStyle/>
          <a:p>
            <a:r>
              <a:rPr kumimoji="1" lang="ja-JP" altLang="en-US" sz="2400" b="1" dirty="0"/>
              <a:t>株式会社小西金型工学は、</a:t>
            </a:r>
            <a:r>
              <a:rPr kumimoji="1" lang="en-US" altLang="ja-JP" sz="2400" b="1" dirty="0"/>
              <a:t>1968</a:t>
            </a:r>
            <a:r>
              <a:rPr lang="ja-JP" altLang="en-US" sz="2400" b="1" i="0" dirty="0">
                <a:solidFill>
                  <a:srgbClr val="333333"/>
                </a:solidFill>
                <a:effectLst/>
                <a:latin typeface="Montserrat" panose="00000500000000000000" pitchFamily="2" charset="0"/>
              </a:rPr>
              <a:t>年の創業以来、プレス金型を製造し、国内外メーカーに高品質金型を提供してきました。自社開発のコーニシュセンサは、プレス加工と同時に、</a:t>
            </a:r>
            <a:r>
              <a:rPr lang="en-US" altLang="ja-JP" sz="2400" b="1" i="0" dirty="0">
                <a:solidFill>
                  <a:srgbClr val="333333"/>
                </a:solidFill>
                <a:effectLst/>
                <a:latin typeface="Montserrat" panose="00000500000000000000" pitchFamily="2" charset="0"/>
              </a:rPr>
              <a:t>AI</a:t>
            </a:r>
            <a:r>
              <a:rPr lang="ja-JP" altLang="en-US" sz="2400" b="1" i="0" dirty="0">
                <a:solidFill>
                  <a:srgbClr val="333333"/>
                </a:solidFill>
                <a:effectLst/>
                <a:latin typeface="Montserrat" panose="00000500000000000000" pitchFamily="2" charset="0"/>
              </a:rPr>
              <a:t>がそのパターンを解析・判定。事前に不良原因を抑制し、持続可能な生産を実現。</a:t>
            </a:r>
          </a:p>
          <a:p>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539430"/>
          </a:xfrm>
          <a:prstGeom prst="rect">
            <a:avLst/>
          </a:prstGeom>
          <a:noFill/>
        </p:spPr>
        <p:txBody>
          <a:bodyPr wrap="square" rtlCol="0">
            <a:spAutoFit/>
          </a:bodyPr>
          <a:lstStyle/>
          <a:p>
            <a:r>
              <a:rPr kumimoji="1" lang="ja-JP" altLang="en-US" sz="2800" b="1" dirty="0"/>
              <a:t>製造プロセス起因の</a:t>
            </a:r>
            <a:r>
              <a:rPr kumimoji="1" lang="en-US" altLang="ja-JP" sz="2800" b="1" dirty="0"/>
              <a:t>CO₂</a:t>
            </a:r>
            <a:r>
              <a:rPr kumimoji="1" lang="ja-JP" altLang="en-US" sz="2800" b="1" dirty="0"/>
              <a:t>排出量を最大</a:t>
            </a:r>
            <a:r>
              <a:rPr kumimoji="1" lang="en-US" altLang="ja-JP" sz="2800" b="1" dirty="0"/>
              <a:t>70</a:t>
            </a:r>
            <a:r>
              <a:rPr kumimoji="1" lang="ja-JP" altLang="en-US" sz="2800" b="1" dirty="0"/>
              <a:t>％削減した</a:t>
            </a:r>
          </a:p>
          <a:p>
            <a:r>
              <a:rPr kumimoji="1" lang="en-US" altLang="ja-JP" sz="2800" b="1" dirty="0"/>
              <a:t>『</a:t>
            </a:r>
            <a:r>
              <a:rPr kumimoji="1" lang="ja-JP" altLang="en-US" sz="2800" b="1" dirty="0"/>
              <a:t>コーニシュ検知システム</a:t>
            </a:r>
            <a:r>
              <a:rPr kumimoji="1" lang="en-US" altLang="ja-JP" sz="2800" b="1" dirty="0"/>
              <a:t>』</a:t>
            </a:r>
            <a:r>
              <a:rPr kumimoji="1" lang="ja-JP" altLang="en-US" sz="2800" b="1" dirty="0"/>
              <a:t>を実用化</a:t>
            </a:r>
            <a:r>
              <a:rPr kumimoji="1" lang="ja-JP" altLang="en-US" sz="2800" b="1"/>
              <a:t>しました。生産</a:t>
            </a:r>
            <a:r>
              <a:rPr kumimoji="1" lang="ja-JP" altLang="en-US" sz="2800" b="1" dirty="0"/>
              <a:t>現場の「資源活用</a:t>
            </a:r>
            <a:r>
              <a:rPr kumimoji="1" lang="ja-JP" altLang="en-US" sz="2800" b="1"/>
              <a:t>最適化」の問題を解決し</a:t>
            </a:r>
            <a:r>
              <a:rPr kumimoji="1" lang="ja-JP" altLang="en-US" sz="2800" b="1" dirty="0"/>
              <a:t>、持続可能</a:t>
            </a:r>
            <a:r>
              <a:rPr kumimoji="1" lang="ja-JP" altLang="en-US" sz="2800" b="1"/>
              <a:t>な製造業社会の</a:t>
            </a:r>
            <a:r>
              <a:rPr kumimoji="1" lang="ja-JP" altLang="en-US" sz="2800" b="1" dirty="0"/>
              <a:t>構築を目指しています。</a:t>
            </a:r>
          </a:p>
          <a:p>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株式会社小西金型工学</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５月　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・多分野の製造業における歩留まり向上や標準インフラ化</a:t>
            </a:r>
            <a:endParaRPr kumimoji="1" lang="en-US" altLang="ja-JP" sz="2800" b="1" dirty="0"/>
          </a:p>
          <a:p>
            <a:r>
              <a:rPr kumimoji="1" lang="ja-JP" altLang="en-US" sz="2800" b="1" dirty="0"/>
              <a:t>・樹脂や鍛造金型等へ水平展開可能なコーニシュセンサシステム</a:t>
            </a:r>
            <a:endParaRPr kumimoji="1" lang="en-US" altLang="ja-JP" sz="2800" b="1" dirty="0"/>
          </a:p>
        </p:txBody>
      </p:sp>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82108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937174" y="6634778"/>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547276"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21302" y="7009206"/>
            <a:ext cx="716034" cy="332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7951719" y="6929666"/>
            <a:ext cx="716034" cy="471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4620774" y="7730602"/>
            <a:ext cx="5602217" cy="369332"/>
          </a:xfrm>
          <a:prstGeom prst="rect">
            <a:avLst/>
          </a:prstGeom>
          <a:noFill/>
        </p:spPr>
        <p:txBody>
          <a:bodyPr wrap="square" rtlCol="0">
            <a:spAutoFit/>
          </a:bodyPr>
          <a:lstStyle/>
          <a:p>
            <a:pPr algn="ctr"/>
            <a:r>
              <a:rPr kumimoji="1" lang="ja-JP" altLang="en-US" dirty="0"/>
              <a:t>コーニシュ非破壊検査システム導入フロー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endParaRPr kumimoji="1" lang="en-US" altLang="ja-JP" dirty="0">
              <a:solidFill>
                <a:schemeClr val="tx1"/>
              </a:solidFill>
            </a:endParaRPr>
          </a:p>
          <a:p>
            <a:r>
              <a:rPr kumimoji="1" lang="ja-JP" altLang="en-US" dirty="0">
                <a:solidFill>
                  <a:schemeClr val="tx1"/>
                </a:solidFill>
              </a:rPr>
              <a:t>・製造プロセス起因</a:t>
            </a:r>
            <a:r>
              <a:rPr kumimoji="1" lang="en-US" altLang="ja-JP" dirty="0">
                <a:solidFill>
                  <a:schemeClr val="tx1"/>
                </a:solidFill>
              </a:rPr>
              <a:t>CO₂</a:t>
            </a:r>
            <a:r>
              <a:rPr kumimoji="1" lang="ja-JP" altLang="en-US" dirty="0">
                <a:solidFill>
                  <a:schemeClr val="tx1"/>
                </a:solidFill>
              </a:rPr>
              <a:t>排出量を最大</a:t>
            </a:r>
            <a:r>
              <a:rPr kumimoji="1" lang="en-US" altLang="ja-JP" dirty="0">
                <a:solidFill>
                  <a:schemeClr val="tx1"/>
                </a:solidFill>
              </a:rPr>
              <a:t>70</a:t>
            </a:r>
            <a:r>
              <a:rPr kumimoji="1" lang="ja-JP" altLang="en-US" dirty="0">
                <a:solidFill>
                  <a:schemeClr val="tx1"/>
                </a:solidFill>
              </a:rPr>
              <a:t>％削減</a:t>
            </a:r>
          </a:p>
          <a:p>
            <a:r>
              <a:rPr kumimoji="1" lang="ja-JP" altLang="en-US" dirty="0">
                <a:solidFill>
                  <a:schemeClr val="tx1"/>
                </a:solidFill>
              </a:rPr>
              <a:t>・年間約</a:t>
            </a:r>
            <a:r>
              <a:rPr kumimoji="1" lang="en-US" altLang="ja-JP" dirty="0">
                <a:solidFill>
                  <a:schemeClr val="tx1"/>
                </a:solidFill>
              </a:rPr>
              <a:t>184 t-CO₂</a:t>
            </a:r>
            <a:r>
              <a:rPr kumimoji="1" lang="ja-JP" altLang="en-US" dirty="0">
                <a:solidFill>
                  <a:schemeClr val="tx1"/>
                </a:solidFill>
              </a:rPr>
              <a:t>削減（</a:t>
            </a:r>
            <a:r>
              <a:rPr kumimoji="1" lang="en-US" altLang="ja-JP" dirty="0">
                <a:solidFill>
                  <a:schemeClr val="tx1"/>
                </a:solidFill>
              </a:rPr>
              <a:t>1,000 t</a:t>
            </a:r>
            <a:r>
              <a:rPr kumimoji="1" lang="ja-JP" altLang="en-US" dirty="0">
                <a:solidFill>
                  <a:schemeClr val="tx1"/>
                </a:solidFill>
              </a:rPr>
              <a:t>生産ベース）</a:t>
            </a:r>
          </a:p>
          <a:p>
            <a:r>
              <a:rPr kumimoji="1" lang="ja-JP" altLang="en-US" dirty="0">
                <a:solidFill>
                  <a:schemeClr val="tx1"/>
                </a:solidFill>
              </a:rPr>
              <a:t>・</a:t>
            </a:r>
            <a:r>
              <a:rPr kumimoji="1" lang="en-US" altLang="ja-JP" dirty="0">
                <a:solidFill>
                  <a:schemeClr val="tx1"/>
                </a:solidFill>
              </a:rPr>
              <a:t>SDGs12</a:t>
            </a:r>
            <a:r>
              <a:rPr kumimoji="1" lang="ja-JP" altLang="en-US" dirty="0">
                <a:solidFill>
                  <a:schemeClr val="tx1"/>
                </a:solidFill>
              </a:rPr>
              <a:t>（つくる責任）・</a:t>
            </a:r>
            <a:r>
              <a:rPr kumimoji="1" lang="en-US" altLang="ja-JP" dirty="0">
                <a:solidFill>
                  <a:schemeClr val="tx1"/>
                </a:solidFill>
              </a:rPr>
              <a:t>13</a:t>
            </a:r>
            <a:r>
              <a:rPr kumimoji="1" lang="ja-JP" altLang="en-US" dirty="0">
                <a:solidFill>
                  <a:schemeClr val="tx1"/>
                </a:solidFill>
              </a:rPr>
              <a:t>（気候変動対策）に貢献</a:t>
            </a:r>
            <a:endParaRPr kumimoji="1" lang="en-US" altLang="ja-JP" dirty="0">
              <a:solidFill>
                <a:schemeClr val="tx1"/>
              </a:solidFill>
            </a:endParaRPr>
          </a:p>
          <a:p>
            <a:endParaRPr kumimoji="1" lang="ja-JP" altLang="en-US" dirty="0">
              <a:solidFill>
                <a:schemeClr val="tx1"/>
              </a:solidFill>
            </a:endParaRPr>
          </a:p>
        </p:txBody>
      </p:sp>
      <p:pic>
        <p:nvPicPr>
          <p:cNvPr id="13" name="図 12">
            <a:extLst>
              <a:ext uri="{FF2B5EF4-FFF2-40B4-BE49-F238E27FC236}">
                <a16:creationId xmlns:a16="http://schemas.microsoft.com/office/drawing/2014/main" id="{EF3ED5D0-E996-E15A-52A6-C37E5747DD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3700" y="6670824"/>
            <a:ext cx="2821080" cy="2011019"/>
          </a:xfrm>
          <a:prstGeom prst="rect">
            <a:avLst/>
          </a:prstGeom>
        </p:spPr>
      </p:pic>
      <p:pic>
        <p:nvPicPr>
          <p:cNvPr id="15" name="図 14">
            <a:extLst>
              <a:ext uri="{FF2B5EF4-FFF2-40B4-BE49-F238E27FC236}">
                <a16:creationId xmlns:a16="http://schemas.microsoft.com/office/drawing/2014/main" id="{048AB196-C81C-EC80-B87F-7BC35078F219}"/>
              </a:ext>
            </a:extLst>
          </p:cNvPr>
          <p:cNvPicPr>
            <a:picLocks noChangeAspect="1"/>
          </p:cNvPicPr>
          <p:nvPr/>
        </p:nvPicPr>
        <p:blipFill>
          <a:blip r:embed="rId3"/>
          <a:stretch>
            <a:fillRect/>
          </a:stretch>
        </p:blipFill>
        <p:spPr>
          <a:xfrm>
            <a:off x="4950855" y="6636919"/>
            <a:ext cx="1395238" cy="919048"/>
          </a:xfrm>
          <a:prstGeom prst="rect">
            <a:avLst/>
          </a:prstGeom>
        </p:spPr>
      </p:pic>
      <p:pic>
        <p:nvPicPr>
          <p:cNvPr id="17" name="図 16">
            <a:extLst>
              <a:ext uri="{FF2B5EF4-FFF2-40B4-BE49-F238E27FC236}">
                <a16:creationId xmlns:a16="http://schemas.microsoft.com/office/drawing/2014/main" id="{4404A855-90E1-B022-2E9C-7DFEFDF71A64}"/>
              </a:ext>
            </a:extLst>
          </p:cNvPr>
          <p:cNvPicPr>
            <a:picLocks noChangeAspect="1"/>
          </p:cNvPicPr>
          <p:nvPr/>
        </p:nvPicPr>
        <p:blipFill>
          <a:blip r:embed="rId4"/>
          <a:stretch>
            <a:fillRect/>
          </a:stretch>
        </p:blipFill>
        <p:spPr>
          <a:xfrm>
            <a:off x="6707284" y="6670824"/>
            <a:ext cx="1336372" cy="887284"/>
          </a:xfrm>
          <a:prstGeom prst="rect">
            <a:avLst/>
          </a:prstGeom>
        </p:spPr>
      </p:pic>
      <p:pic>
        <p:nvPicPr>
          <p:cNvPr id="19" name="図 18">
            <a:extLst>
              <a:ext uri="{FF2B5EF4-FFF2-40B4-BE49-F238E27FC236}">
                <a16:creationId xmlns:a16="http://schemas.microsoft.com/office/drawing/2014/main" id="{837CD7FE-48B2-5975-3DBD-F5EC095D12F4}"/>
              </a:ext>
            </a:extLst>
          </p:cNvPr>
          <p:cNvPicPr>
            <a:picLocks noChangeAspect="1"/>
          </p:cNvPicPr>
          <p:nvPr/>
        </p:nvPicPr>
        <p:blipFill>
          <a:blip r:embed="rId5"/>
          <a:stretch>
            <a:fillRect/>
          </a:stretch>
        </p:blipFill>
        <p:spPr>
          <a:xfrm>
            <a:off x="8575816" y="6743114"/>
            <a:ext cx="1367689" cy="801209"/>
          </a:xfrm>
          <a:prstGeom prst="rect">
            <a:avLst/>
          </a:prstGeom>
        </p:spPr>
      </p:pic>
      <p:sp>
        <p:nvSpPr>
          <p:cNvPr id="12" name="テキスト ボックス 11">
            <a:extLst>
              <a:ext uri="{FF2B5EF4-FFF2-40B4-BE49-F238E27FC236}">
                <a16:creationId xmlns:a16="http://schemas.microsoft.com/office/drawing/2014/main" id="{EADE8452-59DA-15FC-2A45-86DE6FDD76B6}"/>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14" name="図 13">
            <a:extLst>
              <a:ext uri="{FF2B5EF4-FFF2-40B4-BE49-F238E27FC236}">
                <a16:creationId xmlns:a16="http://schemas.microsoft.com/office/drawing/2014/main" id="{FC028A29-BBF5-DE69-DF7C-333474D8A6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380592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アナログ計器を</a:t>
            </a:r>
            <a:r>
              <a:rPr kumimoji="1" lang="en-US" altLang="ja-JP" sz="4800" b="1" dirty="0">
                <a:latin typeface="Meiryo UI" panose="020B0604030504040204" pitchFamily="50" charset="-128"/>
                <a:ea typeface="Meiryo UI" panose="020B0604030504040204" pitchFamily="50" charset="-128"/>
              </a:rPr>
              <a:t>DX</a:t>
            </a:r>
            <a:r>
              <a:rPr kumimoji="1" lang="ja-JP" altLang="en-US" sz="4800" b="1" dirty="0">
                <a:latin typeface="Meiryo UI" panose="020B0604030504040204" pitchFamily="50" charset="-128"/>
                <a:ea typeface="Meiryo UI" panose="020B0604030504040204" pitchFamily="50" charset="-128"/>
              </a:rPr>
              <a:t>化　後付けセンサユニット「</a:t>
            </a:r>
            <a:r>
              <a:rPr kumimoji="1" lang="en-US" altLang="ja-JP" sz="4800" b="1" dirty="0">
                <a:latin typeface="Meiryo UI" panose="020B0604030504040204" pitchFamily="50" charset="-128"/>
                <a:ea typeface="Meiryo UI" panose="020B0604030504040204" pitchFamily="50" charset="-128"/>
              </a:rPr>
              <a:t>Salta®</a:t>
            </a:r>
            <a:r>
              <a:rPr kumimoji="1" lang="ja-JP" altLang="en-US" sz="4800" b="1" dirty="0">
                <a:latin typeface="Meiryo UI" panose="020B0604030504040204" pitchFamily="50" charset="-128"/>
                <a:ea typeface="Meiryo UI" panose="020B0604030504040204" pitchFamily="50" charset="-128"/>
              </a:rPr>
              <a:t>」シリーズ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明治</a:t>
            </a:r>
            <a:r>
              <a:rPr kumimoji="1" lang="en-US" altLang="ja-JP" sz="2400" b="1" dirty="0"/>
              <a:t>42</a:t>
            </a:r>
            <a:r>
              <a:rPr kumimoji="1" lang="ja-JP" altLang="en-US" sz="2400" b="1" dirty="0"/>
              <a:t>年創業の老舗メーカー・木幡計器製作所は圧力計・温度計などの計測器を開発、製造し確かな品質で産業を支えてきました。近年は既設アナログ計器を</a:t>
            </a:r>
            <a:r>
              <a:rPr kumimoji="1" lang="en-US" altLang="ja-JP" sz="2400" b="1" dirty="0"/>
              <a:t>DX</a:t>
            </a:r>
            <a:r>
              <a:rPr kumimoji="1" lang="ja-JP" altLang="en-US" sz="2400" b="1" dirty="0"/>
              <a:t>化する「</a:t>
            </a:r>
            <a:r>
              <a:rPr kumimoji="1" lang="en-US" altLang="ja-JP" sz="2400" b="1" dirty="0"/>
              <a:t>Salta®</a:t>
            </a:r>
            <a:r>
              <a:rPr kumimoji="1" lang="ja-JP" altLang="en-US" sz="2400" b="1" dirty="0"/>
              <a:t>」シリーズなど、次世代製品にも注力。現場の省力化や予兆保全に貢献しています。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24991" y="8815048"/>
            <a:ext cx="9078045" cy="3108543"/>
          </a:xfrm>
          <a:prstGeom prst="rect">
            <a:avLst/>
          </a:prstGeom>
          <a:noFill/>
        </p:spPr>
        <p:txBody>
          <a:bodyPr wrap="square" rtlCol="0">
            <a:spAutoFit/>
          </a:bodyPr>
          <a:lstStyle/>
          <a:p>
            <a:r>
              <a:rPr kumimoji="1" lang="ja-JP" altLang="en-US" sz="2800" b="1" dirty="0"/>
              <a:t>「後付けセンサユニット</a:t>
            </a:r>
            <a:r>
              <a:rPr kumimoji="1" lang="en-US" altLang="ja-JP" sz="2800" b="1" dirty="0"/>
              <a:t>Salta®</a:t>
            </a:r>
            <a:r>
              <a:rPr kumimoji="1" lang="ja-JP" altLang="en-US" sz="2800" b="1" dirty="0"/>
              <a:t>シリーズ」</a:t>
            </a:r>
            <a:br>
              <a:rPr kumimoji="1" lang="en-US" altLang="ja-JP" sz="2800" b="1" dirty="0"/>
            </a:br>
            <a:r>
              <a:rPr kumimoji="1" lang="ja-JP" altLang="en-US" sz="2800" b="1" dirty="0"/>
              <a:t>圧力計などのアナログ計器に後付けするだけで遠隔監視と点検作業を効率化。</a:t>
            </a:r>
            <a:br>
              <a:rPr kumimoji="1" lang="en-US" altLang="ja-JP" sz="2800" b="1" dirty="0"/>
            </a:br>
            <a:r>
              <a:rPr kumimoji="1" lang="ja-JP" altLang="en-US" sz="2800" b="1" dirty="0"/>
              <a:t>✓工事不要</a:t>
            </a:r>
            <a:endParaRPr kumimoji="1" lang="en-US" altLang="ja-JP" sz="2800" b="1" dirty="0"/>
          </a:p>
          <a:p>
            <a:r>
              <a:rPr kumimoji="1" lang="ja-JP" altLang="en-US" sz="2800" b="1" dirty="0"/>
              <a:t>✓ボタン電池駆動（一般</a:t>
            </a:r>
            <a:r>
              <a:rPr kumimoji="1" lang="en-US" altLang="ja-JP" sz="2800" b="1" dirty="0"/>
              <a:t>/</a:t>
            </a:r>
            <a:r>
              <a:rPr kumimoji="1" lang="ja-JP" altLang="en-US" sz="2800" b="1" dirty="0"/>
              <a:t>専用電池駆動：防爆）</a:t>
            </a:r>
            <a:endParaRPr kumimoji="1" lang="en-US" altLang="ja-JP" sz="2800" b="1" dirty="0"/>
          </a:p>
          <a:p>
            <a:r>
              <a:rPr kumimoji="1" lang="ja-JP" altLang="en-US" sz="2800" b="1" dirty="0"/>
              <a:t>✓防爆対応モデル（</a:t>
            </a:r>
            <a:r>
              <a:rPr kumimoji="1" lang="en-US" altLang="ja-JP" sz="2800" b="1" dirty="0"/>
              <a:t>Salta-Ex</a:t>
            </a:r>
            <a:r>
              <a:rPr kumimoji="1" lang="ja-JP" altLang="en-US" sz="2800" b="1" dirty="0"/>
              <a:t>）もラインナップ</a:t>
            </a:r>
            <a:br>
              <a:rPr kumimoji="1" lang="en-US" altLang="ja-JP" sz="2800" b="1" dirty="0"/>
            </a:br>
            <a:r>
              <a:rPr kumimoji="1" lang="ja-JP" altLang="en-US" sz="2800" b="1" dirty="0"/>
              <a:t>既設計器がそのまま</a:t>
            </a:r>
            <a:r>
              <a:rPr kumimoji="1" lang="en-US" altLang="ja-JP" sz="2800" b="1" dirty="0"/>
              <a:t>IoT</a:t>
            </a:r>
            <a:r>
              <a:rPr kumimoji="1" lang="ja-JP" altLang="en-US" sz="2800" b="1" dirty="0"/>
              <a:t>化で</a:t>
            </a:r>
            <a:r>
              <a:rPr kumimoji="1" lang="en-US" altLang="ja-JP" sz="2800" b="1" dirty="0"/>
              <a:t>DX</a:t>
            </a:r>
            <a:r>
              <a:rPr kumimoji="1" lang="ja-JP" altLang="en-US" sz="2800" b="1" dirty="0"/>
              <a:t>をもっと手軽に。</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株式会社木幡計器製作所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15519" y="12883314"/>
            <a:ext cx="5843295" cy="2246769"/>
          </a:xfrm>
          <a:prstGeom prst="rect">
            <a:avLst/>
          </a:prstGeom>
          <a:noFill/>
        </p:spPr>
        <p:txBody>
          <a:bodyPr wrap="square" rtlCol="0">
            <a:spAutoFit/>
          </a:bodyPr>
          <a:lstStyle/>
          <a:p>
            <a:r>
              <a:rPr kumimoji="1" lang="ja-JP" altLang="en-US" sz="2800" b="1" dirty="0"/>
              <a:t>「</a:t>
            </a:r>
            <a:r>
              <a:rPr kumimoji="1" lang="en-US" altLang="ja-JP" sz="2800" b="1" dirty="0"/>
              <a:t>Salta®</a:t>
            </a:r>
            <a:r>
              <a:rPr kumimoji="1" lang="ja-JP" altLang="en-US" sz="2800" b="1" dirty="0"/>
              <a:t>」は製造業・施設インフラなどの</a:t>
            </a:r>
            <a:r>
              <a:rPr kumimoji="1" lang="en-US" altLang="ja-JP" sz="2800" b="1" dirty="0"/>
              <a:t>IoT/DX</a:t>
            </a:r>
            <a:r>
              <a:rPr kumimoji="1" lang="ja-JP" altLang="en-US" sz="2800" b="1" dirty="0"/>
              <a:t>を促進し省人化・安全性・保全品質の向上を同時に実現。点検の負荷軽減やヒューマンエラーの防止にも役立ちます。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505D7E5D-FA21-5A86-7C1F-EDAEA5E73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857" y="6121667"/>
            <a:ext cx="4559158" cy="2508394"/>
          </a:xfrm>
          <a:prstGeom prst="rect">
            <a:avLst/>
          </a:prstGeom>
        </p:spPr>
      </p:pic>
      <p:sp>
        <p:nvSpPr>
          <p:cNvPr id="3" name="正方形/長方形 2">
            <a:extLst>
              <a:ext uri="{FF2B5EF4-FFF2-40B4-BE49-F238E27FC236}">
                <a16:creationId xmlns:a16="http://schemas.microsoft.com/office/drawing/2014/main" id="{BE6D4412-974F-61E7-C62C-8ED652E0CBEE}"/>
              </a:ext>
            </a:extLst>
          </p:cNvPr>
          <p:cNvSpPr/>
          <p:nvPr/>
        </p:nvSpPr>
        <p:spPr>
          <a:xfrm>
            <a:off x="3508834" y="6774674"/>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81B41469-B2AE-3B6F-B14B-C7408017CD02}"/>
              </a:ext>
            </a:extLst>
          </p:cNvPr>
          <p:cNvGrpSpPr/>
          <p:nvPr/>
        </p:nvGrpSpPr>
        <p:grpSpPr>
          <a:xfrm>
            <a:off x="7802696" y="6527243"/>
            <a:ext cx="2515341" cy="2064864"/>
            <a:chOff x="5658087" y="6452477"/>
            <a:chExt cx="2515341" cy="2064864"/>
          </a:xfrm>
        </p:grpSpPr>
        <p:grpSp>
          <p:nvGrpSpPr>
            <p:cNvPr id="15" name="グループ化 14">
              <a:extLst>
                <a:ext uri="{FF2B5EF4-FFF2-40B4-BE49-F238E27FC236}">
                  <a16:creationId xmlns:a16="http://schemas.microsoft.com/office/drawing/2014/main" id="{DA88F2DB-6B09-46DB-84AF-C2E8B4305FF6}"/>
                </a:ext>
              </a:extLst>
            </p:cNvPr>
            <p:cNvGrpSpPr/>
            <p:nvPr/>
          </p:nvGrpSpPr>
          <p:grpSpPr>
            <a:xfrm>
              <a:off x="5766198" y="6452477"/>
              <a:ext cx="2407230" cy="2064864"/>
              <a:chOff x="5760456" y="6416071"/>
              <a:chExt cx="2407230" cy="2064864"/>
            </a:xfrm>
          </p:grpSpPr>
          <p:pic>
            <p:nvPicPr>
              <p:cNvPr id="11" name="図 10" descr="ロゴ, 会社名&#10;&#10;AI によって生成されたコンテンツは間違っている可能性があります。">
                <a:extLst>
                  <a:ext uri="{FF2B5EF4-FFF2-40B4-BE49-F238E27FC236}">
                    <a16:creationId xmlns:a16="http://schemas.microsoft.com/office/drawing/2014/main" id="{9A5D590F-B2DD-55A4-A522-B734D7DA02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456" y="6446828"/>
                <a:ext cx="1972442" cy="2034107"/>
              </a:xfrm>
              <a:prstGeom prst="rect">
                <a:avLst/>
              </a:prstGeom>
            </p:spPr>
          </p:pic>
          <p:sp>
            <p:nvSpPr>
              <p:cNvPr id="7" name="正方形/長方形 6">
                <a:extLst>
                  <a:ext uri="{FF2B5EF4-FFF2-40B4-BE49-F238E27FC236}">
                    <a16:creationId xmlns:a16="http://schemas.microsoft.com/office/drawing/2014/main" id="{E39720F8-A1F9-703C-F1B2-10865B3356F0}"/>
                  </a:ext>
                </a:extLst>
              </p:cNvPr>
              <p:cNvSpPr/>
              <p:nvPr/>
            </p:nvSpPr>
            <p:spPr>
              <a:xfrm>
                <a:off x="5885320" y="6416071"/>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アイコン&#10;&#10;AI によって生成されたコンテンツは間違っている可能性があります。">
              <a:extLst>
                <a:ext uri="{FF2B5EF4-FFF2-40B4-BE49-F238E27FC236}">
                  <a16:creationId xmlns:a16="http://schemas.microsoft.com/office/drawing/2014/main" id="{DBF7CA85-0866-1053-1A62-E633C67B30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8087" y="6679826"/>
              <a:ext cx="2380364" cy="1322424"/>
            </a:xfrm>
            <a:prstGeom prst="rect">
              <a:avLst/>
            </a:prstGeom>
          </p:spPr>
        </p:pic>
      </p:grpSp>
      <p:grpSp>
        <p:nvGrpSpPr>
          <p:cNvPr id="26" name="グループ化 25">
            <a:extLst>
              <a:ext uri="{FF2B5EF4-FFF2-40B4-BE49-F238E27FC236}">
                <a16:creationId xmlns:a16="http://schemas.microsoft.com/office/drawing/2014/main" id="{858B394A-46EB-0F29-E3F4-455A67225165}"/>
              </a:ext>
            </a:extLst>
          </p:cNvPr>
          <p:cNvGrpSpPr/>
          <p:nvPr/>
        </p:nvGrpSpPr>
        <p:grpSpPr>
          <a:xfrm>
            <a:off x="3431049" y="6505322"/>
            <a:ext cx="2551026" cy="2034107"/>
            <a:chOff x="3431049" y="6505322"/>
            <a:chExt cx="2551026" cy="2034107"/>
          </a:xfrm>
        </p:grpSpPr>
        <p:pic>
          <p:nvPicPr>
            <p:cNvPr id="12" name="図 11" descr="ロゴ, 会社名&#10;&#10;AI によって生成されたコンテンツは間違っている可能性があります。">
              <a:extLst>
                <a:ext uri="{FF2B5EF4-FFF2-40B4-BE49-F238E27FC236}">
                  <a16:creationId xmlns:a16="http://schemas.microsoft.com/office/drawing/2014/main" id="{11FC1DD3-CB35-05EC-21B8-4FA24D88E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1049" y="6505322"/>
              <a:ext cx="1972442" cy="2034107"/>
            </a:xfrm>
            <a:prstGeom prst="rect">
              <a:avLst/>
            </a:prstGeom>
          </p:spPr>
        </p:pic>
        <p:sp>
          <p:nvSpPr>
            <p:cNvPr id="25" name="テキスト ボックス 24">
              <a:extLst>
                <a:ext uri="{FF2B5EF4-FFF2-40B4-BE49-F238E27FC236}">
                  <a16:creationId xmlns:a16="http://schemas.microsoft.com/office/drawing/2014/main" id="{9596F7E6-A669-6856-8CC2-2614A4971724}"/>
                </a:ext>
              </a:extLst>
            </p:cNvPr>
            <p:cNvSpPr txBox="1"/>
            <p:nvPr/>
          </p:nvSpPr>
          <p:spPr>
            <a:xfrm>
              <a:off x="5085971" y="7517284"/>
              <a:ext cx="896104" cy="461665"/>
            </a:xfrm>
            <a:prstGeom prst="rect">
              <a:avLst/>
            </a:prstGeom>
            <a:noFill/>
          </p:spPr>
          <p:txBody>
            <a:bodyPr wrap="square">
              <a:spAutoFit/>
            </a:bodyPr>
            <a:lstStyle/>
            <a:p>
              <a:r>
                <a:rPr kumimoji="1" lang="en-US" altLang="ja-JP" sz="2300" b="1" dirty="0">
                  <a:solidFill>
                    <a:schemeClr val="tx1">
                      <a:lumMod val="85000"/>
                      <a:lumOff val="15000"/>
                    </a:schemeClr>
                  </a:solidFill>
                </a:rPr>
                <a:t>®</a:t>
              </a:r>
              <a:endParaRPr lang="ja-JP" altLang="en-US" sz="2300" dirty="0">
                <a:solidFill>
                  <a:schemeClr val="tx1">
                    <a:lumMod val="85000"/>
                    <a:lumOff val="15000"/>
                  </a:schemeClr>
                </a:solidFill>
              </a:endParaRPr>
            </a:p>
          </p:txBody>
        </p:sp>
      </p:grpSp>
      <p:pic>
        <p:nvPicPr>
          <p:cNvPr id="28" name="図 27" descr="座る, 時計, 大きい, 鏡 が含まれている画像&#10;&#10;AI によって生成されたコンテンツは間違っている可能性があります。">
            <a:extLst>
              <a:ext uri="{FF2B5EF4-FFF2-40B4-BE49-F238E27FC236}">
                <a16:creationId xmlns:a16="http://schemas.microsoft.com/office/drawing/2014/main" id="{6BEF5284-4178-E598-F15E-199112E845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5468" y="6357071"/>
            <a:ext cx="1842336" cy="2262068"/>
          </a:xfrm>
          <a:prstGeom prst="rect">
            <a:avLst/>
          </a:prstGeom>
        </p:spPr>
      </p:pic>
    </p:spTree>
    <p:extLst>
      <p:ext uri="{BB962C8B-B14F-4D97-AF65-F5344CB8AC3E}">
        <p14:creationId xmlns:p14="http://schemas.microsoft.com/office/powerpoint/2010/main" val="139785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工事不要の</a:t>
            </a:r>
            <a:r>
              <a:rPr kumimoji="1" lang="en-US" altLang="ja-JP" sz="4800" b="1" dirty="0">
                <a:latin typeface="Meiryo UI" panose="020B0604030504040204" pitchFamily="50" charset="-128"/>
                <a:ea typeface="Meiryo UI" panose="020B0604030504040204" pitchFamily="50" charset="-128"/>
              </a:rPr>
              <a:t>IoT</a:t>
            </a:r>
            <a:r>
              <a:rPr kumimoji="1" lang="ja-JP" altLang="en-US" sz="4800" b="1" dirty="0">
                <a:latin typeface="Meiryo UI" panose="020B0604030504040204" pitchFamily="50" charset="-128"/>
                <a:ea typeface="Meiryo UI" panose="020B0604030504040204" pitchFamily="50" charset="-128"/>
              </a:rPr>
              <a:t>センサで</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現場データを「見える化」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2" y="4170209"/>
            <a:ext cx="9229796" cy="1716945"/>
          </a:xfrm>
          <a:prstGeom prst="rect">
            <a:avLst/>
          </a:prstGeom>
          <a:noFill/>
        </p:spPr>
        <p:txBody>
          <a:bodyPr wrap="square" rtlCol="0">
            <a:spAutoFit/>
          </a:bodyPr>
          <a:lstStyle/>
          <a:p>
            <a:pPr algn="just">
              <a:lnSpc>
                <a:spcPts val="3200"/>
              </a:lnSpc>
            </a:pPr>
            <a:r>
              <a:rPr kumimoji="1" lang="ja-JP" altLang="en-US" sz="2400" b="1" dirty="0">
                <a:latin typeface="+mn-ea"/>
              </a:rPr>
              <a:t>株式会社</a:t>
            </a:r>
            <a:r>
              <a:rPr kumimoji="1" lang="en-US" altLang="ja-JP" sz="2400" b="1" dirty="0">
                <a:latin typeface="+mn-ea"/>
              </a:rPr>
              <a:t>SIRC</a:t>
            </a:r>
            <a:r>
              <a:rPr kumimoji="1" lang="ja-JP" altLang="en-US" sz="2400" b="1" dirty="0">
                <a:latin typeface="+mn-ea"/>
              </a:rPr>
              <a:t>（サーク）は、センシング技術を活かし、</a:t>
            </a:r>
            <a:r>
              <a:rPr kumimoji="1" lang="en-US" altLang="ja-JP" sz="2400" b="1" dirty="0">
                <a:latin typeface="+mn-ea"/>
              </a:rPr>
              <a:t>DX</a:t>
            </a:r>
            <a:r>
              <a:rPr kumimoji="1" lang="ja-JP" altLang="en-US" sz="2400" b="1" dirty="0">
                <a:latin typeface="+mn-ea"/>
              </a:rPr>
              <a:t>ソリューションとプロダクトを開発する大阪市立大学発のスタートアップ企業です。既存設備に後付けできる</a:t>
            </a:r>
            <a:r>
              <a:rPr kumimoji="1" lang="en-US" altLang="ja-JP" sz="2400" b="1" dirty="0">
                <a:latin typeface="+mn-ea"/>
              </a:rPr>
              <a:t>IoT</a:t>
            </a:r>
            <a:r>
              <a:rPr kumimoji="1" lang="ja-JP" altLang="en-US" sz="2400" b="1" dirty="0">
                <a:latin typeface="+mn-ea"/>
              </a:rPr>
              <a:t>センサとクラウドサービスを通じて、現場の省エネを支援しています。</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04751" y="9346011"/>
            <a:ext cx="9287061" cy="2773195"/>
          </a:xfrm>
          <a:prstGeom prst="rect">
            <a:avLst/>
          </a:prstGeom>
          <a:noFill/>
        </p:spPr>
        <p:txBody>
          <a:bodyPr wrap="square" rtlCol="0">
            <a:spAutoFit/>
          </a:bodyPr>
          <a:lstStyle/>
          <a:p>
            <a:pPr>
              <a:lnSpc>
                <a:spcPts val="3500"/>
              </a:lnSpc>
            </a:pPr>
            <a:r>
              <a:rPr kumimoji="1" lang="ja-JP" altLang="en-US" sz="2800" b="1" dirty="0">
                <a:latin typeface="+mn-ea"/>
              </a:rPr>
              <a:t>たった</a:t>
            </a:r>
            <a:r>
              <a:rPr kumimoji="1" lang="en-US" altLang="ja-JP" sz="2800" b="1" dirty="0">
                <a:latin typeface="+mn-ea"/>
              </a:rPr>
              <a:t>15</a:t>
            </a:r>
            <a:r>
              <a:rPr kumimoji="1" lang="ja-JP" altLang="en-US" sz="2800" b="1" dirty="0">
                <a:latin typeface="+mn-ea"/>
              </a:rPr>
              <a:t>秒で取り付けできる</a:t>
            </a:r>
            <a:r>
              <a:rPr kumimoji="1" lang="en-US" altLang="ja-JP" sz="2800" b="1" dirty="0">
                <a:latin typeface="+mn-ea"/>
              </a:rPr>
              <a:t>IoT</a:t>
            </a:r>
            <a:r>
              <a:rPr kumimoji="1" lang="ja-JP" altLang="en-US" sz="2800" b="1" dirty="0">
                <a:latin typeface="+mn-ea"/>
              </a:rPr>
              <a:t>電力センサは、</a:t>
            </a:r>
            <a:r>
              <a:rPr kumimoji="1" lang="en-US" altLang="ja-JP" sz="2800" b="1" dirty="0">
                <a:latin typeface="+mn-ea"/>
              </a:rPr>
              <a:t>SIRC</a:t>
            </a:r>
            <a:r>
              <a:rPr kumimoji="1" lang="ja-JP" altLang="en-US" sz="2800" b="1" dirty="0">
                <a:latin typeface="+mn-ea"/>
              </a:rPr>
              <a:t>独自の技術により、電線に触れることなく力率を加味した消費電力を計測します。</a:t>
            </a:r>
            <a:br>
              <a:rPr kumimoji="1" lang="en-US" altLang="ja-JP" sz="2800" b="1" dirty="0">
                <a:latin typeface="+mn-ea"/>
              </a:rPr>
            </a:br>
            <a:r>
              <a:rPr kumimoji="1" lang="ja-JP" altLang="en-US" sz="2800" b="1" dirty="0">
                <a:latin typeface="+mn-ea"/>
              </a:rPr>
              <a:t>取得したデータはクラウドで簡単に見える化できます。設備ごとの電力を把握することで、省エネポイントの発見につながります。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株式会社</a:t>
            </a:r>
            <a:r>
              <a:rPr kumimoji="1" lang="en-US" altLang="ja-JP" sz="3600" b="1" dirty="0">
                <a:latin typeface="Meiryo UI" panose="020B0604030504040204" pitchFamily="50" charset="-128"/>
                <a:ea typeface="Meiryo UI" panose="020B0604030504040204" pitchFamily="50" charset="-128"/>
              </a:rPr>
              <a:t>SIRC</a:t>
            </a:r>
            <a:r>
              <a:rPr kumimoji="1" lang="ja-JP" altLang="en-US" sz="3600" b="1" dirty="0">
                <a:latin typeface="Meiryo UI" panose="020B0604030504040204" pitchFamily="50" charset="-128"/>
                <a:ea typeface="Meiryo UI" panose="020B0604030504040204" pitchFamily="50" charset="-128"/>
              </a:rPr>
              <a:t>（サーク）</a:t>
            </a:r>
            <a:endParaRPr kumimoji="1" lang="en-US" altLang="ja-JP" sz="3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91404" y="3565292"/>
            <a:ext cx="6928337"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a:t>
            </a:r>
            <a:r>
              <a:rPr kumimoji="1" lang="ja-JP" altLang="en-US" sz="2000">
                <a:latin typeface="+mn-ea"/>
              </a:rPr>
              <a:t>８年１月２７日</a:t>
            </a:r>
            <a:r>
              <a:rPr kumimoji="1" lang="ja-JP" altLang="en-US" sz="2000" dirty="0">
                <a:latin typeface="+mn-ea"/>
              </a:rPr>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929318"/>
            <a:ext cx="5787336" cy="1969770"/>
          </a:xfrm>
          <a:prstGeom prst="rect">
            <a:avLst/>
          </a:prstGeom>
          <a:noFill/>
        </p:spPr>
        <p:txBody>
          <a:bodyPr wrap="square" rtlCol="0">
            <a:spAutoFit/>
          </a:bodyPr>
          <a:lstStyle/>
          <a:p>
            <a:pPr>
              <a:lnSpc>
                <a:spcPct val="150000"/>
              </a:lnSpc>
            </a:pPr>
            <a:r>
              <a:rPr kumimoji="1" lang="ja-JP" altLang="en-US" sz="2800" b="1" spc="-100" dirty="0">
                <a:latin typeface="+mn-ea"/>
              </a:rPr>
              <a:t>・工場の省エネ、保全活動</a:t>
            </a:r>
            <a:endParaRPr kumimoji="1" lang="en-US" altLang="ja-JP" sz="2800" b="1" spc="-100" dirty="0">
              <a:latin typeface="+mn-ea"/>
            </a:endParaRPr>
          </a:p>
          <a:p>
            <a:pPr>
              <a:lnSpc>
                <a:spcPct val="150000"/>
              </a:lnSpc>
            </a:pPr>
            <a:r>
              <a:rPr kumimoji="1" lang="ja-JP" altLang="en-US" sz="2800" b="1" spc="-100" dirty="0">
                <a:latin typeface="+mn-ea"/>
              </a:rPr>
              <a:t>・エネルギー管理の高度化</a:t>
            </a:r>
            <a:endParaRPr kumimoji="1" lang="en-US" altLang="ja-JP" sz="2800" b="1" spc="-100" dirty="0">
              <a:latin typeface="+mn-ea"/>
            </a:endParaRPr>
          </a:p>
          <a:p>
            <a:pPr>
              <a:lnSpc>
                <a:spcPct val="150000"/>
              </a:lnSpc>
            </a:pPr>
            <a:r>
              <a:rPr kumimoji="1" lang="ja-JP" altLang="en-US" sz="2800" b="1" spc="-100" dirty="0">
                <a:latin typeface="+mn-ea"/>
              </a:rPr>
              <a:t>・製造業、エネルギー企業との連携</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900FA1EF-59CA-5A9A-5604-48A74D25D862}"/>
              </a:ext>
            </a:extLst>
          </p:cNvPr>
          <p:cNvPicPr>
            <a:picLocks noChangeAspect="1"/>
          </p:cNvPicPr>
          <p:nvPr/>
        </p:nvPicPr>
        <p:blipFill>
          <a:blip r:embed="rId3">
            <a:extLst>
              <a:ext uri="{28A0092B-C50C-407E-A947-70E740481C1C}">
                <a14:useLocalDpi xmlns:a14="http://schemas.microsoft.com/office/drawing/2010/main" val="0"/>
              </a:ext>
            </a:extLst>
          </a:blip>
          <a:srcRect l="5458" t="24176" r="4580" b="15459"/>
          <a:stretch>
            <a:fillRect/>
          </a:stretch>
        </p:blipFill>
        <p:spPr>
          <a:xfrm>
            <a:off x="2196835" y="6341791"/>
            <a:ext cx="7472460" cy="2776062"/>
          </a:xfrm>
          <a:prstGeom prst="rect">
            <a:avLst/>
          </a:prstGeom>
        </p:spPr>
      </p:pic>
    </p:spTree>
    <p:extLst>
      <p:ext uri="{BB962C8B-B14F-4D97-AF65-F5344CB8AC3E}">
        <p14:creationId xmlns:p14="http://schemas.microsoft.com/office/powerpoint/2010/main" val="167259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735326"/>
            <a:ext cx="884572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脱炭素、人手不足などの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社会的課題を解決する磁気製品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4463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47195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kumimoji="1" lang="ja-JP" altLang="en-US" sz="2400" b="1" dirty="0"/>
              <a:t>下西技研工業は</a:t>
            </a:r>
            <a:r>
              <a:rPr kumimoji="1" lang="en-US" altLang="ja-JP" sz="2400" b="1" dirty="0"/>
              <a:t>1990</a:t>
            </a:r>
            <a:r>
              <a:rPr kumimoji="1" lang="ja-JP" altLang="en-US" sz="2400" b="1" dirty="0"/>
              <a:t>年の創業以来、社是である“</a:t>
            </a:r>
            <a:r>
              <a:rPr kumimoji="1" lang="en-US" altLang="ja-JP" sz="2400" b="1" dirty="0"/>
              <a:t>Create”</a:t>
            </a:r>
            <a:r>
              <a:rPr kumimoji="1" lang="ja-JP" altLang="en-US" sz="2400" b="1" dirty="0"/>
              <a:t>＜創造せよ＞を基盤に、メカトロニクス・磁気・熱の</a:t>
            </a:r>
            <a:r>
              <a:rPr kumimoji="1" lang="en-US" altLang="ja-JP" sz="2400" b="1" dirty="0"/>
              <a:t>3</a:t>
            </a:r>
            <a:r>
              <a:rPr kumimoji="1" lang="ja-JP" altLang="en-US" sz="2400" b="1" dirty="0"/>
              <a:t>つの柱をもとに開発・解析技術を駆使し、設計・製造・販売を行っております。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734291"/>
            <a:ext cx="1085773" cy="645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735588"/>
            <a:ext cx="10337800" cy="6458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7395" y="5817865"/>
            <a:ext cx="9066358" cy="954107"/>
          </a:xfrm>
          <a:prstGeom prst="rect">
            <a:avLst/>
          </a:prstGeom>
          <a:noFill/>
        </p:spPr>
        <p:txBody>
          <a:bodyPr wrap="square" rtlCol="0">
            <a:spAutoFit/>
          </a:bodyPr>
          <a:lstStyle/>
          <a:p>
            <a:r>
              <a:rPr kumimoji="1" lang="ja-JP" altLang="en-US" sz="2800" b="1" dirty="0"/>
              <a:t>瞬間通電で</a:t>
            </a:r>
            <a:r>
              <a:rPr kumimoji="1" lang="en-US" altLang="ja-JP" sz="2800" b="1" dirty="0"/>
              <a:t>ON/OFF</a:t>
            </a:r>
            <a:r>
              <a:rPr kumimoji="1" lang="ja-JP" altLang="en-US" sz="2800" b="1" dirty="0"/>
              <a:t>切り替え！磁気式アタッチメントデバイス「スイッチングマグホルダー」</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8"/>
            <a:ext cx="1412400" cy="9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1185"/>
            <a:ext cx="8887462" cy="646331"/>
          </a:xfrm>
          <a:prstGeom prst="rect">
            <a:avLst/>
          </a:prstGeom>
          <a:noFill/>
        </p:spPr>
        <p:txBody>
          <a:bodyPr wrap="square" rtlCol="0">
            <a:spAutoFit/>
          </a:bodyPr>
          <a:lstStyle/>
          <a:p>
            <a:pPr algn="ctr"/>
            <a:r>
              <a:rPr kumimoji="1" lang="ja-JP" altLang="en-US" sz="3600" b="1" dirty="0"/>
              <a:t>下西技研工業株式会社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8050"/>
            <a:ext cx="3290858" cy="57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20600"/>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令和７年１０月３０日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28568"/>
            <a:ext cx="5535033" cy="2246769"/>
          </a:xfrm>
          <a:prstGeom prst="rect">
            <a:avLst/>
          </a:prstGeom>
          <a:noFill/>
        </p:spPr>
        <p:txBody>
          <a:bodyPr wrap="square" rtlCol="0">
            <a:spAutoFit/>
          </a:bodyPr>
          <a:lstStyle/>
          <a:p>
            <a:r>
              <a:rPr kumimoji="1" lang="en-US" altLang="ja-JP" sz="2800" b="1" dirty="0"/>
              <a:t>AGV</a:t>
            </a:r>
            <a:r>
              <a:rPr kumimoji="1" lang="ja-JP" altLang="en-US" sz="2800" b="1" dirty="0"/>
              <a:t>（無人搬送車）の台車自動着脱、ロボットハンド、運搬用ドローンなど。磁石が吸着する環境であれば、さまざまな場所や用途でお使いいただけます。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屋内, 横たわる, 古い, 電話 が含まれている画像&#10;&#10;AI 生成コンテンツは誤りを含む可能性があります。">
            <a:extLst>
              <a:ext uri="{FF2B5EF4-FFF2-40B4-BE49-F238E27FC236}">
                <a16:creationId xmlns:a16="http://schemas.microsoft.com/office/drawing/2014/main" id="{A7F39C88-ACF1-678A-0763-944B3767D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3735" y="6812702"/>
            <a:ext cx="4253515" cy="2835676"/>
          </a:xfrm>
          <a:prstGeom prst="rect">
            <a:avLst/>
          </a:prstGeom>
        </p:spPr>
      </p:pic>
      <p:pic>
        <p:nvPicPr>
          <p:cNvPr id="24" name="図 23" descr="屋内, テーブル, 電子, 光 が含まれている画像&#10;&#10;AI 生成コンテンツは誤りを含む可能性があります。">
            <a:extLst>
              <a:ext uri="{FF2B5EF4-FFF2-40B4-BE49-F238E27FC236}">
                <a16:creationId xmlns:a16="http://schemas.microsoft.com/office/drawing/2014/main" id="{E9F364BB-5CE8-C3BB-AD26-4CA28A68905D}"/>
              </a:ext>
            </a:extLst>
          </p:cNvPr>
          <p:cNvPicPr>
            <a:picLocks noChangeAspect="1"/>
          </p:cNvPicPr>
          <p:nvPr/>
        </p:nvPicPr>
        <p:blipFill>
          <a:blip r:embed="rId4" cstate="print">
            <a:extLst>
              <a:ext uri="{28A0092B-C50C-407E-A947-70E740481C1C}">
                <a14:useLocalDpi xmlns:a14="http://schemas.microsoft.com/office/drawing/2010/main"/>
              </a:ext>
            </a:extLst>
          </a:blip>
          <a:srcRect t="-144"/>
          <a:stretch>
            <a:fillRect/>
          </a:stretch>
        </p:blipFill>
        <p:spPr>
          <a:xfrm>
            <a:off x="6054301" y="6832938"/>
            <a:ext cx="4232095" cy="2835676"/>
          </a:xfrm>
          <a:prstGeom prst="rect">
            <a:avLst/>
          </a:prstGeom>
        </p:spPr>
      </p:pic>
      <p:sp>
        <p:nvSpPr>
          <p:cNvPr id="25" name="テキスト ボックス 24">
            <a:extLst>
              <a:ext uri="{FF2B5EF4-FFF2-40B4-BE49-F238E27FC236}">
                <a16:creationId xmlns:a16="http://schemas.microsoft.com/office/drawing/2014/main" id="{53ACEBA8-DD95-6578-FAF5-D6DCC9BA4FDE}"/>
              </a:ext>
            </a:extLst>
          </p:cNvPr>
          <p:cNvSpPr txBox="1"/>
          <p:nvPr/>
        </p:nvSpPr>
        <p:spPr>
          <a:xfrm>
            <a:off x="1480482" y="9827633"/>
            <a:ext cx="9066358" cy="2246769"/>
          </a:xfrm>
          <a:prstGeom prst="rect">
            <a:avLst/>
          </a:prstGeom>
          <a:noFill/>
        </p:spPr>
        <p:txBody>
          <a:bodyPr wrap="square" rtlCol="0">
            <a:spAutoFit/>
          </a:bodyPr>
          <a:lstStyle/>
          <a:p>
            <a:r>
              <a:rPr kumimoji="1" lang="ja-JP" altLang="en-US" sz="2800" b="1" dirty="0"/>
              <a:t>スイッチングマグホルダーは、一度吸着すると無通電で吸着し続けるので、吸着後は消費電力がゼロです。活用場所によっては、従来品と比べて消費電力を大きく削減することができ、二酸化炭素排出量の削減や人手不足解消にも貢献します。</a:t>
            </a:r>
          </a:p>
        </p:txBody>
      </p:sp>
    </p:spTree>
    <p:extLst>
      <p:ext uri="{BB962C8B-B14F-4D97-AF65-F5344CB8AC3E}">
        <p14:creationId xmlns:p14="http://schemas.microsoft.com/office/powerpoint/2010/main" val="60283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08324" y="722920"/>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ゼロエネルギー冷却を可能にする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放射冷却素材「</a:t>
            </a:r>
            <a:r>
              <a:rPr kumimoji="1" lang="en-US" altLang="ja-JP" sz="4800" b="1" dirty="0">
                <a:latin typeface="Meiryo UI" panose="020B0604030504040204" pitchFamily="50" charset="-128"/>
                <a:ea typeface="Meiryo UI" panose="020B0604030504040204" pitchFamily="50" charset="-128"/>
              </a:rPr>
              <a:t>SPACECOOL</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57952" y="4235172"/>
            <a:ext cx="9229796" cy="1569660"/>
          </a:xfrm>
          <a:prstGeom prst="rect">
            <a:avLst/>
          </a:prstGeom>
          <a:noFill/>
        </p:spPr>
        <p:txBody>
          <a:bodyPr wrap="square" rtlCol="0">
            <a:spAutoFit/>
          </a:bodyPr>
          <a:lstStyle/>
          <a:p>
            <a:r>
              <a:rPr kumimoji="1" lang="ja-JP" altLang="en-US" sz="2400" b="1" dirty="0"/>
              <a:t>自然界の放射冷却現象を技術化し、ゼロエネルギーの冷却を可能にする放射冷却素材「</a:t>
            </a:r>
            <a:r>
              <a:rPr kumimoji="1" lang="en-US" altLang="ja-JP" sz="2400" b="1" dirty="0"/>
              <a:t>SPACECOOL</a:t>
            </a:r>
            <a:r>
              <a:rPr kumimoji="1" lang="ja-JP" altLang="en-US" sz="2400" b="1" dirty="0"/>
              <a:t>」の開発・販売を行っています。建物や屋外インフラに</a:t>
            </a:r>
            <a:r>
              <a:rPr kumimoji="1" lang="en-US" altLang="ja-JP" sz="2400" b="1" dirty="0"/>
              <a:t>SPACECOOL</a:t>
            </a:r>
            <a:r>
              <a:rPr kumimoji="1" lang="ja-JP" altLang="en-US" sz="2400" b="1" dirty="0"/>
              <a:t>を適用することで、エネルギー負荷や</a:t>
            </a:r>
            <a:r>
              <a:rPr kumimoji="1" lang="en-US" altLang="ja-JP" sz="2400" b="1" dirty="0"/>
              <a:t>CO</a:t>
            </a:r>
            <a:r>
              <a:rPr kumimoji="1" lang="en-US" altLang="ja-JP" b="1" dirty="0"/>
              <a:t>2</a:t>
            </a:r>
            <a:r>
              <a:rPr kumimoji="1" lang="ja-JP" altLang="en-US" sz="2400" b="1" dirty="0"/>
              <a:t>排出量の削減により地球温暖化の解決に貢献します。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SPACECOOL</a:t>
            </a:r>
            <a:r>
              <a:rPr kumimoji="1" lang="ja-JP" altLang="en-US" sz="3600" b="1" dirty="0"/>
              <a:t>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413111" y="3518838"/>
            <a:ext cx="6997741" cy="461665"/>
          </a:xfrm>
          <a:prstGeom prst="rect">
            <a:avLst/>
          </a:prstGeom>
          <a:noFill/>
          <a:ln>
            <a:noFill/>
          </a:ln>
        </p:spPr>
        <p:txBody>
          <a:bodyPr wrap="square" rtlCol="0">
            <a:spAutoFit/>
          </a:bodyPr>
          <a:lstStyle/>
          <a:p>
            <a:pPr algn="ctr"/>
            <a:r>
              <a:rPr kumimoji="1" lang="ja-JP" altLang="en-US" sz="2400" b="1" dirty="0"/>
              <a:t>東京都港区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・建物の空調エネルギーや</a:t>
            </a:r>
            <a:r>
              <a:rPr kumimoji="1" lang="en-US" altLang="ja-JP" sz="2800" b="1" dirty="0"/>
              <a:t>CO</a:t>
            </a:r>
            <a:r>
              <a:rPr kumimoji="1" lang="en-US" altLang="ja-JP" sz="2000" b="1" dirty="0"/>
              <a:t>2</a:t>
            </a:r>
            <a:r>
              <a:rPr kumimoji="1" lang="ja-JP" altLang="en-US" sz="2800" b="1" dirty="0"/>
              <a:t>の　</a:t>
            </a:r>
            <a:endParaRPr kumimoji="1" lang="en-US" altLang="ja-JP" sz="2800" b="1" dirty="0"/>
          </a:p>
          <a:p>
            <a:r>
              <a:rPr kumimoji="1" lang="ja-JP" altLang="en-US" sz="2800" b="1" dirty="0"/>
              <a:t>　削減、労働環境の改善を実現</a:t>
            </a:r>
            <a:endParaRPr kumimoji="1" lang="en-US" altLang="ja-JP" sz="2800" b="1" dirty="0"/>
          </a:p>
          <a:p>
            <a:r>
              <a:rPr kumimoji="1" lang="ja-JP" altLang="en-US" sz="2800" b="1" dirty="0"/>
              <a:t>・屋外機器の内部を温度低下させ、</a:t>
            </a:r>
            <a:endParaRPr kumimoji="1" lang="en-US" altLang="ja-JP" sz="2800" b="1" dirty="0"/>
          </a:p>
          <a:p>
            <a:r>
              <a:rPr kumimoji="1" lang="ja-JP" altLang="en-US" sz="2800" b="1" dirty="0"/>
              <a:t>　故障リスク軽減や寿命延長につ</a:t>
            </a:r>
            <a:endParaRPr kumimoji="1" lang="en-US" altLang="ja-JP" sz="2800" b="1" dirty="0"/>
          </a:p>
          <a:p>
            <a:r>
              <a:rPr kumimoji="1" lang="ja-JP" altLang="en-US" sz="2800" b="1" dirty="0"/>
              <a:t>　ながる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0912D2C1-0B67-68FD-100F-46E49692DC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3003" y="6239268"/>
            <a:ext cx="7891388" cy="4963208"/>
          </a:xfrm>
          <a:prstGeom prst="rect">
            <a:avLst/>
          </a:prstGeom>
        </p:spPr>
      </p:pic>
      <p:sp>
        <p:nvSpPr>
          <p:cNvPr id="15" name="テキスト ボックス 14">
            <a:extLst>
              <a:ext uri="{FF2B5EF4-FFF2-40B4-BE49-F238E27FC236}">
                <a16:creationId xmlns:a16="http://schemas.microsoft.com/office/drawing/2014/main" id="{B2153B7F-A2FD-6292-19D0-FA0BD6D6BEF0}"/>
              </a:ext>
            </a:extLst>
          </p:cNvPr>
          <p:cNvSpPr txBox="1"/>
          <p:nvPr/>
        </p:nvSpPr>
        <p:spPr>
          <a:xfrm>
            <a:off x="1621017" y="11286850"/>
            <a:ext cx="8581115" cy="830997"/>
          </a:xfrm>
          <a:prstGeom prst="rect">
            <a:avLst/>
          </a:prstGeom>
          <a:noFill/>
        </p:spPr>
        <p:txBody>
          <a:bodyPr wrap="square" rtlCol="0">
            <a:spAutoFit/>
          </a:bodyPr>
          <a:lstStyle/>
          <a:p>
            <a:pPr algn="ctr"/>
            <a:r>
              <a:rPr kumimoji="1" lang="ja-JP" altLang="en-US" sz="2400" b="1" dirty="0"/>
              <a:t>従来の遮熱技術とは異なる放射冷却技術により</a:t>
            </a:r>
            <a:endParaRPr kumimoji="1" lang="en-US" altLang="ja-JP" sz="2400" b="1" dirty="0"/>
          </a:p>
          <a:p>
            <a:pPr algn="ctr"/>
            <a:r>
              <a:rPr kumimoji="1" lang="ja-JP" altLang="en-US" sz="2400" b="1" dirty="0"/>
              <a:t>真夏の炎天下で外気温と比較し素材温度が</a:t>
            </a:r>
            <a:r>
              <a:rPr kumimoji="1" lang="en-US" altLang="ja-JP" sz="2400" b="1" dirty="0"/>
              <a:t>2</a:t>
            </a:r>
            <a:r>
              <a:rPr kumimoji="1" lang="ja-JP" altLang="en-US" sz="2400" b="1" dirty="0"/>
              <a:t>～</a:t>
            </a:r>
            <a:r>
              <a:rPr kumimoji="1" lang="en-US" altLang="ja-JP" sz="2400" b="1" dirty="0"/>
              <a:t>6</a:t>
            </a:r>
            <a:r>
              <a:rPr kumimoji="1" lang="ja-JP" altLang="en-US" sz="2400" b="1" dirty="0"/>
              <a:t>℃低下。</a:t>
            </a:r>
            <a:endParaRPr kumimoji="1" lang="en-US" altLang="ja-JP" sz="2400" b="1" dirty="0"/>
          </a:p>
        </p:txBody>
      </p:sp>
    </p:spTree>
    <p:extLst>
      <p:ext uri="{BB962C8B-B14F-4D97-AF65-F5344CB8AC3E}">
        <p14:creationId xmlns:p14="http://schemas.microsoft.com/office/powerpoint/2010/main" val="9461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40818738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3510</Words>
  <Application>Microsoft Office PowerPoint</Application>
  <PresentationFormat>ユーザー設定</PresentationFormat>
  <Paragraphs>485</Paragraphs>
  <Slides>14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Aptos</vt:lpstr>
      <vt:lpstr>Meiryo UI</vt:lpstr>
      <vt:lpstr>Noto Sans JP</vt:lpstr>
      <vt:lpstr>游ゴシック</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2026-07-09T00:22:39Z</dcterms:modified>
</cp:coreProperties>
</file>